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3d66ec3ef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f3d66ec3ef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3d66ec3ef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3d66ec3ef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3d66ec3ef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f3d66ec3ef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3d66ec3ef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f3d66ec3ef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3d66ec3ef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f3d66ec3ef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3d66ec3ef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f3d66ec3ef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3d944ec5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f3d944ec5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f3d944ec5b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f3d944ec5b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f3d944ec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f3d944ec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1e42546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1e42546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1e42546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1e42546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1e425465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1e425465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f9be145aa50d3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f9be145aa50d3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f9be145aa50d3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f9be145aa50d3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f9be145aa50d38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f9be145aa50d3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3d66ec3ef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3d66ec3e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3d66ec3ef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3d66ec3ef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SNSP Project	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Olfsen, Mark Joseph, Jiun Jie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ctrTitle"/>
          </p:nvPr>
        </p:nvSpPr>
        <p:spPr>
          <a:xfrm>
            <a:off x="224075" y="1114500"/>
            <a:ext cx="50307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u="sng"/>
              <a:t>HSRP Authentication</a:t>
            </a:r>
            <a:endParaRPr sz="3500" u="sng"/>
          </a:p>
        </p:txBody>
      </p:sp>
      <p:sp>
        <p:nvSpPr>
          <p:cNvPr id="186" name="Google Shape;186;p22"/>
          <p:cNvSpPr txBox="1"/>
          <p:nvPr/>
        </p:nvSpPr>
        <p:spPr>
          <a:xfrm>
            <a:off x="455100" y="2084822"/>
            <a:ext cx="8233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HSRP authentication ensures that Hello packets sent from a router is not spoofed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Protects altering records that could result in a change of the active router and sends it to a bad actor instead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Configured on sub-interfaces of Main and Backup Router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ctrTitle"/>
          </p:nvPr>
        </p:nvSpPr>
        <p:spPr>
          <a:xfrm>
            <a:off x="224075" y="1114500"/>
            <a:ext cx="50307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u="sng"/>
              <a:t>HSRP Authentication</a:t>
            </a:r>
            <a:endParaRPr sz="3500" u="sng"/>
          </a:p>
        </p:txBody>
      </p:sp>
      <p:sp>
        <p:nvSpPr>
          <p:cNvPr id="192" name="Google Shape;192;p23"/>
          <p:cNvSpPr txBox="1"/>
          <p:nvPr/>
        </p:nvSpPr>
        <p:spPr>
          <a:xfrm>
            <a:off x="455100" y="2084822"/>
            <a:ext cx="823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438" y="1874950"/>
            <a:ext cx="3749125" cy="26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ctrTitle"/>
          </p:nvPr>
        </p:nvSpPr>
        <p:spPr>
          <a:xfrm>
            <a:off x="224075" y="1114500"/>
            <a:ext cx="50307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u="sng"/>
              <a:t>Zone-Based Firewall</a:t>
            </a:r>
            <a:endParaRPr sz="3500" u="sng"/>
          </a:p>
        </p:txBody>
      </p:sp>
      <p:sp>
        <p:nvSpPr>
          <p:cNvPr id="199" name="Google Shape;199;p24"/>
          <p:cNvSpPr txBox="1"/>
          <p:nvPr/>
        </p:nvSpPr>
        <p:spPr>
          <a:xfrm>
            <a:off x="455100" y="2084822"/>
            <a:ext cx="8233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Stateful firewall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Tracks connection to and from </a:t>
            </a:r>
            <a:r>
              <a:rPr lang="en" sz="1800">
                <a:solidFill>
                  <a:schemeClr val="dk2"/>
                </a:solidFill>
              </a:rPr>
              <a:t>the</a:t>
            </a:r>
            <a:r>
              <a:rPr lang="en" sz="1800">
                <a:solidFill>
                  <a:schemeClr val="dk2"/>
                </a:solidFill>
              </a:rPr>
              <a:t> router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Sets zones and enforce ACLs on it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Inspects packet either based on all entries in an ACL or one (all or any)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ctrTitle"/>
          </p:nvPr>
        </p:nvSpPr>
        <p:spPr>
          <a:xfrm>
            <a:off x="224075" y="1114500"/>
            <a:ext cx="50307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u="sng"/>
              <a:t>Zone-Based Firewall</a:t>
            </a:r>
            <a:endParaRPr sz="3500" u="sng"/>
          </a:p>
        </p:txBody>
      </p:sp>
      <p:sp>
        <p:nvSpPr>
          <p:cNvPr id="205" name="Google Shape;205;p25"/>
          <p:cNvSpPr txBox="1"/>
          <p:nvPr/>
        </p:nvSpPr>
        <p:spPr>
          <a:xfrm>
            <a:off x="455100" y="2084822"/>
            <a:ext cx="823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798" y="1786800"/>
            <a:ext cx="5271400" cy="297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75" y="1752684"/>
            <a:ext cx="3313004" cy="20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ctrTitle"/>
          </p:nvPr>
        </p:nvSpPr>
        <p:spPr>
          <a:xfrm>
            <a:off x="224075" y="1114500"/>
            <a:ext cx="57633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u="sng"/>
              <a:t>Reverse Shell (Pentesting)</a:t>
            </a:r>
            <a:endParaRPr sz="3500" u="sng"/>
          </a:p>
        </p:txBody>
      </p:sp>
      <p:sp>
        <p:nvSpPr>
          <p:cNvPr id="213" name="Google Shape;213;p26"/>
          <p:cNvSpPr txBox="1"/>
          <p:nvPr/>
        </p:nvSpPr>
        <p:spPr>
          <a:xfrm>
            <a:off x="455100" y="2084822"/>
            <a:ext cx="8233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SMBClient was used to drop malicious payload that initiates connection to attacker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Attacker listens on set port and establishes connection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Attacker has full control over victim PC through a terminal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ctrTitle"/>
          </p:nvPr>
        </p:nvSpPr>
        <p:spPr>
          <a:xfrm>
            <a:off x="224075" y="1114500"/>
            <a:ext cx="60951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u="sng"/>
              <a:t>Remote Desktop (Pentesting)</a:t>
            </a:r>
            <a:endParaRPr sz="3500" u="sng"/>
          </a:p>
        </p:txBody>
      </p:sp>
      <p:sp>
        <p:nvSpPr>
          <p:cNvPr id="219" name="Google Shape;219;p27"/>
          <p:cNvSpPr txBox="1"/>
          <p:nvPr/>
        </p:nvSpPr>
        <p:spPr>
          <a:xfrm>
            <a:off x="455100" y="2110047"/>
            <a:ext cx="8233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XFreeRDP was tested </a:t>
            </a:r>
            <a:r>
              <a:rPr lang="en" sz="1800">
                <a:solidFill>
                  <a:schemeClr val="dk2"/>
                </a:solidFill>
              </a:rPr>
              <a:t>against</a:t>
            </a:r>
            <a:r>
              <a:rPr lang="en" sz="1800">
                <a:solidFill>
                  <a:schemeClr val="dk2"/>
                </a:solidFill>
              </a:rPr>
              <a:t> credentials to remotely create a session from outside the domain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Can cause similar damage to Reverse Shell exploit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ctrTitle"/>
          </p:nvPr>
        </p:nvSpPr>
        <p:spPr>
          <a:xfrm>
            <a:off x="224075" y="1114500"/>
            <a:ext cx="29364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u="sng"/>
              <a:t>Port Security</a:t>
            </a:r>
            <a:endParaRPr sz="3500" u="sng"/>
          </a:p>
        </p:txBody>
      </p:sp>
      <p:sp>
        <p:nvSpPr>
          <p:cNvPr id="225" name="Google Shape;225;p28"/>
          <p:cNvSpPr txBox="1"/>
          <p:nvPr/>
        </p:nvSpPr>
        <p:spPr>
          <a:xfrm>
            <a:off x="455100" y="2084822"/>
            <a:ext cx="8233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Layer 2 security for </a:t>
            </a:r>
            <a:r>
              <a:rPr lang="en" sz="1800">
                <a:solidFill>
                  <a:schemeClr val="dk2"/>
                </a:solidFill>
              </a:rPr>
              <a:t>access</a:t>
            </a:r>
            <a:r>
              <a:rPr lang="en" sz="1800">
                <a:solidFill>
                  <a:schemeClr val="dk2"/>
                </a:solidFill>
              </a:rPr>
              <a:t> ports and trunk ports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Limits are set to number of devices that can connect to the interface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If limit is met, a violation condition triggers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Storm control sets a threshold to prevent switches from being overwhelmed by broadcast packets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ctrTitle"/>
          </p:nvPr>
        </p:nvSpPr>
        <p:spPr>
          <a:xfrm>
            <a:off x="224075" y="1114500"/>
            <a:ext cx="62094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u="sng"/>
              <a:t>STP (Spanning Tree Protocol)</a:t>
            </a:r>
            <a:endParaRPr sz="3500" u="sng"/>
          </a:p>
        </p:txBody>
      </p:sp>
      <p:sp>
        <p:nvSpPr>
          <p:cNvPr id="231" name="Google Shape;231;p29"/>
          <p:cNvSpPr txBox="1"/>
          <p:nvPr/>
        </p:nvSpPr>
        <p:spPr>
          <a:xfrm>
            <a:off x="455100" y="2084822"/>
            <a:ext cx="8233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Created to prevent Layer 2 loops within the network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Portfast reduces the time for end devices to join the network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BPDUGuard is enabled prevents BPDUs from being sent to unintended places (e.g end devices)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ctrTitle"/>
          </p:nvPr>
        </p:nvSpPr>
        <p:spPr>
          <a:xfrm>
            <a:off x="1346249" y="448275"/>
            <a:ext cx="64515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GPO RBAC (Student’s POV)</a:t>
            </a:r>
            <a:endParaRPr/>
          </a:p>
        </p:txBody>
      </p:sp>
      <p:sp>
        <p:nvSpPr>
          <p:cNvPr id="237" name="Google Shape;237;p30"/>
          <p:cNvSpPr txBox="1"/>
          <p:nvPr>
            <p:ph idx="1" type="subTitle"/>
          </p:nvPr>
        </p:nvSpPr>
        <p:spPr>
          <a:xfrm>
            <a:off x="1326625" y="1754770"/>
            <a:ext cx="6903900" cy="24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74" y="1777002"/>
            <a:ext cx="4425277" cy="23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550" y="1777000"/>
            <a:ext cx="4096975" cy="239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224075" y="135475"/>
            <a:ext cx="44556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u="sng"/>
              <a:t> </a:t>
            </a:r>
            <a:endParaRPr sz="3500" u="sng"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746" y="1582225"/>
            <a:ext cx="4455600" cy="320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>
            <p:ph type="ctrTitle"/>
          </p:nvPr>
        </p:nvSpPr>
        <p:spPr>
          <a:xfrm>
            <a:off x="224074" y="858858"/>
            <a:ext cx="44556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u="sng"/>
              <a:t>Network Topology </a:t>
            </a:r>
            <a:endParaRPr sz="3500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ctrTitle"/>
          </p:nvPr>
        </p:nvSpPr>
        <p:spPr>
          <a:xfrm>
            <a:off x="224075" y="1114500"/>
            <a:ext cx="44556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u="sng"/>
              <a:t>Security Features</a:t>
            </a:r>
            <a:endParaRPr sz="3500" u="sng"/>
          </a:p>
        </p:txBody>
      </p:sp>
      <p:sp>
        <p:nvSpPr>
          <p:cNvPr id="142" name="Google Shape;142;p15"/>
          <p:cNvSpPr txBox="1"/>
          <p:nvPr/>
        </p:nvSpPr>
        <p:spPr>
          <a:xfrm>
            <a:off x="455100" y="2084822"/>
            <a:ext cx="82338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Olfsen: IDS, HSRP Authentication, Zone-Based Firewall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Mark: GPO, Bitlocker, Site-to-Site VPN, AAA, Port Security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JiunJie: SSH, OSPF Type 2 authentication, DNSSEC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ctrTitle"/>
          </p:nvPr>
        </p:nvSpPr>
        <p:spPr>
          <a:xfrm>
            <a:off x="509562" y="948450"/>
            <a:ext cx="44556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u="sng"/>
              <a:t>Penetration Testing </a:t>
            </a:r>
            <a:endParaRPr sz="3500" u="sng"/>
          </a:p>
        </p:txBody>
      </p:sp>
      <p:sp>
        <p:nvSpPr>
          <p:cNvPr id="148" name="Google Shape;148;p16"/>
          <p:cNvSpPr txBox="1"/>
          <p:nvPr/>
        </p:nvSpPr>
        <p:spPr>
          <a:xfrm>
            <a:off x="359475" y="948450"/>
            <a:ext cx="823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0" y="2035988"/>
            <a:ext cx="9144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455100" y="2060991"/>
            <a:ext cx="823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Olfsen: NMAP, SMBClient, Reverse Shell, Remote Desktop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Mark: GPO (RBAC)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ctrTitle"/>
          </p:nvPr>
        </p:nvSpPr>
        <p:spPr>
          <a:xfrm>
            <a:off x="455100" y="1106103"/>
            <a:ext cx="7273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u="sng"/>
              <a:t>OSPF Authentication (Type 2)</a:t>
            </a:r>
            <a:endParaRPr sz="3500" u="sng"/>
          </a:p>
        </p:txBody>
      </p:sp>
      <p:sp>
        <p:nvSpPr>
          <p:cNvPr id="156" name="Google Shape;156;p17"/>
          <p:cNvSpPr txBox="1"/>
          <p:nvPr/>
        </p:nvSpPr>
        <p:spPr>
          <a:xfrm>
            <a:off x="455100" y="2061007"/>
            <a:ext cx="8233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Type 2 authentication uses the MD5 algorithm to compute a hash value from the outgoing OSPF </a:t>
            </a:r>
            <a:r>
              <a:rPr lang="en" sz="1800">
                <a:solidFill>
                  <a:schemeClr val="dk2"/>
                </a:solidFill>
              </a:rPr>
              <a:t>packet</a:t>
            </a:r>
            <a:r>
              <a:rPr lang="en" sz="1800">
                <a:solidFill>
                  <a:schemeClr val="dk2"/>
                </a:solidFill>
              </a:rPr>
              <a:t> contents and the password configured on the interface.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ctrTitle"/>
          </p:nvPr>
        </p:nvSpPr>
        <p:spPr>
          <a:xfrm>
            <a:off x="455100" y="1106103"/>
            <a:ext cx="7273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u="sng"/>
              <a:t>SSH</a:t>
            </a:r>
            <a:endParaRPr sz="3500" u="sng"/>
          </a:p>
        </p:txBody>
      </p:sp>
      <p:sp>
        <p:nvSpPr>
          <p:cNvPr id="162" name="Google Shape;162;p18"/>
          <p:cNvSpPr txBox="1"/>
          <p:nvPr/>
        </p:nvSpPr>
        <p:spPr>
          <a:xfrm>
            <a:off x="455100" y="2061007"/>
            <a:ext cx="8233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Secure Shell (SSH) protocol is a method for securely sending commands to a computer over an unsecured network.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SSH uses cryptography to authenticate and encrypt connections between devices.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ctrTitle"/>
          </p:nvPr>
        </p:nvSpPr>
        <p:spPr>
          <a:xfrm>
            <a:off x="455100" y="1148087"/>
            <a:ext cx="7273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u="sng"/>
              <a:t>DNSSEC</a:t>
            </a:r>
            <a:endParaRPr sz="3500" u="sng"/>
          </a:p>
        </p:txBody>
      </p:sp>
      <p:sp>
        <p:nvSpPr>
          <p:cNvPr id="168" name="Google Shape;168;p19"/>
          <p:cNvSpPr txBox="1"/>
          <p:nvPr/>
        </p:nvSpPr>
        <p:spPr>
          <a:xfrm>
            <a:off x="455100" y="2061007"/>
            <a:ext cx="82338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Domain Name System Security Extensions (DNSSEC) is a feature of the Domain Name System that authenticates responses to domain name lookups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ctrTitle"/>
          </p:nvPr>
        </p:nvSpPr>
        <p:spPr>
          <a:xfrm>
            <a:off x="224075" y="1114500"/>
            <a:ext cx="7273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u="sng"/>
              <a:t>IDS (Intrusion Detection System)</a:t>
            </a:r>
            <a:endParaRPr sz="3500" u="sng"/>
          </a:p>
        </p:txBody>
      </p:sp>
      <p:sp>
        <p:nvSpPr>
          <p:cNvPr id="174" name="Google Shape;174;p20"/>
          <p:cNvSpPr txBox="1"/>
          <p:nvPr/>
        </p:nvSpPr>
        <p:spPr>
          <a:xfrm>
            <a:off x="455100" y="2084822"/>
            <a:ext cx="8233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 dedicated server used that monitors received traffic by a router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Looks at TCP, UDP, and ICMP traffic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Logs archived into a pcap file for a manual review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ctrTitle"/>
          </p:nvPr>
        </p:nvSpPr>
        <p:spPr>
          <a:xfrm>
            <a:off x="224075" y="1114500"/>
            <a:ext cx="7273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u="sng"/>
              <a:t>IDS (Intrusion Detection System)</a:t>
            </a:r>
            <a:endParaRPr sz="3500" u="sng"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600" y="1786800"/>
            <a:ext cx="4232588" cy="30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