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8E135B-6B14-2319-4ED0-25E063CA239E}" name="Mahmoud Nabil" initials="MN" userId="S::41810138.mahmoud@acu.edu.eg::4b5e9ea8-04f0-4e59-b396-b2785e06188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setiment score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E13-43E5-A769-7D846C1DA14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E13-43E5-A769-7D846C1DA14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E13-43E5-A769-7D846C1DA14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E13-43E5-A769-7D846C1DA14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neg score</c:v>
                </c:pt>
                <c:pt idx="1">
                  <c:v>pos score</c:v>
                </c:pt>
                <c:pt idx="2">
                  <c:v>neu score</c:v>
                </c:pt>
              </c:strCache>
            </c:strRef>
          </c:cat>
          <c:val>
            <c:numRef>
              <c:f>Sheet1!$B$2:$B$5</c:f>
              <c:numCache>
                <c:formatCode>General</c:formatCode>
                <c:ptCount val="4"/>
                <c:pt idx="0">
                  <c:v>61.42</c:v>
                </c:pt>
                <c:pt idx="1">
                  <c:v>21.81</c:v>
                </c:pt>
                <c:pt idx="2">
                  <c:v>16.77</c:v>
                </c:pt>
              </c:numCache>
            </c:numRef>
          </c:val>
          <c:extLst>
            <c:ext xmlns:c16="http://schemas.microsoft.com/office/drawing/2014/chart" uri="{C3380CC4-5D6E-409C-BE32-E72D297353CC}">
              <c16:uniqueId val="{00000000-DF34-4F29-B5F6-1160E986FB1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a:outerShdw blurRad="50800" dist="50800" dir="5400000" algn="ctr" rotWithShape="0">
            <a:srgbClr val="000000">
              <a:alpha val="86000"/>
            </a:srgbClr>
          </a:outerShdw>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8EF2C-797F-4E80-8EB8-09F4D6333269}" type="doc">
      <dgm:prSet loTypeId="urn:microsoft.com/office/officeart/2005/8/layout/hProcess9" loCatId="process" qsTypeId="urn:microsoft.com/office/officeart/2005/8/quickstyle/simple1" qsCatId="simple" csTypeId="urn:microsoft.com/office/officeart/2005/8/colors/accent1_2" csCatId="accent1" phldr="1"/>
      <dgm:spPr/>
    </dgm:pt>
    <dgm:pt modelId="{A2AB1119-CE5C-48DD-ADB0-4FFEF5C47155}">
      <dgm:prSet phldrT="[Text]"/>
      <dgm:spPr/>
      <dgm:t>
        <a:bodyPr/>
        <a:lstStyle/>
        <a:p>
          <a:r>
            <a:rPr lang="en-US" dirty="0"/>
            <a:t>input</a:t>
          </a:r>
        </a:p>
      </dgm:t>
    </dgm:pt>
    <dgm:pt modelId="{9A50399F-1AD2-45F4-BE6E-7AD83D7FB75F}" type="parTrans" cxnId="{BC54372D-8E4B-487E-B840-80EADBBF27C6}">
      <dgm:prSet/>
      <dgm:spPr/>
      <dgm:t>
        <a:bodyPr/>
        <a:lstStyle/>
        <a:p>
          <a:endParaRPr lang="en-US"/>
        </a:p>
      </dgm:t>
    </dgm:pt>
    <dgm:pt modelId="{5A7B6CEB-2B96-4461-A8A5-906DBE6BECE9}" type="sibTrans" cxnId="{BC54372D-8E4B-487E-B840-80EADBBF27C6}">
      <dgm:prSet/>
      <dgm:spPr/>
      <dgm:t>
        <a:bodyPr/>
        <a:lstStyle/>
        <a:p>
          <a:endParaRPr lang="en-US"/>
        </a:p>
      </dgm:t>
    </dgm:pt>
    <dgm:pt modelId="{70CE637C-4489-47EA-AD8C-60F4FBA89395}">
      <dgm:prSet phldrT="[Text]"/>
      <dgm:spPr/>
      <dgm:t>
        <a:bodyPr/>
        <a:lstStyle/>
        <a:p>
          <a:r>
            <a:rPr lang="en-US" dirty="0"/>
            <a:t>Tweets dataset</a:t>
          </a:r>
        </a:p>
      </dgm:t>
    </dgm:pt>
    <dgm:pt modelId="{089BE21C-BF83-415C-90CD-A927FE19D27A}" type="parTrans" cxnId="{FCF23032-37F4-4447-BB9A-645E9F33028E}">
      <dgm:prSet/>
      <dgm:spPr/>
      <dgm:t>
        <a:bodyPr/>
        <a:lstStyle/>
        <a:p>
          <a:endParaRPr lang="en-US"/>
        </a:p>
      </dgm:t>
    </dgm:pt>
    <dgm:pt modelId="{7823DF74-5E29-48F5-BC15-57C44516628E}" type="sibTrans" cxnId="{FCF23032-37F4-4447-BB9A-645E9F33028E}">
      <dgm:prSet/>
      <dgm:spPr/>
      <dgm:t>
        <a:bodyPr/>
        <a:lstStyle/>
        <a:p>
          <a:endParaRPr lang="en-US"/>
        </a:p>
      </dgm:t>
    </dgm:pt>
    <dgm:pt modelId="{DF3CC72B-0B23-400E-826D-461417697030}">
      <dgm:prSet phldrT="[Text]"/>
      <dgm:spPr/>
      <dgm:t>
        <a:bodyPr/>
        <a:lstStyle/>
        <a:p>
          <a:r>
            <a:rPr lang="en-US" dirty="0"/>
            <a:t>Data pre-processing</a:t>
          </a:r>
        </a:p>
      </dgm:t>
    </dgm:pt>
    <dgm:pt modelId="{A6F51189-3D28-4E34-A6B2-C279BD2C63DC}" type="parTrans" cxnId="{AEBB0D32-EBA7-4249-9923-AD68324FC02C}">
      <dgm:prSet/>
      <dgm:spPr/>
      <dgm:t>
        <a:bodyPr/>
        <a:lstStyle/>
        <a:p>
          <a:endParaRPr lang="en-US"/>
        </a:p>
      </dgm:t>
    </dgm:pt>
    <dgm:pt modelId="{B44AE050-C5A3-4C87-BE62-5567C83A75A2}" type="sibTrans" cxnId="{AEBB0D32-EBA7-4249-9923-AD68324FC02C}">
      <dgm:prSet/>
      <dgm:spPr/>
      <dgm:t>
        <a:bodyPr/>
        <a:lstStyle/>
        <a:p>
          <a:endParaRPr lang="en-US"/>
        </a:p>
      </dgm:t>
    </dgm:pt>
    <dgm:pt modelId="{09347875-1984-4D42-9BD2-468757B261D8}">
      <dgm:prSet phldrT="[Text]"/>
      <dgm:spPr/>
      <dgm:t>
        <a:bodyPr/>
        <a:lstStyle/>
        <a:p>
          <a:r>
            <a:rPr lang="en-US" dirty="0"/>
            <a:t>Classified tweets</a:t>
          </a:r>
        </a:p>
      </dgm:t>
    </dgm:pt>
    <dgm:pt modelId="{0CE99686-9814-47B7-999D-0D16CED6DEAD}" type="parTrans" cxnId="{2AB58D80-0B35-489C-8E72-D3D592FDB83F}">
      <dgm:prSet/>
      <dgm:spPr/>
      <dgm:t>
        <a:bodyPr/>
        <a:lstStyle/>
        <a:p>
          <a:endParaRPr lang="en-US"/>
        </a:p>
      </dgm:t>
    </dgm:pt>
    <dgm:pt modelId="{2D221B33-E2EF-401A-8C41-0B9184F8CB5F}" type="sibTrans" cxnId="{2AB58D80-0B35-489C-8E72-D3D592FDB83F}">
      <dgm:prSet/>
      <dgm:spPr/>
      <dgm:t>
        <a:bodyPr/>
        <a:lstStyle/>
        <a:p>
          <a:endParaRPr lang="en-US"/>
        </a:p>
      </dgm:t>
    </dgm:pt>
    <dgm:pt modelId="{70BB3ED5-A3E0-440A-8D8A-BF74C5A96642}">
      <dgm:prSet phldrT="[Text]"/>
      <dgm:spPr/>
      <dgm:t>
        <a:bodyPr/>
        <a:lstStyle/>
        <a:p>
          <a:r>
            <a:rPr lang="en-US" dirty="0"/>
            <a:t>Sentiment graphical representation </a:t>
          </a:r>
        </a:p>
      </dgm:t>
    </dgm:pt>
    <dgm:pt modelId="{D2DBE09D-4443-43BE-AE6E-B0B19D55F95A}" type="parTrans" cxnId="{9F23F30A-3A65-4D93-BA97-A3A62A0FA67E}">
      <dgm:prSet/>
      <dgm:spPr/>
      <dgm:t>
        <a:bodyPr/>
        <a:lstStyle/>
        <a:p>
          <a:endParaRPr lang="en-US"/>
        </a:p>
      </dgm:t>
    </dgm:pt>
    <dgm:pt modelId="{C4D2BFEC-0C61-4D15-AC5C-15AE2990A858}" type="sibTrans" cxnId="{9F23F30A-3A65-4D93-BA97-A3A62A0FA67E}">
      <dgm:prSet/>
      <dgm:spPr/>
      <dgm:t>
        <a:bodyPr/>
        <a:lstStyle/>
        <a:p>
          <a:endParaRPr lang="en-US"/>
        </a:p>
      </dgm:t>
    </dgm:pt>
    <dgm:pt modelId="{A472C56C-2EDD-4A87-B348-2ED24BD361CB}">
      <dgm:prSet phldrT="[Text]"/>
      <dgm:spPr/>
      <dgm:t>
        <a:bodyPr/>
        <a:lstStyle/>
        <a:p>
          <a:r>
            <a:rPr lang="en-US" dirty="0"/>
            <a:t>Classification algorithm  </a:t>
          </a:r>
        </a:p>
      </dgm:t>
    </dgm:pt>
    <dgm:pt modelId="{6735E842-AB17-4214-A9DD-CDD7BB0C4224}" type="parTrans" cxnId="{D32A70DE-46A6-4EDA-BC93-183134F8E8ED}">
      <dgm:prSet/>
      <dgm:spPr/>
      <dgm:t>
        <a:bodyPr/>
        <a:lstStyle/>
        <a:p>
          <a:endParaRPr lang="en-US"/>
        </a:p>
      </dgm:t>
    </dgm:pt>
    <dgm:pt modelId="{52D6A610-82C2-4673-AA8F-4E33C241AB14}" type="sibTrans" cxnId="{D32A70DE-46A6-4EDA-BC93-183134F8E8ED}">
      <dgm:prSet/>
      <dgm:spPr/>
      <dgm:t>
        <a:bodyPr/>
        <a:lstStyle/>
        <a:p>
          <a:endParaRPr lang="en-US"/>
        </a:p>
      </dgm:t>
    </dgm:pt>
    <dgm:pt modelId="{4B5F7038-F12F-439C-AA0E-38FC559977BC}" type="pres">
      <dgm:prSet presAssocID="{07D8EF2C-797F-4E80-8EB8-09F4D6333269}" presName="CompostProcess" presStyleCnt="0">
        <dgm:presLayoutVars>
          <dgm:dir/>
          <dgm:resizeHandles val="exact"/>
        </dgm:presLayoutVars>
      </dgm:prSet>
      <dgm:spPr/>
    </dgm:pt>
    <dgm:pt modelId="{5E3C69E7-E6CC-4973-87E9-751492CC4517}" type="pres">
      <dgm:prSet presAssocID="{07D8EF2C-797F-4E80-8EB8-09F4D6333269}" presName="arrow" presStyleLbl="bgShp" presStyleIdx="0" presStyleCnt="1"/>
      <dgm:spPr/>
    </dgm:pt>
    <dgm:pt modelId="{CCA1283B-AE47-4449-B5B4-6672120DF870}" type="pres">
      <dgm:prSet presAssocID="{07D8EF2C-797F-4E80-8EB8-09F4D6333269}" presName="linearProcess" presStyleCnt="0"/>
      <dgm:spPr/>
    </dgm:pt>
    <dgm:pt modelId="{34AA539E-C46D-4A75-925A-A2E6EDFE7359}" type="pres">
      <dgm:prSet presAssocID="{A2AB1119-CE5C-48DD-ADB0-4FFEF5C47155}" presName="textNode" presStyleLbl="node1" presStyleIdx="0" presStyleCnt="6">
        <dgm:presLayoutVars>
          <dgm:bulletEnabled val="1"/>
        </dgm:presLayoutVars>
      </dgm:prSet>
      <dgm:spPr/>
    </dgm:pt>
    <dgm:pt modelId="{9DB29D23-B181-494C-AC1D-5862AA2049B6}" type="pres">
      <dgm:prSet presAssocID="{5A7B6CEB-2B96-4461-A8A5-906DBE6BECE9}" presName="sibTrans" presStyleCnt="0"/>
      <dgm:spPr/>
    </dgm:pt>
    <dgm:pt modelId="{6D09B360-22A9-4E69-903B-584E5B25B354}" type="pres">
      <dgm:prSet presAssocID="{70CE637C-4489-47EA-AD8C-60F4FBA89395}" presName="textNode" presStyleLbl="node1" presStyleIdx="1" presStyleCnt="6">
        <dgm:presLayoutVars>
          <dgm:bulletEnabled val="1"/>
        </dgm:presLayoutVars>
      </dgm:prSet>
      <dgm:spPr/>
    </dgm:pt>
    <dgm:pt modelId="{ACD63375-2BD6-4CE2-A48F-F9209D4093CF}" type="pres">
      <dgm:prSet presAssocID="{7823DF74-5E29-48F5-BC15-57C44516628E}" presName="sibTrans" presStyleCnt="0"/>
      <dgm:spPr/>
    </dgm:pt>
    <dgm:pt modelId="{EAD491D1-C7DB-4238-A8F0-F974D6FE17CB}" type="pres">
      <dgm:prSet presAssocID="{DF3CC72B-0B23-400E-826D-461417697030}" presName="textNode" presStyleLbl="node1" presStyleIdx="2" presStyleCnt="6">
        <dgm:presLayoutVars>
          <dgm:bulletEnabled val="1"/>
        </dgm:presLayoutVars>
      </dgm:prSet>
      <dgm:spPr/>
    </dgm:pt>
    <dgm:pt modelId="{8612004C-497A-4894-BEAA-EB8C218B1C7C}" type="pres">
      <dgm:prSet presAssocID="{B44AE050-C5A3-4C87-BE62-5567C83A75A2}" presName="sibTrans" presStyleCnt="0"/>
      <dgm:spPr/>
    </dgm:pt>
    <dgm:pt modelId="{5E1B34F8-5831-4283-89E3-96FFDCAD45EB}" type="pres">
      <dgm:prSet presAssocID="{A472C56C-2EDD-4A87-B348-2ED24BD361CB}" presName="textNode" presStyleLbl="node1" presStyleIdx="3" presStyleCnt="6">
        <dgm:presLayoutVars>
          <dgm:bulletEnabled val="1"/>
        </dgm:presLayoutVars>
      </dgm:prSet>
      <dgm:spPr/>
    </dgm:pt>
    <dgm:pt modelId="{08E0F9B5-DC1C-4E25-BDE3-5FB2D686FF08}" type="pres">
      <dgm:prSet presAssocID="{52D6A610-82C2-4673-AA8F-4E33C241AB14}" presName="sibTrans" presStyleCnt="0"/>
      <dgm:spPr/>
    </dgm:pt>
    <dgm:pt modelId="{7E56BC57-446E-4719-B4FB-6B8FC4A08C75}" type="pres">
      <dgm:prSet presAssocID="{09347875-1984-4D42-9BD2-468757B261D8}" presName="textNode" presStyleLbl="node1" presStyleIdx="4" presStyleCnt="6">
        <dgm:presLayoutVars>
          <dgm:bulletEnabled val="1"/>
        </dgm:presLayoutVars>
      </dgm:prSet>
      <dgm:spPr/>
    </dgm:pt>
    <dgm:pt modelId="{82A21605-4F7D-45DC-9F6F-ECBE1285F175}" type="pres">
      <dgm:prSet presAssocID="{2D221B33-E2EF-401A-8C41-0B9184F8CB5F}" presName="sibTrans" presStyleCnt="0"/>
      <dgm:spPr/>
    </dgm:pt>
    <dgm:pt modelId="{94414949-645A-4D5A-AD17-E52B2CA828A9}" type="pres">
      <dgm:prSet presAssocID="{70BB3ED5-A3E0-440A-8D8A-BF74C5A96642}" presName="textNode" presStyleLbl="node1" presStyleIdx="5" presStyleCnt="6">
        <dgm:presLayoutVars>
          <dgm:bulletEnabled val="1"/>
        </dgm:presLayoutVars>
      </dgm:prSet>
      <dgm:spPr/>
    </dgm:pt>
  </dgm:ptLst>
  <dgm:cxnLst>
    <dgm:cxn modelId="{9F23F30A-3A65-4D93-BA97-A3A62A0FA67E}" srcId="{07D8EF2C-797F-4E80-8EB8-09F4D6333269}" destId="{70BB3ED5-A3E0-440A-8D8A-BF74C5A96642}" srcOrd="5" destOrd="0" parTransId="{D2DBE09D-4443-43BE-AE6E-B0B19D55F95A}" sibTransId="{C4D2BFEC-0C61-4D15-AC5C-15AE2990A858}"/>
    <dgm:cxn modelId="{BC54372D-8E4B-487E-B840-80EADBBF27C6}" srcId="{07D8EF2C-797F-4E80-8EB8-09F4D6333269}" destId="{A2AB1119-CE5C-48DD-ADB0-4FFEF5C47155}" srcOrd="0" destOrd="0" parTransId="{9A50399F-1AD2-45F4-BE6E-7AD83D7FB75F}" sibTransId="{5A7B6CEB-2B96-4461-A8A5-906DBE6BECE9}"/>
    <dgm:cxn modelId="{D3C0692E-AEC1-4315-8C13-E393E6780B50}" type="presOf" srcId="{70BB3ED5-A3E0-440A-8D8A-BF74C5A96642}" destId="{94414949-645A-4D5A-AD17-E52B2CA828A9}" srcOrd="0" destOrd="0" presId="urn:microsoft.com/office/officeart/2005/8/layout/hProcess9"/>
    <dgm:cxn modelId="{AEBB0D32-EBA7-4249-9923-AD68324FC02C}" srcId="{07D8EF2C-797F-4E80-8EB8-09F4D6333269}" destId="{DF3CC72B-0B23-400E-826D-461417697030}" srcOrd="2" destOrd="0" parTransId="{A6F51189-3D28-4E34-A6B2-C279BD2C63DC}" sibTransId="{B44AE050-C5A3-4C87-BE62-5567C83A75A2}"/>
    <dgm:cxn modelId="{FCF23032-37F4-4447-BB9A-645E9F33028E}" srcId="{07D8EF2C-797F-4E80-8EB8-09F4D6333269}" destId="{70CE637C-4489-47EA-AD8C-60F4FBA89395}" srcOrd="1" destOrd="0" parTransId="{089BE21C-BF83-415C-90CD-A927FE19D27A}" sibTransId="{7823DF74-5E29-48F5-BC15-57C44516628E}"/>
    <dgm:cxn modelId="{FB832947-7ED7-41CB-AF0D-00E180BCB6FC}" type="presOf" srcId="{A2AB1119-CE5C-48DD-ADB0-4FFEF5C47155}" destId="{34AA539E-C46D-4A75-925A-A2E6EDFE7359}" srcOrd="0" destOrd="0" presId="urn:microsoft.com/office/officeart/2005/8/layout/hProcess9"/>
    <dgm:cxn modelId="{A0B2794A-C7B6-4A4D-BB89-012D5FB22D30}" type="presOf" srcId="{70CE637C-4489-47EA-AD8C-60F4FBA89395}" destId="{6D09B360-22A9-4E69-903B-584E5B25B354}" srcOrd="0" destOrd="0" presId="urn:microsoft.com/office/officeart/2005/8/layout/hProcess9"/>
    <dgm:cxn modelId="{D2A5B451-9B6B-4D6F-AACF-D92D263A7B30}" type="presOf" srcId="{DF3CC72B-0B23-400E-826D-461417697030}" destId="{EAD491D1-C7DB-4238-A8F0-F974D6FE17CB}" srcOrd="0" destOrd="0" presId="urn:microsoft.com/office/officeart/2005/8/layout/hProcess9"/>
    <dgm:cxn modelId="{2AB58D80-0B35-489C-8E72-D3D592FDB83F}" srcId="{07D8EF2C-797F-4E80-8EB8-09F4D6333269}" destId="{09347875-1984-4D42-9BD2-468757B261D8}" srcOrd="4" destOrd="0" parTransId="{0CE99686-9814-47B7-999D-0D16CED6DEAD}" sibTransId="{2D221B33-E2EF-401A-8C41-0B9184F8CB5F}"/>
    <dgm:cxn modelId="{E5CCCF9C-7D7C-4DC6-AD6A-79533191DF5F}" type="presOf" srcId="{09347875-1984-4D42-9BD2-468757B261D8}" destId="{7E56BC57-446E-4719-B4FB-6B8FC4A08C75}" srcOrd="0" destOrd="0" presId="urn:microsoft.com/office/officeart/2005/8/layout/hProcess9"/>
    <dgm:cxn modelId="{22051F9D-13A3-4BF9-A136-F2C0B87C46AB}" type="presOf" srcId="{A472C56C-2EDD-4A87-B348-2ED24BD361CB}" destId="{5E1B34F8-5831-4283-89E3-96FFDCAD45EB}" srcOrd="0" destOrd="0" presId="urn:microsoft.com/office/officeart/2005/8/layout/hProcess9"/>
    <dgm:cxn modelId="{9B3ACDDB-1515-4D64-9F24-F195943D4F82}" type="presOf" srcId="{07D8EF2C-797F-4E80-8EB8-09F4D6333269}" destId="{4B5F7038-F12F-439C-AA0E-38FC559977BC}" srcOrd="0" destOrd="0" presId="urn:microsoft.com/office/officeart/2005/8/layout/hProcess9"/>
    <dgm:cxn modelId="{D32A70DE-46A6-4EDA-BC93-183134F8E8ED}" srcId="{07D8EF2C-797F-4E80-8EB8-09F4D6333269}" destId="{A472C56C-2EDD-4A87-B348-2ED24BD361CB}" srcOrd="3" destOrd="0" parTransId="{6735E842-AB17-4214-A9DD-CDD7BB0C4224}" sibTransId="{52D6A610-82C2-4673-AA8F-4E33C241AB14}"/>
    <dgm:cxn modelId="{85D6FD77-1849-4FD4-A3F0-65F13415B175}" type="presParOf" srcId="{4B5F7038-F12F-439C-AA0E-38FC559977BC}" destId="{5E3C69E7-E6CC-4973-87E9-751492CC4517}" srcOrd="0" destOrd="0" presId="urn:microsoft.com/office/officeart/2005/8/layout/hProcess9"/>
    <dgm:cxn modelId="{91C21251-5362-4243-9E4D-63C4307226FD}" type="presParOf" srcId="{4B5F7038-F12F-439C-AA0E-38FC559977BC}" destId="{CCA1283B-AE47-4449-B5B4-6672120DF870}" srcOrd="1" destOrd="0" presId="urn:microsoft.com/office/officeart/2005/8/layout/hProcess9"/>
    <dgm:cxn modelId="{10BE884E-5718-46E8-9D1D-CB37A15BAAA2}" type="presParOf" srcId="{CCA1283B-AE47-4449-B5B4-6672120DF870}" destId="{34AA539E-C46D-4A75-925A-A2E6EDFE7359}" srcOrd="0" destOrd="0" presId="urn:microsoft.com/office/officeart/2005/8/layout/hProcess9"/>
    <dgm:cxn modelId="{DC63A4CA-2628-410B-8C31-5E9B716FD25E}" type="presParOf" srcId="{CCA1283B-AE47-4449-B5B4-6672120DF870}" destId="{9DB29D23-B181-494C-AC1D-5862AA2049B6}" srcOrd="1" destOrd="0" presId="urn:microsoft.com/office/officeart/2005/8/layout/hProcess9"/>
    <dgm:cxn modelId="{6B208991-62D5-4836-838E-35315D1ACF31}" type="presParOf" srcId="{CCA1283B-AE47-4449-B5B4-6672120DF870}" destId="{6D09B360-22A9-4E69-903B-584E5B25B354}" srcOrd="2" destOrd="0" presId="urn:microsoft.com/office/officeart/2005/8/layout/hProcess9"/>
    <dgm:cxn modelId="{9F19257E-B084-43AB-88E3-CF489DF7EED0}" type="presParOf" srcId="{CCA1283B-AE47-4449-B5B4-6672120DF870}" destId="{ACD63375-2BD6-4CE2-A48F-F9209D4093CF}" srcOrd="3" destOrd="0" presId="urn:microsoft.com/office/officeart/2005/8/layout/hProcess9"/>
    <dgm:cxn modelId="{EB7C54D3-E651-47A1-BF5C-0D1E80761C62}" type="presParOf" srcId="{CCA1283B-AE47-4449-B5B4-6672120DF870}" destId="{EAD491D1-C7DB-4238-A8F0-F974D6FE17CB}" srcOrd="4" destOrd="0" presId="urn:microsoft.com/office/officeart/2005/8/layout/hProcess9"/>
    <dgm:cxn modelId="{EA0B5A77-9B6C-441E-9F4A-B72F308E0117}" type="presParOf" srcId="{CCA1283B-AE47-4449-B5B4-6672120DF870}" destId="{8612004C-497A-4894-BEAA-EB8C218B1C7C}" srcOrd="5" destOrd="0" presId="urn:microsoft.com/office/officeart/2005/8/layout/hProcess9"/>
    <dgm:cxn modelId="{18AFD48A-FBC3-418F-BBB4-0C0BA8407F1F}" type="presParOf" srcId="{CCA1283B-AE47-4449-B5B4-6672120DF870}" destId="{5E1B34F8-5831-4283-89E3-96FFDCAD45EB}" srcOrd="6" destOrd="0" presId="urn:microsoft.com/office/officeart/2005/8/layout/hProcess9"/>
    <dgm:cxn modelId="{AF571D87-F39D-46F2-A2A8-4EEB82926A7F}" type="presParOf" srcId="{CCA1283B-AE47-4449-B5B4-6672120DF870}" destId="{08E0F9B5-DC1C-4E25-BDE3-5FB2D686FF08}" srcOrd="7" destOrd="0" presId="urn:microsoft.com/office/officeart/2005/8/layout/hProcess9"/>
    <dgm:cxn modelId="{25B96923-E817-4BD3-B4BB-AE80C848BFA7}" type="presParOf" srcId="{CCA1283B-AE47-4449-B5B4-6672120DF870}" destId="{7E56BC57-446E-4719-B4FB-6B8FC4A08C75}" srcOrd="8" destOrd="0" presId="urn:microsoft.com/office/officeart/2005/8/layout/hProcess9"/>
    <dgm:cxn modelId="{CD7156DD-2D5B-4115-9ADE-FF12B9DAE9C9}" type="presParOf" srcId="{CCA1283B-AE47-4449-B5B4-6672120DF870}" destId="{82A21605-4F7D-45DC-9F6F-ECBE1285F175}" srcOrd="9" destOrd="0" presId="urn:microsoft.com/office/officeart/2005/8/layout/hProcess9"/>
    <dgm:cxn modelId="{10334DD0-B84C-4405-80D1-FDE3A0165EFD}" type="presParOf" srcId="{CCA1283B-AE47-4449-B5B4-6672120DF870}" destId="{94414949-645A-4D5A-AD17-E52B2CA828A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69E7-E6CC-4973-87E9-751492CC4517}">
      <dsp:nvSpPr>
        <dsp:cNvPr id="0" name=""/>
        <dsp:cNvSpPr/>
      </dsp:nvSpPr>
      <dsp:spPr>
        <a:xfrm>
          <a:off x="807743" y="0"/>
          <a:ext cx="9154429" cy="25958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A539E-C46D-4A75-925A-A2E6EDFE7359}">
      <dsp:nvSpPr>
        <dsp:cNvPr id="0" name=""/>
        <dsp:cNvSpPr/>
      </dsp:nvSpPr>
      <dsp:spPr>
        <a:xfrm>
          <a:off x="475"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51163" y="829452"/>
        <a:ext cx="1608873" cy="936976"/>
      </dsp:txXfrm>
    </dsp:sp>
    <dsp:sp modelId="{6D09B360-22A9-4E69-903B-584E5B25B354}">
      <dsp:nvSpPr>
        <dsp:cNvPr id="0" name=""/>
        <dsp:cNvSpPr/>
      </dsp:nvSpPr>
      <dsp:spPr>
        <a:xfrm>
          <a:off x="1812218"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Tweets dataset</a:t>
          </a:r>
        </a:p>
      </dsp:txBody>
      <dsp:txXfrm>
        <a:off x="1862906" y="829452"/>
        <a:ext cx="1608873" cy="936976"/>
      </dsp:txXfrm>
    </dsp:sp>
    <dsp:sp modelId="{EAD491D1-C7DB-4238-A8F0-F974D6FE17CB}">
      <dsp:nvSpPr>
        <dsp:cNvPr id="0" name=""/>
        <dsp:cNvSpPr/>
      </dsp:nvSpPr>
      <dsp:spPr>
        <a:xfrm>
          <a:off x="3623962"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3674650" y="829452"/>
        <a:ext cx="1608873" cy="936976"/>
      </dsp:txXfrm>
    </dsp:sp>
    <dsp:sp modelId="{5E1B34F8-5831-4283-89E3-96FFDCAD45EB}">
      <dsp:nvSpPr>
        <dsp:cNvPr id="0" name=""/>
        <dsp:cNvSpPr/>
      </dsp:nvSpPr>
      <dsp:spPr>
        <a:xfrm>
          <a:off x="5435705"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 algorithm  </a:t>
          </a:r>
        </a:p>
      </dsp:txBody>
      <dsp:txXfrm>
        <a:off x="5486393" y="829452"/>
        <a:ext cx="1608873" cy="936976"/>
      </dsp:txXfrm>
    </dsp:sp>
    <dsp:sp modelId="{7E56BC57-446E-4719-B4FB-6B8FC4A08C75}">
      <dsp:nvSpPr>
        <dsp:cNvPr id="0" name=""/>
        <dsp:cNvSpPr/>
      </dsp:nvSpPr>
      <dsp:spPr>
        <a:xfrm>
          <a:off x="7247448"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Classified tweets</a:t>
          </a:r>
        </a:p>
      </dsp:txBody>
      <dsp:txXfrm>
        <a:off x="7298136" y="829452"/>
        <a:ext cx="1608873" cy="936976"/>
      </dsp:txXfrm>
    </dsp:sp>
    <dsp:sp modelId="{94414949-645A-4D5A-AD17-E52B2CA828A9}">
      <dsp:nvSpPr>
        <dsp:cNvPr id="0" name=""/>
        <dsp:cNvSpPr/>
      </dsp:nvSpPr>
      <dsp:spPr>
        <a:xfrm>
          <a:off x="9059191" y="778764"/>
          <a:ext cx="1710249" cy="103835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Sentiment graphical representation </a:t>
          </a:r>
        </a:p>
      </dsp:txBody>
      <dsp:txXfrm>
        <a:off x="9109879" y="829452"/>
        <a:ext cx="1608873" cy="9369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yorksj.ac.uk/moodle/2016/04/26/day-7-of-ysj10dot-hashtags-and-trend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Twitter sentiment analysis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Nlp</a:t>
            </a:r>
            <a:r>
              <a:rPr lang="en-US" sz="2400" dirty="0">
                <a:solidFill>
                  <a:schemeClr val="tx1">
                    <a:lumMod val="85000"/>
                    <a:lumOff val="15000"/>
                  </a:schemeClr>
                </a:solidFill>
              </a:rPr>
              <a:t> project discussion </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1980465"/>
            <a:ext cx="4635315" cy="2897071"/>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1F9038-FCEE-4371-A9FD-4BBAC6970434}"/>
              </a:ext>
            </a:extLst>
          </p:cNvPr>
          <p:cNvSpPr txBox="1"/>
          <p:nvPr/>
        </p:nvSpPr>
        <p:spPr>
          <a:xfrm>
            <a:off x="-1" y="4877536"/>
            <a:ext cx="4635315" cy="230832"/>
          </a:xfrm>
          <a:prstGeom prst="rect">
            <a:avLst/>
          </a:prstGeom>
          <a:noFill/>
        </p:spPr>
        <p:txBody>
          <a:bodyPr wrap="square" rtlCol="0">
            <a:spAutoFit/>
          </a:bodyPr>
          <a:lstStyle/>
          <a:p>
            <a:r>
              <a:rPr lang="en-US" sz="900">
                <a:hlinkClick r:id="rId3" tooltip="https://blog.yorksj.ac.uk/moodle/2016/04/26/day-7-of-ysj10dot-hashtags-and-trends/"/>
              </a:rPr>
              <a:t>This Photo</a:t>
            </a:r>
            <a:r>
              <a:rPr lang="en-US" sz="900"/>
              <a:t> by Unknown Author is licensed under </a:t>
            </a:r>
            <a:r>
              <a:rPr lang="en-US" sz="900">
                <a:hlinkClick r:id="rId4" tooltip="https://creativecommons.org/licenses/by-nc-sa/3.0/"/>
              </a:rPr>
              <a:t>CC BY-SA-NC</a:t>
            </a:r>
            <a:endParaRPr lang="en-US" sz="900"/>
          </a:p>
        </p:txBody>
      </p:sp>
      <p:graphicFrame>
        <p:nvGraphicFramePr>
          <p:cNvPr id="7" name="Table 6">
            <a:extLst>
              <a:ext uri="{FF2B5EF4-FFF2-40B4-BE49-F238E27FC236}">
                <a16:creationId xmlns:a16="http://schemas.microsoft.com/office/drawing/2014/main" id="{A06E8FE4-05DD-49C2-97E8-3F082E5917FA}"/>
              </a:ext>
            </a:extLst>
          </p:cNvPr>
          <p:cNvGraphicFramePr>
            <a:graphicFrameLocks noGrp="1"/>
          </p:cNvGraphicFramePr>
          <p:nvPr>
            <p:extLst>
              <p:ext uri="{D42A27DB-BD31-4B8C-83A1-F6EECF244321}">
                <p14:modId xmlns:p14="http://schemas.microsoft.com/office/powerpoint/2010/main" val="3464729442"/>
              </p:ext>
            </p:extLst>
          </p:nvPr>
        </p:nvGraphicFramePr>
        <p:xfrm>
          <a:off x="4907280" y="396240"/>
          <a:ext cx="6537960" cy="4953000"/>
        </p:xfrm>
        <a:graphic>
          <a:graphicData uri="http://schemas.openxmlformats.org/drawingml/2006/table">
            <a:tbl>
              <a:tblPr/>
              <a:tblGrid>
                <a:gridCol w="6537960">
                  <a:extLst>
                    <a:ext uri="{9D8B030D-6E8A-4147-A177-3AD203B41FA5}">
                      <a16:colId xmlns:a16="http://schemas.microsoft.com/office/drawing/2014/main" val="1315038229"/>
                    </a:ext>
                  </a:extLst>
                </a:gridCol>
              </a:tblGrid>
              <a:tr h="4953000">
                <a:tc>
                  <a:txBody>
                    <a:bodyPr/>
                    <a:lstStyle/>
                    <a:p>
                      <a:endParaRPr lang="en-US"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val="1481137360"/>
                  </a:ext>
                </a:extLst>
              </a:tr>
            </a:tbl>
          </a:graphicData>
        </a:graphic>
      </p:graphicFrame>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839-D203-497D-894D-95E624D9C9E6}"/>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42354ED0-6EE4-4767-BB4C-DD3A7ED1C841}"/>
              </a:ext>
            </a:extLst>
          </p:cNvPr>
          <p:cNvSpPr>
            <a:spLocks noGrp="1"/>
          </p:cNvSpPr>
          <p:nvPr>
            <p:ph idx="1"/>
          </p:nvPr>
        </p:nvSpPr>
        <p:spPr/>
        <p:txBody>
          <a:bodyPr/>
          <a:lstStyle/>
          <a:p>
            <a:pPr marL="457200" indent="-457200">
              <a:lnSpc>
                <a:spcPct val="150000"/>
              </a:lnSpc>
              <a:buFont typeface="+mj-lt"/>
              <a:buAutoNum type="arabicPeriod"/>
            </a:pPr>
            <a:r>
              <a:rPr lang="en-US" dirty="0"/>
              <a:t>Gather twitter data </a:t>
            </a:r>
          </a:p>
          <a:p>
            <a:pPr marL="457200" indent="-457200">
              <a:lnSpc>
                <a:spcPct val="150000"/>
              </a:lnSpc>
              <a:buFont typeface="+mj-lt"/>
              <a:buAutoNum type="arabicPeriod"/>
            </a:pPr>
            <a:r>
              <a:rPr lang="en-US" dirty="0"/>
              <a:t>Prepare data</a:t>
            </a:r>
          </a:p>
          <a:p>
            <a:pPr marL="457200" indent="-457200">
              <a:lnSpc>
                <a:spcPct val="150000"/>
              </a:lnSpc>
              <a:buFont typeface="+mj-lt"/>
              <a:buAutoNum type="arabicPeriod"/>
            </a:pPr>
            <a:r>
              <a:rPr lang="en-US" dirty="0"/>
              <a:t>Preprocessing the data set</a:t>
            </a:r>
          </a:p>
          <a:p>
            <a:pPr marL="457200" indent="-457200">
              <a:lnSpc>
                <a:spcPct val="150000"/>
              </a:lnSpc>
              <a:buFont typeface="+mj-lt"/>
              <a:buAutoNum type="arabicPeriod"/>
            </a:pPr>
            <a:r>
              <a:rPr lang="en-US" dirty="0"/>
              <a:t>Splitting the data set</a:t>
            </a:r>
          </a:p>
          <a:p>
            <a:pPr marL="457200" indent="-457200">
              <a:lnSpc>
                <a:spcPct val="150000"/>
              </a:lnSpc>
              <a:buFont typeface="+mj-lt"/>
              <a:buAutoNum type="arabicPeriod"/>
            </a:pPr>
            <a:r>
              <a:rPr lang="en-US" dirty="0"/>
              <a:t>Create a twitter sentiment analysis model </a:t>
            </a:r>
          </a:p>
          <a:p>
            <a:pPr marL="457200" indent="-457200">
              <a:lnSpc>
                <a:spcPct val="150000"/>
              </a:lnSpc>
              <a:buFont typeface="+mj-lt"/>
              <a:buAutoNum type="arabicPeriod"/>
            </a:pPr>
            <a:r>
              <a:rPr lang="en-US" dirty="0"/>
              <a:t>Evaluate the model </a:t>
            </a:r>
          </a:p>
        </p:txBody>
      </p:sp>
    </p:spTree>
    <p:extLst>
      <p:ext uri="{BB962C8B-B14F-4D97-AF65-F5344CB8AC3E}">
        <p14:creationId xmlns:p14="http://schemas.microsoft.com/office/powerpoint/2010/main" val="315363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643466" y="786383"/>
            <a:ext cx="3517567" cy="2093975"/>
          </a:xfrm>
        </p:spPr>
        <p:txBody>
          <a:bodyPr anchor="b">
            <a:normAutofit/>
          </a:bodyPr>
          <a:lstStyle/>
          <a:p>
            <a:r>
              <a:rPr lang="en-US" dirty="0"/>
              <a:t>Snippets of code :</a:t>
            </a:r>
          </a:p>
        </p:txBody>
      </p:sp>
      <p:pic>
        <p:nvPicPr>
          <p:cNvPr id="5" name="Picture 4">
            <a:extLst>
              <a:ext uri="{FF2B5EF4-FFF2-40B4-BE49-F238E27FC236}">
                <a16:creationId xmlns:a16="http://schemas.microsoft.com/office/drawing/2014/main" id="{56D30367-647B-4427-AF46-034B665A03AE}"/>
              </a:ext>
            </a:extLst>
          </p:cNvPr>
          <p:cNvPicPr>
            <a:picLocks noChangeAspect="1"/>
          </p:cNvPicPr>
          <p:nvPr/>
        </p:nvPicPr>
        <p:blipFill>
          <a:blip r:embed="rId2"/>
          <a:stretch>
            <a:fillRect/>
          </a:stretch>
        </p:blipFill>
        <p:spPr>
          <a:xfrm>
            <a:off x="5458984" y="1142734"/>
            <a:ext cx="5928344" cy="4634886"/>
          </a:xfrm>
          <a:prstGeom prst="rect">
            <a:avLst/>
          </a:prstGeom>
          <a:noFill/>
        </p:spPr>
      </p:pic>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643465" y="3043050"/>
            <a:ext cx="3517567" cy="3064505"/>
          </a:xfrm>
        </p:spPr>
        <p:txBody>
          <a:bodyPr>
            <a:normAutofit/>
          </a:bodyPr>
          <a:lstStyle/>
          <a:p>
            <a:r>
              <a:rPr lang="en-US" dirty="0"/>
              <a:t>Different packages that were used during the creating of this model </a:t>
            </a:r>
          </a:p>
          <a:p>
            <a:endParaRPr lang="en-US" dirty="0"/>
          </a:p>
        </p:txBody>
      </p:sp>
    </p:spTree>
    <p:extLst>
      <p:ext uri="{BB962C8B-B14F-4D97-AF65-F5344CB8AC3E}">
        <p14:creationId xmlns:p14="http://schemas.microsoft.com/office/powerpoint/2010/main" val="214970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643466" y="786383"/>
            <a:ext cx="3517567" cy="2093975"/>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643465" y="3043050"/>
            <a:ext cx="3517567" cy="3064505"/>
          </a:xfrm>
        </p:spPr>
        <p:txBody>
          <a:bodyPr>
            <a:normAutofit/>
          </a:bodyPr>
          <a:lstStyle/>
          <a:p>
            <a:r>
              <a:rPr lang="en-US" dirty="0"/>
              <a:t>Creating a data frame of the data set so the original data set doesn’t get corrupted </a:t>
            </a:r>
          </a:p>
        </p:txBody>
      </p:sp>
      <p:pic>
        <p:nvPicPr>
          <p:cNvPr id="6" name="Picture 5">
            <a:extLst>
              <a:ext uri="{FF2B5EF4-FFF2-40B4-BE49-F238E27FC236}">
                <a16:creationId xmlns:a16="http://schemas.microsoft.com/office/drawing/2014/main" id="{236D6CC6-F08D-45EF-BFBE-B3D2EA0FD18E}"/>
              </a:ext>
            </a:extLst>
          </p:cNvPr>
          <p:cNvPicPr>
            <a:picLocks noChangeAspect="1"/>
          </p:cNvPicPr>
          <p:nvPr/>
        </p:nvPicPr>
        <p:blipFill>
          <a:blip r:embed="rId2"/>
          <a:stretch>
            <a:fillRect/>
          </a:stretch>
        </p:blipFill>
        <p:spPr>
          <a:xfrm>
            <a:off x="6096000" y="1075455"/>
            <a:ext cx="5212532" cy="5418290"/>
          </a:xfrm>
          <a:prstGeom prst="rect">
            <a:avLst/>
          </a:prstGeom>
        </p:spPr>
      </p:pic>
    </p:spTree>
    <p:extLst>
      <p:ext uri="{BB962C8B-B14F-4D97-AF65-F5344CB8AC3E}">
        <p14:creationId xmlns:p14="http://schemas.microsoft.com/office/powerpoint/2010/main" val="10278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E92D50-3708-4DED-A434-F9DFBC3C92ED}"/>
              </a:ext>
            </a:extLst>
          </p:cNvPr>
          <p:cNvPicPr>
            <a:picLocks noChangeAspect="1"/>
          </p:cNvPicPr>
          <p:nvPr/>
        </p:nvPicPr>
        <p:blipFill>
          <a:blip r:embed="rId2"/>
          <a:stretch>
            <a:fillRect/>
          </a:stretch>
        </p:blipFill>
        <p:spPr>
          <a:xfrm>
            <a:off x="119841" y="0"/>
            <a:ext cx="11952332" cy="4578350"/>
          </a:xfrm>
          <a:prstGeom prst="rect">
            <a:avLst/>
          </a:prstGeom>
          <a:noFill/>
        </p:spPr>
      </p:pic>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1097279" y="4799362"/>
            <a:ext cx="10113645" cy="743682"/>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1097279" y="5715000"/>
            <a:ext cx="10113264" cy="609600"/>
          </a:xfrm>
        </p:spPr>
        <p:txBody>
          <a:bodyPr>
            <a:normAutofit/>
          </a:bodyPr>
          <a:lstStyle/>
          <a:p>
            <a:r>
              <a:rPr lang="en-US" dirty="0"/>
              <a:t>Converting tweets into sequence of words  </a:t>
            </a:r>
          </a:p>
        </p:txBody>
      </p:sp>
    </p:spTree>
    <p:extLst>
      <p:ext uri="{BB962C8B-B14F-4D97-AF65-F5344CB8AC3E}">
        <p14:creationId xmlns:p14="http://schemas.microsoft.com/office/powerpoint/2010/main" val="37548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643466" y="786383"/>
            <a:ext cx="3517567" cy="2093975"/>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643465" y="3043050"/>
            <a:ext cx="3517567" cy="3064505"/>
          </a:xfrm>
        </p:spPr>
        <p:txBody>
          <a:bodyPr>
            <a:normAutofit/>
          </a:bodyPr>
          <a:lstStyle/>
          <a:p>
            <a:r>
              <a:rPr lang="en-US" dirty="0"/>
              <a:t>Creating a list of the processed clean text and parsing it to </a:t>
            </a:r>
            <a:r>
              <a:rPr lang="en-US" dirty="0" err="1"/>
              <a:t>vader</a:t>
            </a:r>
            <a:r>
              <a:rPr lang="en-US" dirty="0"/>
              <a:t> scores for computing the polarity of tokens </a:t>
            </a:r>
          </a:p>
        </p:txBody>
      </p:sp>
      <p:pic>
        <p:nvPicPr>
          <p:cNvPr id="5" name="Picture 4">
            <a:extLst>
              <a:ext uri="{FF2B5EF4-FFF2-40B4-BE49-F238E27FC236}">
                <a16:creationId xmlns:a16="http://schemas.microsoft.com/office/drawing/2014/main" id="{A277EA94-CABB-47B7-956B-C84C3039D38E}"/>
              </a:ext>
            </a:extLst>
          </p:cNvPr>
          <p:cNvPicPr>
            <a:picLocks noChangeAspect="1"/>
          </p:cNvPicPr>
          <p:nvPr/>
        </p:nvPicPr>
        <p:blipFill>
          <a:blip r:embed="rId2"/>
          <a:stretch>
            <a:fillRect/>
          </a:stretch>
        </p:blipFill>
        <p:spPr>
          <a:xfrm>
            <a:off x="6096000" y="2711551"/>
            <a:ext cx="1798476" cy="662997"/>
          </a:xfrm>
          <a:prstGeom prst="rect">
            <a:avLst/>
          </a:prstGeom>
        </p:spPr>
      </p:pic>
      <p:pic>
        <p:nvPicPr>
          <p:cNvPr id="8" name="Picture 7">
            <a:extLst>
              <a:ext uri="{FF2B5EF4-FFF2-40B4-BE49-F238E27FC236}">
                <a16:creationId xmlns:a16="http://schemas.microsoft.com/office/drawing/2014/main" id="{4505BAD9-545E-4550-A634-50618CABC880}"/>
              </a:ext>
            </a:extLst>
          </p:cNvPr>
          <p:cNvPicPr>
            <a:picLocks noChangeAspect="1"/>
          </p:cNvPicPr>
          <p:nvPr/>
        </p:nvPicPr>
        <p:blipFill>
          <a:blip r:embed="rId3"/>
          <a:stretch>
            <a:fillRect/>
          </a:stretch>
        </p:blipFill>
        <p:spPr>
          <a:xfrm>
            <a:off x="6096000" y="4328116"/>
            <a:ext cx="5037257" cy="1005927"/>
          </a:xfrm>
          <a:prstGeom prst="rect">
            <a:avLst/>
          </a:prstGeom>
        </p:spPr>
      </p:pic>
    </p:spTree>
    <p:extLst>
      <p:ext uri="{BB962C8B-B14F-4D97-AF65-F5344CB8AC3E}">
        <p14:creationId xmlns:p14="http://schemas.microsoft.com/office/powerpoint/2010/main" val="127507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643466" y="786383"/>
            <a:ext cx="3517567" cy="2093975"/>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643465" y="3043050"/>
            <a:ext cx="3517567" cy="3064505"/>
          </a:xfrm>
        </p:spPr>
        <p:txBody>
          <a:bodyPr>
            <a:normAutofit/>
          </a:bodyPr>
          <a:lstStyle/>
          <a:p>
            <a:r>
              <a:rPr lang="en-US" dirty="0"/>
              <a:t>Plotting the positive and negative </a:t>
            </a:r>
            <a:r>
              <a:rPr lang="en-US" dirty="0" err="1"/>
              <a:t>vader</a:t>
            </a:r>
            <a:r>
              <a:rPr lang="en-US" dirty="0"/>
              <a:t> scores vs. the original data positive and negative scores </a:t>
            </a:r>
          </a:p>
        </p:txBody>
      </p:sp>
      <p:pic>
        <p:nvPicPr>
          <p:cNvPr id="6" name="Picture 5">
            <a:extLst>
              <a:ext uri="{FF2B5EF4-FFF2-40B4-BE49-F238E27FC236}">
                <a16:creationId xmlns:a16="http://schemas.microsoft.com/office/drawing/2014/main" id="{15EE0EE2-175D-4F71-92CD-0905EFC039B8}"/>
              </a:ext>
            </a:extLst>
          </p:cNvPr>
          <p:cNvPicPr>
            <a:picLocks noChangeAspect="1"/>
          </p:cNvPicPr>
          <p:nvPr/>
        </p:nvPicPr>
        <p:blipFill>
          <a:blip r:embed="rId2"/>
          <a:stretch>
            <a:fillRect/>
          </a:stretch>
        </p:blipFill>
        <p:spPr>
          <a:xfrm>
            <a:off x="4746464" y="2064902"/>
            <a:ext cx="3284505" cy="2773920"/>
          </a:xfrm>
          <a:prstGeom prst="rect">
            <a:avLst/>
          </a:prstGeom>
        </p:spPr>
      </p:pic>
      <p:pic>
        <p:nvPicPr>
          <p:cNvPr id="9" name="Picture 8">
            <a:extLst>
              <a:ext uri="{FF2B5EF4-FFF2-40B4-BE49-F238E27FC236}">
                <a16:creationId xmlns:a16="http://schemas.microsoft.com/office/drawing/2014/main" id="{97C4F5D7-2979-4E85-A57B-2F5CDAC9E80E}"/>
              </a:ext>
            </a:extLst>
          </p:cNvPr>
          <p:cNvPicPr>
            <a:picLocks noChangeAspect="1"/>
          </p:cNvPicPr>
          <p:nvPr/>
        </p:nvPicPr>
        <p:blipFill>
          <a:blip r:embed="rId3"/>
          <a:stretch>
            <a:fillRect/>
          </a:stretch>
        </p:blipFill>
        <p:spPr>
          <a:xfrm>
            <a:off x="8769208" y="2064902"/>
            <a:ext cx="3269263" cy="2751058"/>
          </a:xfrm>
          <a:prstGeom prst="rect">
            <a:avLst/>
          </a:prstGeom>
        </p:spPr>
      </p:pic>
    </p:spTree>
    <p:extLst>
      <p:ext uri="{BB962C8B-B14F-4D97-AF65-F5344CB8AC3E}">
        <p14:creationId xmlns:p14="http://schemas.microsoft.com/office/powerpoint/2010/main" val="242894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1097280" y="286603"/>
            <a:ext cx="10058400" cy="1450757"/>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sz="half" idx="1"/>
          </p:nvPr>
        </p:nvSpPr>
        <p:spPr>
          <a:xfrm>
            <a:off x="1097280" y="2120900"/>
            <a:ext cx="4639736" cy="3748193"/>
          </a:xfrm>
        </p:spPr>
        <p:txBody>
          <a:bodyPr>
            <a:normAutofit/>
          </a:bodyPr>
          <a:lstStyle/>
          <a:p>
            <a:r>
              <a:rPr lang="en-US" dirty="0"/>
              <a:t>Creating and traing the model</a:t>
            </a:r>
          </a:p>
        </p:txBody>
      </p:sp>
      <p:pic>
        <p:nvPicPr>
          <p:cNvPr id="5" name="Picture 4">
            <a:extLst>
              <a:ext uri="{FF2B5EF4-FFF2-40B4-BE49-F238E27FC236}">
                <a16:creationId xmlns:a16="http://schemas.microsoft.com/office/drawing/2014/main" id="{956DCA4F-2969-4912-84C2-589DB1455C49}"/>
              </a:ext>
            </a:extLst>
          </p:cNvPr>
          <p:cNvPicPr>
            <a:picLocks noChangeAspect="1"/>
          </p:cNvPicPr>
          <p:nvPr/>
        </p:nvPicPr>
        <p:blipFill>
          <a:blip r:embed="rId2"/>
          <a:stretch>
            <a:fillRect/>
          </a:stretch>
        </p:blipFill>
        <p:spPr>
          <a:xfrm>
            <a:off x="6454986" y="1917411"/>
            <a:ext cx="4295924" cy="4460240"/>
          </a:xfrm>
          <a:prstGeom prst="rect">
            <a:avLst/>
          </a:prstGeom>
          <a:noFill/>
        </p:spPr>
      </p:pic>
      <p:pic>
        <p:nvPicPr>
          <p:cNvPr id="8" name="Picture 7">
            <a:extLst>
              <a:ext uri="{FF2B5EF4-FFF2-40B4-BE49-F238E27FC236}">
                <a16:creationId xmlns:a16="http://schemas.microsoft.com/office/drawing/2014/main" id="{978CE0B2-A01D-4314-98B3-452D9C08C2C6}"/>
              </a:ext>
            </a:extLst>
          </p:cNvPr>
          <p:cNvPicPr>
            <a:picLocks noChangeAspect="1"/>
          </p:cNvPicPr>
          <p:nvPr/>
        </p:nvPicPr>
        <p:blipFill>
          <a:blip r:embed="rId3"/>
          <a:stretch>
            <a:fillRect/>
          </a:stretch>
        </p:blipFill>
        <p:spPr>
          <a:xfrm>
            <a:off x="478760" y="2778657"/>
            <a:ext cx="5617240" cy="1341930"/>
          </a:xfrm>
          <a:prstGeom prst="rect">
            <a:avLst/>
          </a:prstGeom>
        </p:spPr>
      </p:pic>
    </p:spTree>
    <p:extLst>
      <p:ext uri="{BB962C8B-B14F-4D97-AF65-F5344CB8AC3E}">
        <p14:creationId xmlns:p14="http://schemas.microsoft.com/office/powerpoint/2010/main" val="200741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76D018-78F8-4275-988F-1A3DC3A07BCE}"/>
              </a:ext>
            </a:extLst>
          </p:cNvPr>
          <p:cNvPicPr>
            <a:picLocks noChangeAspect="1"/>
          </p:cNvPicPr>
          <p:nvPr/>
        </p:nvPicPr>
        <p:blipFill>
          <a:blip r:embed="rId2"/>
          <a:stretch>
            <a:fillRect/>
          </a:stretch>
        </p:blipFill>
        <p:spPr>
          <a:xfrm>
            <a:off x="15" y="219721"/>
            <a:ext cx="12191985" cy="4138907"/>
          </a:xfrm>
          <a:prstGeom prst="rect">
            <a:avLst/>
          </a:prstGeom>
          <a:noFill/>
        </p:spPr>
      </p:pic>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1097279" y="4799362"/>
            <a:ext cx="10113645" cy="743682"/>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type="body" sz="half" idx="2"/>
          </p:nvPr>
        </p:nvSpPr>
        <p:spPr>
          <a:xfrm>
            <a:off x="1097279" y="5715000"/>
            <a:ext cx="10113264" cy="609600"/>
          </a:xfrm>
        </p:spPr>
        <p:txBody>
          <a:bodyPr>
            <a:normAutofit/>
          </a:bodyPr>
          <a:lstStyle/>
          <a:p>
            <a:r>
              <a:rPr lang="en-US" dirty="0"/>
              <a:t>Evaluate the model </a:t>
            </a:r>
          </a:p>
        </p:txBody>
      </p:sp>
    </p:spTree>
    <p:extLst>
      <p:ext uri="{BB962C8B-B14F-4D97-AF65-F5344CB8AC3E}">
        <p14:creationId xmlns:p14="http://schemas.microsoft.com/office/powerpoint/2010/main" val="134238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7448-B3A7-40B7-8D73-51CBB3DD0D9A}"/>
              </a:ext>
            </a:extLst>
          </p:cNvPr>
          <p:cNvSpPr>
            <a:spLocks noGrp="1"/>
          </p:cNvSpPr>
          <p:nvPr>
            <p:ph type="title"/>
          </p:nvPr>
        </p:nvSpPr>
        <p:spPr>
          <a:xfrm>
            <a:off x="1097280" y="286603"/>
            <a:ext cx="10058400" cy="1450757"/>
          </a:xfrm>
        </p:spPr>
        <p:txBody>
          <a:bodyPr anchor="b">
            <a:normAutofit/>
          </a:bodyPr>
          <a:lstStyle/>
          <a:p>
            <a:r>
              <a:rPr lang="en-US" dirty="0"/>
              <a:t>Snippets of code :</a:t>
            </a:r>
          </a:p>
        </p:txBody>
      </p:sp>
      <p:sp>
        <p:nvSpPr>
          <p:cNvPr id="3" name="Content Placeholder 2">
            <a:extLst>
              <a:ext uri="{FF2B5EF4-FFF2-40B4-BE49-F238E27FC236}">
                <a16:creationId xmlns:a16="http://schemas.microsoft.com/office/drawing/2014/main" id="{270C923E-0A63-463D-98EC-CF64D68C7A4F}"/>
              </a:ext>
            </a:extLst>
          </p:cNvPr>
          <p:cNvSpPr>
            <a:spLocks noGrp="1"/>
          </p:cNvSpPr>
          <p:nvPr>
            <p:ph sz="half" idx="1"/>
          </p:nvPr>
        </p:nvSpPr>
        <p:spPr>
          <a:xfrm>
            <a:off x="1097280" y="2120900"/>
            <a:ext cx="4639736" cy="3748193"/>
          </a:xfrm>
        </p:spPr>
        <p:txBody>
          <a:bodyPr>
            <a:normAutofit/>
          </a:bodyPr>
          <a:lstStyle/>
          <a:p>
            <a:r>
              <a:rPr lang="en-US" dirty="0"/>
              <a:t>Model loss and accuracy </a:t>
            </a:r>
          </a:p>
        </p:txBody>
      </p:sp>
      <p:pic>
        <p:nvPicPr>
          <p:cNvPr id="5" name="Picture 4">
            <a:extLst>
              <a:ext uri="{FF2B5EF4-FFF2-40B4-BE49-F238E27FC236}">
                <a16:creationId xmlns:a16="http://schemas.microsoft.com/office/drawing/2014/main" id="{66AB7770-E277-4549-8BC9-FE7B7042D37B}"/>
              </a:ext>
            </a:extLst>
          </p:cNvPr>
          <p:cNvPicPr>
            <a:picLocks noChangeAspect="1"/>
          </p:cNvPicPr>
          <p:nvPr/>
        </p:nvPicPr>
        <p:blipFill>
          <a:blip r:embed="rId2"/>
          <a:stretch>
            <a:fillRect/>
          </a:stretch>
        </p:blipFill>
        <p:spPr>
          <a:xfrm>
            <a:off x="531832" y="2847303"/>
            <a:ext cx="5205183" cy="2569649"/>
          </a:xfrm>
          <a:prstGeom prst="rect">
            <a:avLst/>
          </a:prstGeom>
          <a:noFill/>
        </p:spPr>
      </p:pic>
      <p:pic>
        <p:nvPicPr>
          <p:cNvPr id="8" name="Picture 7">
            <a:extLst>
              <a:ext uri="{FF2B5EF4-FFF2-40B4-BE49-F238E27FC236}">
                <a16:creationId xmlns:a16="http://schemas.microsoft.com/office/drawing/2014/main" id="{EE6E2C85-095E-40BE-86FB-9FAE273224DA}"/>
              </a:ext>
            </a:extLst>
          </p:cNvPr>
          <p:cNvPicPr>
            <a:picLocks noChangeAspect="1"/>
          </p:cNvPicPr>
          <p:nvPr/>
        </p:nvPicPr>
        <p:blipFill>
          <a:blip r:embed="rId3"/>
          <a:stretch>
            <a:fillRect/>
          </a:stretch>
        </p:blipFill>
        <p:spPr>
          <a:xfrm>
            <a:off x="6539696" y="1967696"/>
            <a:ext cx="4539591" cy="4282633"/>
          </a:xfrm>
          <a:prstGeom prst="rect">
            <a:avLst/>
          </a:prstGeom>
        </p:spPr>
      </p:pic>
    </p:spTree>
    <p:extLst>
      <p:ext uri="{BB962C8B-B14F-4D97-AF65-F5344CB8AC3E}">
        <p14:creationId xmlns:p14="http://schemas.microsoft.com/office/powerpoint/2010/main" val="301910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ACF-3752-429D-AB3A-E6CD4672D797}"/>
              </a:ext>
            </a:extLst>
          </p:cNvPr>
          <p:cNvSpPr>
            <a:spLocks noGrp="1"/>
          </p:cNvSpPr>
          <p:nvPr>
            <p:ph type="title"/>
          </p:nvPr>
        </p:nvSpPr>
        <p:spPr/>
        <p:txBody>
          <a:bodyPr/>
          <a:lstStyle/>
          <a:p>
            <a:r>
              <a:rPr lang="en-US" dirty="0"/>
              <a:t>Applications of sentiment analysis </a:t>
            </a:r>
          </a:p>
        </p:txBody>
      </p:sp>
      <p:sp>
        <p:nvSpPr>
          <p:cNvPr id="3" name="TextBox 2">
            <a:extLst>
              <a:ext uri="{FF2B5EF4-FFF2-40B4-BE49-F238E27FC236}">
                <a16:creationId xmlns:a16="http://schemas.microsoft.com/office/drawing/2014/main" id="{E30EEEAE-AB98-446A-8D65-3737B379D206}"/>
              </a:ext>
            </a:extLst>
          </p:cNvPr>
          <p:cNvSpPr txBox="1"/>
          <p:nvPr/>
        </p:nvSpPr>
        <p:spPr>
          <a:xfrm>
            <a:off x="1318846" y="2409092"/>
            <a:ext cx="9836834"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Customer service response </a:t>
            </a:r>
          </a:p>
          <a:p>
            <a:pPr marL="285750" indent="-285750">
              <a:lnSpc>
                <a:spcPct val="150000"/>
              </a:lnSpc>
              <a:buFont typeface="Arial" panose="020B0604020202020204" pitchFamily="34" charset="0"/>
              <a:buChar char="•"/>
            </a:pPr>
            <a:r>
              <a:rPr lang="en-US" dirty="0"/>
              <a:t>Outbreaks detections , like with the corona virus outbreak there were tons of info related to protection and the cause </a:t>
            </a:r>
          </a:p>
          <a:p>
            <a:pPr marL="285750" indent="-285750">
              <a:lnSpc>
                <a:spcPct val="150000"/>
              </a:lnSpc>
              <a:buFont typeface="Arial" panose="020B0604020202020204" pitchFamily="34" charset="0"/>
              <a:buChar char="•"/>
            </a:pPr>
            <a:r>
              <a:rPr lang="en-US" dirty="0"/>
              <a:t>Behavioral analysis and modification </a:t>
            </a:r>
          </a:p>
          <a:p>
            <a:pPr marL="285750" indent="-285750">
              <a:lnSpc>
                <a:spcPct val="150000"/>
              </a:lnSpc>
              <a:buFont typeface="Arial" panose="020B0604020202020204" pitchFamily="34" charset="0"/>
              <a:buChar char="•"/>
            </a:pPr>
            <a:r>
              <a:rPr lang="en-US" dirty="0"/>
              <a:t>Stock market movement identification </a:t>
            </a:r>
          </a:p>
          <a:p>
            <a:pPr marL="285750" indent="-285750">
              <a:lnSpc>
                <a:spcPct val="150000"/>
              </a:lnSpc>
              <a:buFont typeface="Arial" panose="020B0604020202020204" pitchFamily="34" charset="0"/>
              <a:buChar char="•"/>
            </a:pPr>
            <a:r>
              <a:rPr lang="en-US" dirty="0"/>
              <a:t>Helps with the advance of artificial systems to understand humans more  </a:t>
            </a:r>
          </a:p>
          <a:p>
            <a:pPr marL="285750" indent="-285750">
              <a:lnSpc>
                <a:spcPct val="150000"/>
              </a:lnSpc>
              <a:buFont typeface="Arial" panose="020B0604020202020204" pitchFamily="34" charset="0"/>
              <a:buChar char="•"/>
            </a:pPr>
            <a:r>
              <a:rPr lang="en-US" dirty="0"/>
              <a:t> </a:t>
            </a:r>
          </a:p>
        </p:txBody>
      </p:sp>
    </p:spTree>
    <p:extLst>
      <p:ext uri="{BB962C8B-B14F-4D97-AF65-F5344CB8AC3E}">
        <p14:creationId xmlns:p14="http://schemas.microsoft.com/office/powerpoint/2010/main" val="693228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D943-E5F9-47B0-BBEA-ACC1A4FD2561}"/>
              </a:ext>
            </a:extLst>
          </p:cNvPr>
          <p:cNvSpPr>
            <a:spLocks noGrp="1"/>
          </p:cNvSpPr>
          <p:nvPr>
            <p:ph type="title"/>
          </p:nvPr>
        </p:nvSpPr>
        <p:spPr/>
        <p:txBody>
          <a:bodyPr/>
          <a:lstStyle/>
          <a:p>
            <a:r>
              <a:rPr lang="en-US" dirty="0"/>
              <a:t>Table of content </a:t>
            </a:r>
          </a:p>
        </p:txBody>
      </p:sp>
      <p:sp>
        <p:nvSpPr>
          <p:cNvPr id="3" name="Content Placeholder 2">
            <a:extLst>
              <a:ext uri="{FF2B5EF4-FFF2-40B4-BE49-F238E27FC236}">
                <a16:creationId xmlns:a16="http://schemas.microsoft.com/office/drawing/2014/main" id="{896DAFF9-BCA2-4D7B-9819-A8D2F2FC969E}"/>
              </a:ext>
            </a:extLst>
          </p:cNvPr>
          <p:cNvSpPr>
            <a:spLocks noGrp="1"/>
          </p:cNvSpPr>
          <p:nvPr>
            <p:ph idx="1"/>
          </p:nvPr>
        </p:nvSpPr>
        <p:spPr/>
        <p:txBody>
          <a:bodyPr/>
          <a:lstStyle/>
          <a:p>
            <a:pPr>
              <a:buFont typeface="Arial" panose="020B0604020202020204" pitchFamily="34" charset="0"/>
              <a:buChar char="•"/>
            </a:pPr>
            <a:r>
              <a:rPr lang="en-US" dirty="0"/>
              <a:t> introduction</a:t>
            </a:r>
          </a:p>
          <a:p>
            <a:pPr>
              <a:buFont typeface="Arial" panose="020B0604020202020204" pitchFamily="34" charset="0"/>
              <a:buChar char="•"/>
            </a:pPr>
            <a:r>
              <a:rPr lang="en-US" dirty="0"/>
              <a:t>Motivation </a:t>
            </a:r>
          </a:p>
          <a:p>
            <a:pPr>
              <a:buFont typeface="Arial" panose="020B0604020202020204" pitchFamily="34" charset="0"/>
              <a:buChar char="•"/>
            </a:pPr>
            <a:r>
              <a:rPr lang="en-US" dirty="0"/>
              <a:t>Proposed system</a:t>
            </a:r>
          </a:p>
          <a:p>
            <a:pPr>
              <a:buFont typeface="Arial" panose="020B0604020202020204" pitchFamily="34" charset="0"/>
              <a:buChar char="•"/>
            </a:pPr>
            <a:r>
              <a:rPr lang="en-US" dirty="0"/>
              <a:t>Code snippets</a:t>
            </a:r>
          </a:p>
          <a:p>
            <a:pPr>
              <a:buFont typeface="Arial" panose="020B0604020202020204" pitchFamily="34" charset="0"/>
              <a:buChar char="•"/>
            </a:pPr>
            <a:r>
              <a:rPr lang="en-US" dirty="0"/>
              <a:t>Applications</a:t>
            </a:r>
          </a:p>
          <a:p>
            <a:pPr>
              <a:buFont typeface="Arial" panose="020B0604020202020204" pitchFamily="34" charset="0"/>
              <a:buChar char="•"/>
            </a:pPr>
            <a:r>
              <a:rPr lang="en-US" dirty="0"/>
              <a:t>Result &amp; conclusion</a:t>
            </a:r>
          </a:p>
          <a:p>
            <a:pPr>
              <a:buFont typeface="Arial" panose="020B0604020202020204" pitchFamily="34" charset="0"/>
              <a:buChar char="•"/>
            </a:pPr>
            <a:r>
              <a:rPr lang="en-US" dirty="0"/>
              <a:t>references</a:t>
            </a:r>
          </a:p>
        </p:txBody>
      </p:sp>
    </p:spTree>
    <p:extLst>
      <p:ext uri="{BB962C8B-B14F-4D97-AF65-F5344CB8AC3E}">
        <p14:creationId xmlns:p14="http://schemas.microsoft.com/office/powerpoint/2010/main" val="2788026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CAF0-4DA7-4D0C-B082-9D0C6BE89E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306D7A8-E3AF-413A-AD27-D0EDE877AA3B}"/>
              </a:ext>
            </a:extLst>
          </p:cNvPr>
          <p:cNvSpPr>
            <a:spLocks noGrp="1"/>
          </p:cNvSpPr>
          <p:nvPr>
            <p:ph idx="1"/>
          </p:nvPr>
        </p:nvSpPr>
        <p:spPr/>
        <p:txBody>
          <a:bodyPr>
            <a:normAutofit lnSpcReduction="10000"/>
          </a:bodyPr>
          <a:lstStyle/>
          <a:p>
            <a:r>
              <a:rPr lang="en-US" dirty="0"/>
              <a:t>Abstract </a:t>
            </a:r>
          </a:p>
          <a:p>
            <a:pPr>
              <a:buFont typeface="Wingdings" panose="05000000000000000000" pitchFamily="2" charset="2"/>
              <a:buChar char="§"/>
            </a:pPr>
            <a:r>
              <a:rPr lang="en-US" dirty="0"/>
              <a:t> twitter the social network  has a huge importance due to its  significant uniqueness of not being a visually based social network that is prevalent today. Twitter has been known for its straight message transmissions from the sender to the receiver. On Twitter everyone can interact with everyone from celebrities and politicians to farmers and students</a:t>
            </a:r>
          </a:p>
          <a:p>
            <a:pPr>
              <a:buFont typeface="Wingdings" panose="05000000000000000000" pitchFamily="2" charset="2"/>
              <a:buChar char="§"/>
            </a:pPr>
            <a:r>
              <a:rPr lang="en-US" dirty="0"/>
              <a:t>twitter is a witty and smart social network , users used to have 280 or less to compose their message  twitter offers distinctive ways of communication that are mainly text based </a:t>
            </a:r>
          </a:p>
          <a:p>
            <a:pPr>
              <a:buFont typeface="Wingdings" panose="05000000000000000000" pitchFamily="2" charset="2"/>
              <a:buChar char="§"/>
            </a:pPr>
            <a:r>
              <a:rPr lang="en-US" dirty="0"/>
              <a:t> twitter as been a source for event evacuations like  tornado🌪  </a:t>
            </a:r>
          </a:p>
          <a:p>
            <a:pPr>
              <a:buFont typeface="Wingdings" panose="05000000000000000000" pitchFamily="2" charset="2"/>
              <a:buChar char="§"/>
            </a:pPr>
            <a:r>
              <a:rPr lang="en-US" dirty="0"/>
              <a:t>As of the second quarter of 2021, Twitter had </a:t>
            </a:r>
            <a:r>
              <a:rPr lang="en-US" b="1" dirty="0"/>
              <a:t>206 million</a:t>
            </a:r>
            <a:r>
              <a:rPr lang="en-US" dirty="0"/>
              <a:t> monetizable daily active users worldwide</a:t>
            </a:r>
          </a:p>
        </p:txBody>
      </p:sp>
    </p:spTree>
    <p:extLst>
      <p:ext uri="{BB962C8B-B14F-4D97-AF65-F5344CB8AC3E}">
        <p14:creationId xmlns:p14="http://schemas.microsoft.com/office/powerpoint/2010/main" val="222468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1B1-C70B-4FC0-B8FD-3A5C8721214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C73D4E4-AA7B-4D47-ACA2-17686C91BBF6}"/>
              </a:ext>
            </a:extLst>
          </p:cNvPr>
          <p:cNvSpPr>
            <a:spLocks noGrp="1"/>
          </p:cNvSpPr>
          <p:nvPr>
            <p:ph idx="1"/>
          </p:nvPr>
        </p:nvSpPr>
        <p:spPr/>
        <p:txBody>
          <a:bodyPr/>
          <a:lstStyle/>
          <a:p>
            <a:r>
              <a:rPr lang="en-US" dirty="0"/>
              <a:t>Sentiment analysis </a:t>
            </a:r>
          </a:p>
          <a:p>
            <a:pPr>
              <a:buFont typeface="Wingdings" panose="05000000000000000000" pitchFamily="2" charset="2"/>
              <a:buChar char="q"/>
            </a:pPr>
            <a:r>
              <a:rPr lang="en-US" dirty="0"/>
              <a:t> sentiment analysis or opinion mining is the computational study of people’s opinion , sentiments , attitudes and emotions expressed in written language .</a:t>
            </a:r>
          </a:p>
          <a:p>
            <a:pPr>
              <a:buFont typeface="Wingdings" panose="05000000000000000000" pitchFamily="2" charset="2"/>
              <a:buChar char="q"/>
            </a:pPr>
            <a:r>
              <a:rPr lang="en-US" dirty="0"/>
              <a:t>Is one of the most active research areas In natural language processing  and text </a:t>
            </a:r>
            <a:r>
              <a:rPr lang="en-US" dirty="0" err="1"/>
              <a:t>minning</a:t>
            </a:r>
            <a:r>
              <a:rPr lang="en-US" dirty="0"/>
              <a:t> in recent years </a:t>
            </a:r>
          </a:p>
          <a:p>
            <a:pPr>
              <a:buFont typeface="Wingdings" panose="05000000000000000000" pitchFamily="2" charset="2"/>
              <a:buChar char="q"/>
            </a:pPr>
            <a:r>
              <a:rPr lang="en-US" dirty="0"/>
              <a:t>Some popular sentiment analysis applications include social media monitoring , customer support management and analyzing customer feedback </a:t>
            </a:r>
          </a:p>
          <a:p>
            <a:pPr marL="0" indent="0">
              <a:buNone/>
            </a:pPr>
            <a:endParaRPr lang="en-US" dirty="0"/>
          </a:p>
        </p:txBody>
      </p:sp>
    </p:spTree>
    <p:extLst>
      <p:ext uri="{BB962C8B-B14F-4D97-AF65-F5344CB8AC3E}">
        <p14:creationId xmlns:p14="http://schemas.microsoft.com/office/powerpoint/2010/main" val="266512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A832-175F-449D-9B3A-B6F984E143A1}"/>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D5C8B453-E93A-4EED-92BB-889B9EBBBF14}"/>
              </a:ext>
            </a:extLst>
          </p:cNvPr>
          <p:cNvSpPr>
            <a:spLocks noGrp="1"/>
          </p:cNvSpPr>
          <p:nvPr>
            <p:ph idx="1"/>
          </p:nvPr>
        </p:nvSpPr>
        <p:spPr/>
        <p:txBody>
          <a:bodyPr/>
          <a:lstStyle/>
          <a:p>
            <a:r>
              <a:rPr lang="en-US" b="1" dirty="0"/>
              <a:t>Problem statement</a:t>
            </a:r>
          </a:p>
          <a:p>
            <a:pPr>
              <a:buFont typeface="Arial" panose="020B0604020202020204" pitchFamily="34" charset="0"/>
              <a:buChar char="•"/>
            </a:pPr>
            <a:r>
              <a:rPr lang="en-US" b="1" dirty="0"/>
              <a:t> </a:t>
            </a:r>
            <a:r>
              <a:rPr lang="en-US" dirty="0"/>
              <a:t>the problem we are tackling today is to analyze a twitter dataset that doesn’t have many similarities in between data frames , wo we had to get creative in our business model</a:t>
            </a:r>
          </a:p>
          <a:p>
            <a:pPr>
              <a:buFont typeface="Arial" panose="020B0604020202020204" pitchFamily="34" charset="0"/>
              <a:buChar char="•"/>
            </a:pPr>
            <a:r>
              <a:rPr lang="en-US" dirty="0"/>
              <a:t>The problem in sentiment analysis is classifying the polarity of a given text or document </a:t>
            </a:r>
          </a:p>
          <a:p>
            <a:pPr>
              <a:buFont typeface="Arial" panose="020B0604020202020204" pitchFamily="34" charset="0"/>
              <a:buChar char="•"/>
            </a:pPr>
            <a:r>
              <a:rPr lang="en-US" dirty="0"/>
              <a:t>Whether the expressed opinion in a document ,or sentence of an entity feature is positive , negative , or neutral </a:t>
            </a:r>
          </a:p>
          <a:p>
            <a:pPr>
              <a:buFont typeface="Arial" panose="020B0604020202020204" pitchFamily="34" charset="0"/>
              <a:buChar char="•"/>
            </a:pPr>
            <a:r>
              <a:rPr lang="en-US" dirty="0"/>
              <a:t>The presence of a large dataset is always recommended (for better traing of the classifier) and twitter makes it possible to obtain any number of tweets during a desired period by using a twitter developer account that connects you to an </a:t>
            </a:r>
            <a:r>
              <a:rPr lang="en-US" b="1" dirty="0"/>
              <a:t>API </a:t>
            </a:r>
            <a:r>
              <a:rPr lang="en-US" dirty="0"/>
              <a:t> with some extra features </a:t>
            </a:r>
            <a:endParaRPr lang="en-US" b="1" dirty="0"/>
          </a:p>
        </p:txBody>
      </p:sp>
    </p:spTree>
    <p:extLst>
      <p:ext uri="{BB962C8B-B14F-4D97-AF65-F5344CB8AC3E}">
        <p14:creationId xmlns:p14="http://schemas.microsoft.com/office/powerpoint/2010/main" val="41367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C933-906F-4593-BA4E-BAF61EA556A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DB68032-6E32-45BD-A437-B417A93163B3}"/>
              </a:ext>
            </a:extLst>
          </p:cNvPr>
          <p:cNvSpPr>
            <a:spLocks noGrp="1"/>
          </p:cNvSpPr>
          <p:nvPr>
            <p:ph idx="1"/>
          </p:nvPr>
        </p:nvSpPr>
        <p:spPr/>
        <p:txBody>
          <a:bodyPr/>
          <a:lstStyle/>
          <a:p>
            <a:pPr>
              <a:lnSpc>
                <a:spcPct val="200000"/>
              </a:lnSpc>
            </a:pPr>
            <a:r>
              <a:rPr lang="en-US" b="1" dirty="0"/>
              <a:t>Objectives </a:t>
            </a:r>
          </a:p>
          <a:p>
            <a:pPr>
              <a:lnSpc>
                <a:spcPct val="200000"/>
              </a:lnSpc>
              <a:buFont typeface="Wingdings" panose="05000000000000000000" pitchFamily="2" charset="2"/>
              <a:buChar char="§"/>
            </a:pPr>
            <a:r>
              <a:rPr lang="en-US" dirty="0"/>
              <a:t>To implement an algorithm for automatic classification of text into positive ,negative or neutral.</a:t>
            </a:r>
          </a:p>
          <a:p>
            <a:pPr>
              <a:lnSpc>
                <a:spcPct val="200000"/>
              </a:lnSpc>
              <a:buFont typeface="Wingdings" panose="05000000000000000000" pitchFamily="2" charset="2"/>
              <a:buChar char="§"/>
            </a:pPr>
            <a:r>
              <a:rPr lang="en-US" dirty="0"/>
              <a:t>Sentiment analysis to determine the attitude of the mass is positive  negative or neutral towards the subject of interest </a:t>
            </a:r>
          </a:p>
          <a:p>
            <a:pPr>
              <a:lnSpc>
                <a:spcPct val="200000"/>
              </a:lnSpc>
              <a:buFont typeface="Wingdings" panose="05000000000000000000" pitchFamily="2" charset="2"/>
              <a:buChar char="§"/>
            </a:pPr>
            <a:r>
              <a:rPr lang="en-US" dirty="0"/>
              <a:t>Graphical representation of the sentiment in form of plot chart </a:t>
            </a:r>
          </a:p>
        </p:txBody>
      </p:sp>
    </p:spTree>
    <p:extLst>
      <p:ext uri="{BB962C8B-B14F-4D97-AF65-F5344CB8AC3E}">
        <p14:creationId xmlns:p14="http://schemas.microsoft.com/office/powerpoint/2010/main" val="126193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CBEF-37EA-40A2-9D06-F48789566F71}"/>
              </a:ext>
            </a:extLst>
          </p:cNvPr>
          <p:cNvSpPr>
            <a:spLocks noGrp="1"/>
          </p:cNvSpPr>
          <p:nvPr>
            <p:ph type="title"/>
          </p:nvPr>
        </p:nvSpPr>
        <p:spPr/>
        <p:txBody>
          <a:bodyPr/>
          <a:lstStyle/>
          <a:p>
            <a:pPr algn="ctr"/>
            <a:r>
              <a:rPr lang="en-US" dirty="0"/>
              <a:t>Proposed system </a:t>
            </a:r>
          </a:p>
        </p:txBody>
      </p:sp>
      <p:graphicFrame>
        <p:nvGraphicFramePr>
          <p:cNvPr id="8" name="Content Placeholder 7">
            <a:extLst>
              <a:ext uri="{FF2B5EF4-FFF2-40B4-BE49-F238E27FC236}">
                <a16:creationId xmlns:a16="http://schemas.microsoft.com/office/drawing/2014/main" id="{9A39BB57-7223-49BD-B731-14E448C6AD74}"/>
              </a:ext>
            </a:extLst>
          </p:cNvPr>
          <p:cNvGraphicFramePr>
            <a:graphicFrameLocks noGrp="1"/>
          </p:cNvGraphicFramePr>
          <p:nvPr>
            <p:ph idx="1"/>
            <p:extLst>
              <p:ext uri="{D42A27DB-BD31-4B8C-83A1-F6EECF244321}">
                <p14:modId xmlns:p14="http://schemas.microsoft.com/office/powerpoint/2010/main" val="427551866"/>
              </p:ext>
            </p:extLst>
          </p:nvPr>
        </p:nvGraphicFramePr>
        <p:xfrm>
          <a:off x="1096962" y="2108200"/>
          <a:ext cx="10769917" cy="259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70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661D-D1E7-4E83-A44C-EFC8B8466723}"/>
              </a:ext>
            </a:extLst>
          </p:cNvPr>
          <p:cNvSpPr>
            <a:spLocks noGrp="1"/>
          </p:cNvSpPr>
          <p:nvPr>
            <p:ph type="title"/>
          </p:nvPr>
        </p:nvSpPr>
        <p:spPr/>
        <p:txBody>
          <a:bodyPr>
            <a:normAutofit/>
          </a:bodyPr>
          <a:lstStyle/>
          <a:p>
            <a:r>
              <a:rPr lang="en-US" sz="3600" dirty="0"/>
              <a:t>Graphical representation of the sentiment </a:t>
            </a:r>
          </a:p>
        </p:txBody>
      </p:sp>
      <p:graphicFrame>
        <p:nvGraphicFramePr>
          <p:cNvPr id="6" name="Content Placeholder 5">
            <a:extLst>
              <a:ext uri="{FF2B5EF4-FFF2-40B4-BE49-F238E27FC236}">
                <a16:creationId xmlns:a16="http://schemas.microsoft.com/office/drawing/2014/main" id="{EBD6EA72-BE93-40D6-AACE-5336A6676B4E}"/>
              </a:ext>
            </a:extLst>
          </p:cNvPr>
          <p:cNvGraphicFramePr>
            <a:graphicFrameLocks noGrp="1"/>
          </p:cNvGraphicFramePr>
          <p:nvPr>
            <p:ph idx="1"/>
            <p:extLst>
              <p:ext uri="{D42A27DB-BD31-4B8C-83A1-F6EECF244321}">
                <p14:modId xmlns:p14="http://schemas.microsoft.com/office/powerpoint/2010/main" val="856108065"/>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158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F71-AFA8-4C7A-904B-27E6DF3D81E6}"/>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238BCFA-051D-4FAB-97FC-18DE255F2253}"/>
              </a:ext>
            </a:extLst>
          </p:cNvPr>
          <p:cNvSpPr>
            <a:spLocks noGrp="1"/>
          </p:cNvSpPr>
          <p:nvPr>
            <p:ph idx="1"/>
          </p:nvPr>
        </p:nvSpPr>
        <p:spPr/>
        <p:txBody>
          <a:bodyPr/>
          <a:lstStyle/>
          <a:p>
            <a:pPr>
              <a:lnSpc>
                <a:spcPct val="150000"/>
              </a:lnSpc>
              <a:buFont typeface="Wingdings" panose="05000000000000000000" pitchFamily="2" charset="2"/>
              <a:buChar char="Ø"/>
            </a:pPr>
            <a:r>
              <a:rPr lang="en-US" dirty="0"/>
              <a:t> All tweets were converted to lower case</a:t>
            </a:r>
          </a:p>
          <a:p>
            <a:pPr>
              <a:lnSpc>
                <a:spcPct val="150000"/>
              </a:lnSpc>
              <a:buFont typeface="Wingdings" panose="05000000000000000000" pitchFamily="2" charset="2"/>
              <a:buChar char="Ø"/>
            </a:pPr>
            <a:r>
              <a:rPr lang="en-US" dirty="0"/>
              <a:t>All links and </a:t>
            </a:r>
            <a:r>
              <a:rPr lang="en-US" dirty="0" err="1"/>
              <a:t>urls</a:t>
            </a:r>
            <a:r>
              <a:rPr lang="en-US" dirty="0"/>
              <a:t> were replaced by generic word </a:t>
            </a:r>
          </a:p>
          <a:p>
            <a:pPr>
              <a:lnSpc>
                <a:spcPct val="150000"/>
              </a:lnSpc>
              <a:buFont typeface="Wingdings" panose="05000000000000000000" pitchFamily="2" charset="2"/>
              <a:buChar char="Ø"/>
            </a:pPr>
            <a:r>
              <a:rPr lang="en-US" dirty="0"/>
              <a:t>All usernames were replaced by generic word </a:t>
            </a:r>
          </a:p>
          <a:p>
            <a:pPr>
              <a:lnSpc>
                <a:spcPct val="150000"/>
              </a:lnSpc>
              <a:buFont typeface="Wingdings" panose="05000000000000000000" pitchFamily="2" charset="2"/>
              <a:buChar char="Ø"/>
            </a:pPr>
            <a:r>
              <a:rPr lang="en-US" dirty="0"/>
              <a:t>Words with hashtags were replaced with the same words without the hashtags</a:t>
            </a:r>
          </a:p>
          <a:p>
            <a:pPr>
              <a:lnSpc>
                <a:spcPct val="150000"/>
              </a:lnSpc>
              <a:buFont typeface="Wingdings" panose="05000000000000000000" pitchFamily="2" charset="2"/>
              <a:buChar char="Ø"/>
            </a:pPr>
            <a:r>
              <a:rPr lang="en-US" dirty="0"/>
              <a:t>Punctuations and additional white spaces were removed from the tweets </a:t>
            </a:r>
          </a:p>
          <a:p>
            <a:pPr>
              <a:lnSpc>
                <a:spcPct val="150000"/>
              </a:lnSpc>
              <a:buFont typeface="Wingdings" panose="05000000000000000000" pitchFamily="2" charset="2"/>
              <a:buChar char="Ø"/>
            </a:pPr>
            <a:r>
              <a:rPr lang="en-US" dirty="0"/>
              <a:t>All the work was done by using python via regular expressions matching , nltk library </a:t>
            </a:r>
          </a:p>
          <a:p>
            <a:pPr marL="0" indent="0">
              <a:lnSpc>
                <a:spcPct val="150000"/>
              </a:lnSpc>
              <a:buNone/>
            </a:pPr>
            <a:endParaRPr lang="en-US" dirty="0"/>
          </a:p>
        </p:txBody>
      </p:sp>
    </p:spTree>
    <p:extLst>
      <p:ext uri="{BB962C8B-B14F-4D97-AF65-F5344CB8AC3E}">
        <p14:creationId xmlns:p14="http://schemas.microsoft.com/office/powerpoint/2010/main" val="119620125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{7F6512D4-C139-4786-B175-412601BCDDC9}tf56160789_win32</Template>
  <TotalTime>2289</TotalTime>
  <Words>673</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Wingdings</vt:lpstr>
      <vt:lpstr>1_RetrospectVTI</vt:lpstr>
      <vt:lpstr>Twitter sentiment analysis </vt:lpstr>
      <vt:lpstr>Table of content </vt:lpstr>
      <vt:lpstr>introduction</vt:lpstr>
      <vt:lpstr>Cont.……</vt:lpstr>
      <vt:lpstr>Motivation </vt:lpstr>
      <vt:lpstr>Cont.…..</vt:lpstr>
      <vt:lpstr>Proposed system </vt:lpstr>
      <vt:lpstr>Graphical representation of the sentiment </vt:lpstr>
      <vt:lpstr>challenges</vt:lpstr>
      <vt:lpstr>Steps </vt:lpstr>
      <vt:lpstr>Snippets of code :</vt:lpstr>
      <vt:lpstr>Snippets of code :</vt:lpstr>
      <vt:lpstr>Snippets of code :</vt:lpstr>
      <vt:lpstr>Snippets of code :</vt:lpstr>
      <vt:lpstr>Snippets of code :</vt:lpstr>
      <vt:lpstr>Snippets of code :</vt:lpstr>
      <vt:lpstr>Snippets of code :</vt:lpstr>
      <vt:lpstr>Snippets of code :</vt:lpstr>
      <vt:lpstr>Applications of sentiment analysis </vt:lpstr>
      <vt:lpstr>Your best quote that reflects your approach… “It’s one small step for man, one giant leap for mankind.”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dc:title>
  <dc:creator>Mahmoud Nabil</dc:creator>
  <cp:lastModifiedBy>Mahmoud Nabil</cp:lastModifiedBy>
  <cp:revision>3</cp:revision>
  <dcterms:created xsi:type="dcterms:W3CDTF">2022-01-10T01:52:05Z</dcterms:created>
  <dcterms:modified xsi:type="dcterms:W3CDTF">2022-01-12T17:20:15Z</dcterms:modified>
</cp:coreProperties>
</file>