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66" r:id="rId3"/>
    <p:sldId id="267" r:id="rId4"/>
    <p:sldId id="268" r:id="rId5"/>
    <p:sldId id="269" r:id="rId6"/>
    <p:sldId id="272" r:id="rId7"/>
    <p:sldId id="270" r:id="rId8"/>
    <p:sldId id="271" r:id="rId9"/>
    <p:sldId id="273" r:id="rId10"/>
    <p:sldId id="274" r:id="rId11"/>
    <p:sldId id="276" r:id="rId12"/>
    <p:sldId id="277" r:id="rId13"/>
    <p:sldId id="275" r:id="rId14"/>
    <p:sldId id="279" r:id="rId15"/>
    <p:sldId id="312" r:id="rId16"/>
    <p:sldId id="278" r:id="rId17"/>
    <p:sldId id="280" r:id="rId18"/>
    <p:sldId id="281" r:id="rId19"/>
    <p:sldId id="313" r:id="rId20"/>
    <p:sldId id="314" r:id="rId21"/>
    <p:sldId id="315" r:id="rId22"/>
    <p:sldId id="282" r:id="rId23"/>
    <p:sldId id="284" r:id="rId24"/>
    <p:sldId id="283" r:id="rId25"/>
    <p:sldId id="285" r:id="rId26"/>
    <p:sldId id="258" r:id="rId27"/>
    <p:sldId id="257" r:id="rId28"/>
    <p:sldId id="259" r:id="rId29"/>
    <p:sldId id="261" r:id="rId30"/>
    <p:sldId id="260" r:id="rId31"/>
    <p:sldId id="316" r:id="rId32"/>
    <p:sldId id="286" r:id="rId33"/>
    <p:sldId id="287" r:id="rId34"/>
    <p:sldId id="320" r:id="rId35"/>
    <p:sldId id="318" r:id="rId36"/>
    <p:sldId id="319" r:id="rId37"/>
    <p:sldId id="288" r:id="rId38"/>
    <p:sldId id="289" r:id="rId39"/>
    <p:sldId id="290" r:id="rId40"/>
    <p:sldId id="291" r:id="rId41"/>
    <p:sldId id="294" r:id="rId42"/>
    <p:sldId id="292" r:id="rId43"/>
    <p:sldId id="293" r:id="rId44"/>
    <p:sldId id="317" r:id="rId45"/>
    <p:sldId id="295" r:id="rId46"/>
    <p:sldId id="297" r:id="rId47"/>
    <p:sldId id="296"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262" r:id="rId63"/>
    <p:sldId id="263" r:id="rId64"/>
    <p:sldId id="264" r:id="rId65"/>
    <p:sldId id="26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60"/>
  </p:normalViewPr>
  <p:slideViewPr>
    <p:cSldViewPr>
      <p:cViewPr>
        <p:scale>
          <a:sx n="69" d="100"/>
          <a:sy n="69" d="100"/>
        </p:scale>
        <p:origin x="-1206"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96BFCD-90E3-407A-918C-89D043127B34}" type="datetimeFigureOut">
              <a:rPr lang="en-GB" smtClean="0"/>
              <a:t>19/03/2020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98BA4-3F2F-4CEA-8EDB-996700BEDC5C}" type="slidenum">
              <a:rPr lang="en-GB" smtClean="0"/>
              <a:t>‹#›</a:t>
            </a:fld>
            <a:endParaRPr lang="en-GB"/>
          </a:p>
        </p:txBody>
      </p:sp>
    </p:spTree>
    <p:extLst>
      <p:ext uri="{BB962C8B-B14F-4D97-AF65-F5344CB8AC3E}">
        <p14:creationId xmlns:p14="http://schemas.microsoft.com/office/powerpoint/2010/main" val="120339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3000" y="685800"/>
            <a:ext cx="4573588" cy="3429000"/>
          </a:xfrm>
          <a:ln/>
        </p:spPr>
      </p:sp>
      <p:sp>
        <p:nvSpPr>
          <p:cNvPr id="6758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3000" y="685800"/>
            <a:ext cx="4573588" cy="3429000"/>
          </a:xfrm>
          <a:ln/>
        </p:spPr>
      </p:sp>
      <p:sp>
        <p:nvSpPr>
          <p:cNvPr id="942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3000" y="685800"/>
            <a:ext cx="4573588" cy="3429000"/>
          </a:xfrm>
          <a:ln/>
        </p:spPr>
      </p:sp>
      <p:sp>
        <p:nvSpPr>
          <p:cNvPr id="686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t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BCECE2-EE04-4B1F-84AA-4073F2C138E6}"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401321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CECE2-EE04-4B1F-84AA-4073F2C138E6}"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214309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CECE2-EE04-4B1F-84AA-4073F2C138E6}"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299402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CECE2-EE04-4B1F-84AA-4073F2C138E6}"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116357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CECE2-EE04-4B1F-84AA-4073F2C138E6}"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1797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BCECE2-EE04-4B1F-84AA-4073F2C138E6}"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4070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BCECE2-EE04-4B1F-84AA-4073F2C138E6}"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227745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BCECE2-EE04-4B1F-84AA-4073F2C138E6}" type="datetimeFigureOut">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204936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CECE2-EE04-4B1F-84AA-4073F2C138E6}" type="datetimeFigureOut">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162321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CECE2-EE04-4B1F-84AA-4073F2C138E6}"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181512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CECE2-EE04-4B1F-84AA-4073F2C138E6}"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E20BD-BF00-4A2B-A0E2-A3522F4B94BB}" type="slidenum">
              <a:rPr lang="en-US" smtClean="0"/>
              <a:t>‹#›</a:t>
            </a:fld>
            <a:endParaRPr lang="en-US"/>
          </a:p>
        </p:txBody>
      </p:sp>
    </p:spTree>
    <p:extLst>
      <p:ext uri="{BB962C8B-B14F-4D97-AF65-F5344CB8AC3E}">
        <p14:creationId xmlns:p14="http://schemas.microsoft.com/office/powerpoint/2010/main" val="26512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CECE2-EE04-4B1F-84AA-4073F2C138E6}" type="datetimeFigureOut">
              <a:rPr lang="en-US" smtClean="0"/>
              <a:t>3/19/2020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E20BD-BF00-4A2B-A0E2-A3522F4B94BB}" type="slidenum">
              <a:rPr lang="en-US" smtClean="0"/>
              <a:t>‹#›</a:t>
            </a:fld>
            <a:endParaRPr lang="en-US"/>
          </a:p>
        </p:txBody>
      </p:sp>
    </p:spTree>
    <p:extLst>
      <p:ext uri="{BB962C8B-B14F-4D97-AF65-F5344CB8AC3E}">
        <p14:creationId xmlns:p14="http://schemas.microsoft.com/office/powerpoint/2010/main" val="192450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 Introduction</a:t>
            </a:r>
            <a:endParaRPr lang="en-US" dirty="0"/>
          </a:p>
        </p:txBody>
      </p:sp>
      <p:sp>
        <p:nvSpPr>
          <p:cNvPr id="3" name="Subtitle 2"/>
          <p:cNvSpPr>
            <a:spLocks noGrp="1"/>
          </p:cNvSpPr>
          <p:nvPr>
            <p:ph type="subTitle" idx="1"/>
          </p:nvPr>
        </p:nvSpPr>
        <p:spPr/>
        <p:txBody>
          <a:bodyPr/>
          <a:lstStyle/>
          <a:p>
            <a:r>
              <a:rPr lang="en-US" dirty="0" smtClean="0"/>
              <a:t>Overview of Operating Systems</a:t>
            </a:r>
            <a:endParaRPr lang="en-US" dirty="0"/>
          </a:p>
        </p:txBody>
      </p:sp>
    </p:spTree>
    <p:extLst>
      <p:ext uri="{BB962C8B-B14F-4D97-AF65-F5344CB8AC3E}">
        <p14:creationId xmlns:p14="http://schemas.microsoft.com/office/powerpoint/2010/main" val="217892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ltLang="en-US" dirty="0" smtClean="0"/>
              <a:t>Memory and Memory Addresses</a:t>
            </a:r>
          </a:p>
        </p:txBody>
      </p:sp>
      <mc:AlternateContent xmlns:mc="http://schemas.openxmlformats.org/markup-compatibility/2006" xmlns:a14="http://schemas.microsoft.com/office/drawing/2010/main">
        <mc:Choice Requires="a14">
          <p:sp>
            <p:nvSpPr>
              <p:cNvPr id="13315" name="Rectangle 3"/>
              <p:cNvSpPr>
                <a:spLocks noGrp="1" noChangeArrowheads="1"/>
              </p:cNvSpPr>
              <p:nvPr>
                <p:ph type="body" idx="4294967295"/>
              </p:nvPr>
            </p:nvSpPr>
            <p:spPr>
              <a:xfrm>
                <a:off x="815975" y="1233488"/>
                <a:ext cx="7597775" cy="4530725"/>
              </a:xfrm>
            </p:spPr>
            <p:txBody>
              <a:bodyPr>
                <a:normAutofit lnSpcReduction="10000"/>
              </a:bodyPr>
              <a:lstStyle/>
              <a:p>
                <a:pPr lvl="1">
                  <a:buFont typeface="Arial" panose="020B0604020202020204" pitchFamily="34" charset="0"/>
                  <a:buChar char="•"/>
                </a:pPr>
                <a:r>
                  <a:rPr lang="en-US" altLang="en-US" dirty="0" smtClean="0"/>
                  <a:t>How many address bits are needed to address </a:t>
                </a:r>
                <a14:m>
                  <m:oMath xmlns:m="http://schemas.openxmlformats.org/officeDocument/2006/math">
                    <m:sSup>
                      <m:sSupPr>
                        <m:ctrlPr>
                          <a:rPr lang="en-GB" altLang="en-US" b="0" i="1" smtClean="0">
                            <a:latin typeface="Cambria Math"/>
                          </a:rPr>
                        </m:ctrlPr>
                      </m:sSupPr>
                      <m:e>
                        <m:r>
                          <a:rPr lang="en-GB" altLang="en-US" b="0" i="1" smtClean="0">
                            <a:latin typeface="Cambria Math"/>
                          </a:rPr>
                          <m:t>2</m:t>
                        </m:r>
                      </m:e>
                      <m:sup>
                        <m:r>
                          <a:rPr lang="en-GB" altLang="en-US" b="0" i="1" smtClean="0">
                            <a:latin typeface="Cambria Math"/>
                          </a:rPr>
                          <m:t>10</m:t>
                        </m:r>
                      </m:sup>
                    </m:sSup>
                    <m:r>
                      <a:rPr lang="en-GB" altLang="en-US" b="0" i="1" smtClean="0">
                        <a:latin typeface="Cambria Math"/>
                      </a:rPr>
                      <m:t>=1024</m:t>
                    </m:r>
                  </m:oMath>
                </a14:m>
                <a:r>
                  <a:rPr lang="en-US" altLang="en-US" dirty="0" smtClean="0"/>
                  <a:t> (or 1 KB) memory locations? Answer 10. Decimal addresses will be from 0 to 1023. Binary addresses will be 0000000000</a:t>
                </a:r>
                <a:r>
                  <a:rPr lang="en-US" altLang="en-US" dirty="0"/>
                  <a:t>, </a:t>
                </a:r>
                <a:r>
                  <a:rPr lang="en-US" altLang="en-US" dirty="0" smtClean="0"/>
                  <a:t>0000000001, 0000000010, …, 1111111111.</a:t>
                </a:r>
              </a:p>
              <a:p>
                <a:pPr lvl="1">
                  <a:buFont typeface="Arial" panose="020B0604020202020204" pitchFamily="34" charset="0"/>
                  <a:buChar char="•"/>
                </a:pPr>
                <a:r>
                  <a:rPr lang="en-US" altLang="en-US" dirty="0" smtClean="0"/>
                  <a:t>How many address bits are needed to address 1 MB memory locations? 1 MB = 1KB * 1KB or </a:t>
                </a:r>
                <a14:m>
                  <m:oMath xmlns:m="http://schemas.openxmlformats.org/officeDocument/2006/math">
                    <m:sSup>
                      <m:sSupPr>
                        <m:ctrlPr>
                          <a:rPr lang="en-GB" altLang="en-US" b="0" i="1" smtClean="0">
                            <a:latin typeface="Cambria Math"/>
                          </a:rPr>
                        </m:ctrlPr>
                      </m:sSupPr>
                      <m:e>
                        <m:r>
                          <a:rPr lang="en-GB" altLang="en-US" b="0" i="1" smtClean="0">
                            <a:latin typeface="Cambria Math"/>
                          </a:rPr>
                          <m:t>2</m:t>
                        </m:r>
                      </m:e>
                      <m:sup>
                        <m:r>
                          <a:rPr lang="en-GB" altLang="en-US" b="0" i="1" smtClean="0">
                            <a:latin typeface="Cambria Math"/>
                          </a:rPr>
                          <m:t>10</m:t>
                        </m:r>
                      </m:sup>
                    </m:sSup>
                    <m:r>
                      <a:rPr lang="en-GB" altLang="en-US" b="0" i="1" smtClean="0">
                        <a:latin typeface="Cambria Math"/>
                      </a:rPr>
                      <m:t>∗</m:t>
                    </m:r>
                    <m:sSup>
                      <m:sSupPr>
                        <m:ctrlPr>
                          <a:rPr lang="en-GB" altLang="en-US" b="0" i="1" smtClean="0">
                            <a:latin typeface="Cambria Math"/>
                          </a:rPr>
                        </m:ctrlPr>
                      </m:sSupPr>
                      <m:e>
                        <m:r>
                          <a:rPr lang="en-GB" altLang="en-US" b="0" i="1" smtClean="0">
                            <a:latin typeface="Cambria Math"/>
                          </a:rPr>
                          <m:t>2</m:t>
                        </m:r>
                      </m:e>
                      <m:sup>
                        <m:r>
                          <a:rPr lang="en-GB" altLang="en-US" b="0" i="1" smtClean="0">
                            <a:latin typeface="Cambria Math"/>
                          </a:rPr>
                          <m:t>10</m:t>
                        </m:r>
                      </m:sup>
                    </m:sSup>
                    <m:r>
                      <a:rPr lang="en-GB" altLang="en-US" b="0" i="1" smtClean="0">
                        <a:latin typeface="Cambria Math"/>
                      </a:rPr>
                      <m:t>=</m:t>
                    </m:r>
                    <m:sSup>
                      <m:sSupPr>
                        <m:ctrlPr>
                          <a:rPr lang="en-GB" altLang="en-US" b="0" i="1" smtClean="0">
                            <a:latin typeface="Cambria Math"/>
                          </a:rPr>
                        </m:ctrlPr>
                      </m:sSupPr>
                      <m:e>
                        <m:r>
                          <a:rPr lang="en-GB" altLang="en-US" b="0" i="1" smtClean="0">
                            <a:latin typeface="Cambria Math"/>
                          </a:rPr>
                          <m:t>2</m:t>
                        </m:r>
                      </m:e>
                      <m:sup>
                        <m:r>
                          <a:rPr lang="en-GB" altLang="en-US" b="0" i="1" smtClean="0">
                            <a:latin typeface="Cambria Math"/>
                          </a:rPr>
                          <m:t>20</m:t>
                        </m:r>
                      </m:sup>
                    </m:sSup>
                  </m:oMath>
                </a14:m>
                <a:r>
                  <a:rPr lang="en-US" altLang="en-US" dirty="0" smtClean="0"/>
                  <a:t> memory locations.</a:t>
                </a:r>
              </a:p>
              <a:p>
                <a:pPr lvl="1">
                  <a:buFont typeface="Arial" panose="020B0604020202020204" pitchFamily="34" charset="0"/>
                  <a:buChar char="•"/>
                </a:pPr>
                <a:r>
                  <a:rPr lang="en-US" altLang="en-US" dirty="0" smtClean="0"/>
                  <a:t>How many address bits are needed to address 1 GB memory locations?</a:t>
                </a:r>
              </a:p>
              <a:p>
                <a:pPr marL="457200" lvl="1" indent="0">
                  <a:buNone/>
                </a:pPr>
                <a:endParaRPr lang="en-US" altLang="en-US" dirty="0" smtClean="0"/>
              </a:p>
            </p:txBody>
          </p:sp>
        </mc:Choice>
        <mc:Fallback xmlns="">
          <p:sp>
            <p:nvSpPr>
              <p:cNvPr id="13315" name="Rectangle 3"/>
              <p:cNvSpPr>
                <a:spLocks noGrp="1" noRot="1" noChangeAspect="1" noMove="1" noResize="1" noEditPoints="1" noAdjustHandles="1" noChangeArrowheads="1" noChangeShapeType="1" noTextEdit="1"/>
              </p:cNvSpPr>
              <p:nvPr>
                <p:ph type="body" idx="4294967295"/>
              </p:nvPr>
            </p:nvSpPr>
            <p:spPr>
              <a:xfrm>
                <a:off x="815975" y="1233488"/>
                <a:ext cx="7597775" cy="4530725"/>
              </a:xfrm>
              <a:blipFill rotWithShape="1">
                <a:blip r:embed="rId3"/>
                <a:stretch>
                  <a:fillRect t="-2151" r="-2408" b="-2823"/>
                </a:stretch>
              </a:blipFill>
            </p:spPr>
            <p:txBody>
              <a:bodyPr/>
              <a:lstStyle/>
              <a:p>
                <a:r>
                  <a:rPr lang="en-GB">
                    <a:noFill/>
                  </a:rPr>
                  <a:t> </a:t>
                </a:r>
              </a:p>
            </p:txBody>
          </p:sp>
        </mc:Fallback>
      </mc:AlternateContent>
    </p:spTree>
    <p:extLst>
      <p:ext uri="{BB962C8B-B14F-4D97-AF65-F5344CB8AC3E}">
        <p14:creationId xmlns:p14="http://schemas.microsoft.com/office/powerpoint/2010/main" val="286959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ltLang="en-US" dirty="0" smtClean="0"/>
              <a:t>Memory and Memory Addresses</a:t>
            </a:r>
          </a:p>
        </p:txBody>
      </p:sp>
      <p:sp>
        <p:nvSpPr>
          <p:cNvPr id="13315" name="Rectangle 3"/>
          <p:cNvSpPr>
            <a:spLocks noGrp="1" noChangeArrowheads="1"/>
          </p:cNvSpPr>
          <p:nvPr>
            <p:ph type="body" idx="4294967295"/>
          </p:nvPr>
        </p:nvSpPr>
        <p:spPr>
          <a:xfrm>
            <a:off x="815975" y="1233488"/>
            <a:ext cx="7597775" cy="4530725"/>
          </a:xfrm>
        </p:spPr>
        <p:txBody>
          <a:bodyPr>
            <a:normAutofit/>
          </a:bodyPr>
          <a:lstStyle/>
          <a:p>
            <a:pPr lvl="1">
              <a:buFont typeface="Arial" panose="020B0604020202020204" pitchFamily="34" charset="0"/>
              <a:buChar char="•"/>
            </a:pPr>
            <a:r>
              <a:rPr lang="en-US" altLang="en-US" dirty="0" err="1" smtClean="0"/>
              <a:t>GiB</a:t>
            </a:r>
            <a:r>
              <a:rPr lang="en-US" altLang="en-US" smtClean="0"/>
              <a:t> and GB?</a:t>
            </a:r>
          </a:p>
          <a:p>
            <a:pPr lvl="1">
              <a:buFont typeface="Arial" panose="020B0604020202020204" pitchFamily="34" charset="0"/>
              <a:buChar char="•"/>
            </a:pPr>
            <a:r>
              <a:rPr lang="en-US" altLang="en-US" dirty="0" smtClean="0"/>
              <a:t>Instead of dealing with long binary numbers it is easier to deal with equivalent but shorter hexadecimal numbers.</a:t>
            </a:r>
          </a:p>
          <a:p>
            <a:pPr lvl="1">
              <a:buFont typeface="Arial" panose="020B0604020202020204" pitchFamily="34" charset="0"/>
              <a:buChar char="•"/>
            </a:pPr>
            <a:r>
              <a:rPr lang="en-US" altLang="en-US" dirty="0" smtClean="0"/>
              <a:t>How can binary numbers be converted to hexadecimal numbers? Convert each nimble in the binary number to corresponding hexadecimal digit. Thus, 0101011110101111 in binary is 57AF in hexadecimal, written as, 0x57AF or 0x57af</a:t>
            </a:r>
            <a:r>
              <a:rPr lang="en-US" altLang="en-US" dirty="0"/>
              <a:t>.</a:t>
            </a:r>
            <a:endParaRPr lang="en-US" altLang="en-US" dirty="0" smtClean="0"/>
          </a:p>
        </p:txBody>
      </p:sp>
    </p:spTree>
    <p:extLst>
      <p:ext uri="{BB962C8B-B14F-4D97-AF65-F5344CB8AC3E}">
        <p14:creationId xmlns:p14="http://schemas.microsoft.com/office/powerpoint/2010/main" val="3498081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IBM PC’s Address Space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344406"/>
            <a:ext cx="3276600" cy="4980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096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Boot-up Process – IBM PC</a:t>
            </a:r>
            <a:endParaRPr lang="en-GB" dirty="0"/>
          </a:p>
        </p:txBody>
      </p:sp>
      <p:sp>
        <p:nvSpPr>
          <p:cNvPr id="3" name="Content Placeholder 2"/>
          <p:cNvSpPr>
            <a:spLocks noGrp="1"/>
          </p:cNvSpPr>
          <p:nvPr>
            <p:ph idx="1"/>
          </p:nvPr>
        </p:nvSpPr>
        <p:spPr/>
        <p:txBody>
          <a:bodyPr>
            <a:normAutofit fontScale="92500"/>
          </a:bodyPr>
          <a:lstStyle/>
          <a:p>
            <a:r>
              <a:rPr lang="en-GB" dirty="0" smtClean="0"/>
              <a:t>Cold Boot or a Warm Boot</a:t>
            </a:r>
          </a:p>
          <a:p>
            <a:r>
              <a:rPr lang="en-GB" dirty="0" smtClean="0"/>
              <a:t>Execution starts at RAM address 0x000FFFF0 (top of 64KB BIOS area) – first instruction is a backward jump to 0x000FE05B</a:t>
            </a:r>
          </a:p>
          <a:p>
            <a:r>
              <a:rPr lang="en-GB" dirty="0" smtClean="0"/>
              <a:t>BIOS first disables interrupts, initializes various devices, and searches for a bootable device such as, a hard-drive or a CD-ROM or a floppy disc.</a:t>
            </a:r>
          </a:p>
          <a:p>
            <a:r>
              <a:rPr lang="en-GB" dirty="0" smtClean="0"/>
              <a:t>Next BIOS reads </a:t>
            </a:r>
            <a:r>
              <a:rPr lang="en-GB" b="1" dirty="0" smtClean="0"/>
              <a:t>boot loader</a:t>
            </a:r>
            <a:r>
              <a:rPr lang="en-GB" dirty="0" smtClean="0"/>
              <a:t> from the disc and transfers control to it.</a:t>
            </a:r>
            <a:endParaRPr lang="en-GB" dirty="0"/>
          </a:p>
        </p:txBody>
      </p:sp>
    </p:spTree>
    <p:extLst>
      <p:ext uri="{BB962C8B-B14F-4D97-AF65-F5344CB8AC3E}">
        <p14:creationId xmlns:p14="http://schemas.microsoft.com/office/powerpoint/2010/main" val="3520200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Boot-up Process – IBM PC</a:t>
            </a:r>
            <a:endParaRPr lang="en-GB" dirty="0"/>
          </a:p>
        </p:txBody>
      </p:sp>
      <p:sp>
        <p:nvSpPr>
          <p:cNvPr id="3" name="Content Placeholder 2"/>
          <p:cNvSpPr>
            <a:spLocks noGrp="1"/>
          </p:cNvSpPr>
          <p:nvPr>
            <p:ph idx="1"/>
          </p:nvPr>
        </p:nvSpPr>
        <p:spPr/>
        <p:txBody>
          <a:bodyPr>
            <a:normAutofit/>
          </a:bodyPr>
          <a:lstStyle/>
          <a:p>
            <a:r>
              <a:rPr lang="en-GB" dirty="0" smtClean="0"/>
              <a:t>Boot loader is in 512-byte boot sector of the disc. BIOS loads this boot loader into physical addresses from 0x00007C00 to 0x00007DFF and uses a jump instruction to transfer control to it.</a:t>
            </a:r>
          </a:p>
          <a:p>
            <a:r>
              <a:rPr lang="en-GB" dirty="0" smtClean="0"/>
              <a:t>Boot loader executes and loads the OS kernel.</a:t>
            </a:r>
          </a:p>
        </p:txBody>
      </p:sp>
    </p:spTree>
    <p:extLst>
      <p:ext uri="{BB962C8B-B14F-4D97-AF65-F5344CB8AC3E}">
        <p14:creationId xmlns:p14="http://schemas.microsoft.com/office/powerpoint/2010/main" val="305143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Boot-up Process – IBM PC</a:t>
            </a:r>
            <a:endParaRPr lang="en-GB" dirty="0"/>
          </a:p>
        </p:txBody>
      </p:sp>
      <p:sp>
        <p:nvSpPr>
          <p:cNvPr id="3" name="Content Placeholder 2"/>
          <p:cNvSpPr>
            <a:spLocks noGrp="1"/>
          </p:cNvSpPr>
          <p:nvPr>
            <p:ph idx="1"/>
          </p:nvPr>
        </p:nvSpPr>
        <p:spPr/>
        <p:txBody>
          <a:bodyPr>
            <a:normAutofit lnSpcReduction="10000"/>
          </a:bodyPr>
          <a:lstStyle/>
          <a:p>
            <a:r>
              <a:rPr lang="en-GB" dirty="0" smtClean="0"/>
              <a:t>Here is the summary of the boot-up process:</a:t>
            </a:r>
          </a:p>
          <a:p>
            <a:pPr lvl="1"/>
            <a:r>
              <a:rPr lang="en-GB" dirty="0" smtClean="0"/>
              <a:t>Step 1: execution starts at 0x000FFFF0 in the BIOS area (backward jump to 0x000FE05B). BIOS executes and initializes devices and next searches for a bootable device.</a:t>
            </a:r>
          </a:p>
          <a:p>
            <a:pPr lvl="1"/>
            <a:r>
              <a:rPr lang="en-GB" dirty="0" smtClean="0"/>
              <a:t>Step 2: BIOS reads boot loader from the bootable device boot sector – loads boot loader into RAM locations 0x7C00 to 0x7DFF</a:t>
            </a:r>
          </a:p>
          <a:p>
            <a:pPr lvl="1"/>
            <a:r>
              <a:rPr lang="en-GB" dirty="0" smtClean="0"/>
              <a:t>Step 3: Boot loader executes and loads the OS kernel.</a:t>
            </a:r>
          </a:p>
        </p:txBody>
      </p:sp>
    </p:spTree>
    <p:extLst>
      <p:ext uri="{BB962C8B-B14F-4D97-AF65-F5344CB8AC3E}">
        <p14:creationId xmlns:p14="http://schemas.microsoft.com/office/powerpoint/2010/main" val="322346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An OS is interrupt-driven.</a:t>
            </a:r>
          </a:p>
          <a:p>
            <a:r>
              <a:rPr lang="en-GB" dirty="0" smtClean="0"/>
              <a:t>After boot-up an OS waits in an infinite loop for an interrupt to occur. </a:t>
            </a:r>
          </a:p>
          <a:p>
            <a:pPr marL="0" indent="0">
              <a:buNone/>
            </a:pPr>
            <a:r>
              <a:rPr lang="en-GB" dirty="0"/>
              <a:t>	</a:t>
            </a:r>
            <a:r>
              <a:rPr lang="en-GB" sz="1800" dirty="0" smtClean="0">
                <a:latin typeface="Courier New" panose="02070309020205020404" pitchFamily="49" charset="0"/>
                <a:ea typeface="SimSun" panose="02010600030101010101" pitchFamily="2" charset="-122"/>
                <a:cs typeface="Courier New" panose="02070309020205020404" pitchFamily="49" charset="0"/>
              </a:rPr>
              <a:t>// Initialization</a:t>
            </a:r>
          </a:p>
          <a:p>
            <a:pPr marL="0" indent="0">
              <a:buNone/>
            </a:pPr>
            <a:r>
              <a:rPr lang="en-GB" sz="1800" dirty="0">
                <a:latin typeface="Courier New" panose="02070309020205020404" pitchFamily="49" charset="0"/>
                <a:ea typeface="SimSun" panose="02010600030101010101" pitchFamily="2" charset="-122"/>
                <a:cs typeface="Courier New" panose="02070309020205020404" pitchFamily="49" charset="0"/>
              </a:rPr>
              <a:t>	</a:t>
            </a:r>
            <a:r>
              <a:rPr lang="en-GB" sz="1800" dirty="0" smtClean="0">
                <a:latin typeface="Courier New" panose="02070309020205020404" pitchFamily="49" charset="0"/>
                <a:ea typeface="SimSun" panose="02010600030101010101" pitchFamily="2" charset="-122"/>
                <a:cs typeface="Courier New" panose="02070309020205020404" pitchFamily="49" charset="0"/>
              </a:rPr>
              <a:t>while (true) {</a:t>
            </a:r>
          </a:p>
          <a:p>
            <a:pPr marL="0" indent="0">
              <a:buNone/>
            </a:pPr>
            <a:r>
              <a:rPr lang="en-GB" sz="1800" dirty="0" smtClean="0">
                <a:latin typeface="Courier New" panose="02070309020205020404" pitchFamily="49" charset="0"/>
                <a:ea typeface="SimSun" panose="02010600030101010101" pitchFamily="2" charset="-122"/>
                <a:cs typeface="Courier New" panose="02070309020205020404" pitchFamily="49" charset="0"/>
              </a:rPr>
              <a:t>		// Wait for an interrupt</a:t>
            </a:r>
          </a:p>
          <a:p>
            <a:pPr marL="0" indent="0">
              <a:buNone/>
            </a:pPr>
            <a:r>
              <a:rPr lang="en-GB" sz="1800" dirty="0" smtClean="0">
                <a:latin typeface="Courier New" panose="02070309020205020404" pitchFamily="49" charset="0"/>
                <a:ea typeface="SimSun" panose="02010600030101010101" pitchFamily="2" charset="-122"/>
                <a:cs typeface="Courier New" panose="02070309020205020404" pitchFamily="49" charset="0"/>
              </a:rPr>
              <a:t>	}</a:t>
            </a:r>
          </a:p>
          <a:p>
            <a:r>
              <a:rPr lang="en-GB" dirty="0" smtClean="0">
                <a:ea typeface="SimSun" panose="02010600030101010101" pitchFamily="2" charset="-122"/>
                <a:cs typeface="Courier New" panose="02070309020205020404" pitchFamily="49" charset="0"/>
              </a:rPr>
              <a:t>Interrupt is a signal or an instruction that interrupts the normal sequence of execution.</a:t>
            </a:r>
          </a:p>
          <a:p>
            <a:r>
              <a:rPr lang="en-GB" dirty="0" smtClean="0">
                <a:ea typeface="SimSun" panose="02010600030101010101" pitchFamily="2" charset="-122"/>
                <a:cs typeface="Courier New" panose="02070309020205020404" pitchFamily="49" charset="0"/>
              </a:rPr>
              <a:t>A real world example: you are reading a book and a phone rings. The ringing of the phone is an interrupt. When you answer the phone you service the interrupt or handle the interrupt.</a:t>
            </a:r>
          </a:p>
          <a:p>
            <a:r>
              <a:rPr lang="en-GB" dirty="0" smtClean="0">
                <a:ea typeface="SimSun" panose="02010600030101010101" pitchFamily="2" charset="-122"/>
                <a:cs typeface="Courier New" panose="02070309020205020404" pitchFamily="49" charset="0"/>
              </a:rPr>
              <a:t>Why  or what for is an interrupt?</a:t>
            </a:r>
            <a:endParaRPr lang="en-GB" dirty="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96946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Two types of interrupts: </a:t>
            </a:r>
            <a:r>
              <a:rPr lang="en-GB" b="1" dirty="0" smtClean="0"/>
              <a:t>hardware interrupt</a:t>
            </a:r>
            <a:r>
              <a:rPr lang="en-GB" dirty="0" smtClean="0"/>
              <a:t> – electrical signal e.g. from device controller; </a:t>
            </a:r>
            <a:r>
              <a:rPr lang="en-GB" b="1" dirty="0" smtClean="0"/>
              <a:t>software interrupt</a:t>
            </a:r>
            <a:r>
              <a:rPr lang="en-GB" dirty="0" smtClean="0"/>
              <a:t> – an instruction is executed e.g. INT 11.</a:t>
            </a:r>
          </a:p>
          <a:p>
            <a:r>
              <a:rPr lang="en-GB" dirty="0" smtClean="0"/>
              <a:t>Where do interrupts originate? May originate during program execution, from a timer, from I/O device controllers, or due to hardware failure.</a:t>
            </a:r>
          </a:p>
          <a:p>
            <a:r>
              <a:rPr lang="en-GB" dirty="0" smtClean="0"/>
              <a:t>What happens when an interrupt occurs? An interrupt handler or interrupt service routine for the interrupt gets executed.</a:t>
            </a:r>
            <a:endParaRPr lang="en-GB" dirty="0"/>
          </a:p>
          <a:p>
            <a:endParaRPr lang="en-GB" dirty="0" smtClean="0"/>
          </a:p>
        </p:txBody>
      </p:sp>
    </p:spTree>
    <p:extLst>
      <p:ext uri="{BB962C8B-B14F-4D97-AF65-F5344CB8AC3E}">
        <p14:creationId xmlns:p14="http://schemas.microsoft.com/office/powerpoint/2010/main" val="224842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 Interrupt cycle</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863" y="1236382"/>
            <a:ext cx="1785937" cy="516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65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1628775"/>
            <a:ext cx="459105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12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 of Operating Systems</a:t>
            </a:r>
            <a:endParaRPr lang="en-GB" dirty="0"/>
          </a:p>
        </p:txBody>
      </p:sp>
      <p:sp>
        <p:nvSpPr>
          <p:cNvPr id="3" name="Content Placeholder 2"/>
          <p:cNvSpPr>
            <a:spLocks noGrp="1"/>
          </p:cNvSpPr>
          <p:nvPr>
            <p:ph idx="1"/>
          </p:nvPr>
        </p:nvSpPr>
        <p:spPr/>
        <p:txBody>
          <a:bodyPr>
            <a:normAutofit fontScale="92500"/>
          </a:bodyPr>
          <a:lstStyle/>
          <a:p>
            <a:r>
              <a:rPr lang="en-GB" dirty="0" smtClean="0"/>
              <a:t>Many definitions</a:t>
            </a:r>
          </a:p>
          <a:p>
            <a:pPr lvl="1"/>
            <a:r>
              <a:rPr lang="en-GB" dirty="0" smtClean="0"/>
              <a:t>An OS is a program that is an intermediary between the hardware and the user and enables user to execute programs </a:t>
            </a:r>
            <a:r>
              <a:rPr lang="en-GB" b="1" dirty="0" smtClean="0"/>
              <a:t>conveniently</a:t>
            </a:r>
            <a:r>
              <a:rPr lang="en-GB" dirty="0" smtClean="0"/>
              <a:t> and </a:t>
            </a:r>
            <a:r>
              <a:rPr lang="en-GB" b="1" dirty="0" smtClean="0"/>
              <a:t>efficiently</a:t>
            </a:r>
            <a:r>
              <a:rPr lang="en-GB" dirty="0" smtClean="0"/>
              <a:t>.</a:t>
            </a:r>
          </a:p>
          <a:p>
            <a:pPr lvl="1"/>
            <a:r>
              <a:rPr lang="en-GB" dirty="0" smtClean="0"/>
              <a:t>An OS is a resource allocator that manages all the resources of the system and decides between conflicting requests for efficient and fair resource use.</a:t>
            </a:r>
          </a:p>
          <a:p>
            <a:pPr lvl="1"/>
            <a:r>
              <a:rPr lang="en-GB" dirty="0" smtClean="0"/>
              <a:t>An OS is a control program that controls execution of programs that prevents errors and improper use.</a:t>
            </a:r>
            <a:endParaRPr lang="en-GB" dirty="0"/>
          </a:p>
        </p:txBody>
      </p:sp>
    </p:spTree>
    <p:extLst>
      <p:ext uri="{BB962C8B-B14F-4D97-AF65-F5344CB8AC3E}">
        <p14:creationId xmlns:p14="http://schemas.microsoft.com/office/powerpoint/2010/main" val="390260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57313"/>
            <a:ext cx="3338513" cy="451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15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81113"/>
            <a:ext cx="3576637" cy="4815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526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Operations</a:t>
            </a:r>
            <a:endParaRPr lang="en-GB" dirty="0"/>
          </a:p>
        </p:txBody>
      </p:sp>
      <p:sp>
        <p:nvSpPr>
          <p:cNvPr id="3" name="Content Placeholder 2"/>
          <p:cNvSpPr>
            <a:spLocks noGrp="1"/>
          </p:cNvSpPr>
          <p:nvPr>
            <p:ph idx="1"/>
          </p:nvPr>
        </p:nvSpPr>
        <p:spPr/>
        <p:txBody>
          <a:bodyPr>
            <a:normAutofit lnSpcReduction="10000"/>
          </a:bodyPr>
          <a:lstStyle/>
          <a:p>
            <a:r>
              <a:rPr lang="en-GB" dirty="0" smtClean="0"/>
              <a:t>Computer system has ports and ports have addresses like memory locations. Associated with a port is a buffer register.</a:t>
            </a:r>
          </a:p>
          <a:p>
            <a:r>
              <a:rPr lang="en-GB" dirty="0" smtClean="0"/>
              <a:t>How many ports? Varies from CPU to CPU. For example, Intel 8085 had 256 input and 256 output ports.</a:t>
            </a:r>
          </a:p>
          <a:p>
            <a:r>
              <a:rPr lang="en-GB" dirty="0" smtClean="0"/>
              <a:t>Execution of input or output instructions (e.g. IN 23 or OUT 11. Note 23 and 11 are port addresses) reads and writes into the buffer.</a:t>
            </a:r>
            <a:endParaRPr lang="en-GB" dirty="0"/>
          </a:p>
        </p:txBody>
      </p:sp>
    </p:spTree>
    <p:extLst>
      <p:ext uri="{BB962C8B-B14F-4D97-AF65-F5344CB8AC3E}">
        <p14:creationId xmlns:p14="http://schemas.microsoft.com/office/powerpoint/2010/main" val="3965675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Operations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4164"/>
            <a:ext cx="6677024" cy="306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94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Operations</a:t>
            </a:r>
            <a:endParaRPr lang="en-GB" dirty="0"/>
          </a:p>
        </p:txBody>
      </p:sp>
      <p:sp>
        <p:nvSpPr>
          <p:cNvPr id="3" name="Content Placeholder 2"/>
          <p:cNvSpPr>
            <a:spLocks noGrp="1"/>
          </p:cNvSpPr>
          <p:nvPr>
            <p:ph idx="1"/>
          </p:nvPr>
        </p:nvSpPr>
        <p:spPr/>
        <p:txBody>
          <a:bodyPr>
            <a:normAutofit fontScale="92500"/>
          </a:bodyPr>
          <a:lstStyle/>
          <a:p>
            <a:r>
              <a:rPr lang="en-GB" dirty="0" smtClean="0"/>
              <a:t>Parallel and serial I/O.</a:t>
            </a:r>
          </a:p>
          <a:p>
            <a:r>
              <a:rPr lang="en-GB" dirty="0" smtClean="0"/>
              <a:t>I/O devices are connected through device controllers (DCs) to a common bus. DC controls the devices and I/O is performed through DC. DC have data buffers.</a:t>
            </a:r>
          </a:p>
          <a:p>
            <a:r>
              <a:rPr lang="en-GB" dirty="0" smtClean="0"/>
              <a:t>A </a:t>
            </a:r>
            <a:r>
              <a:rPr lang="en-GB" b="1" dirty="0" smtClean="0"/>
              <a:t>device controller</a:t>
            </a:r>
            <a:r>
              <a:rPr lang="en-GB" dirty="0" smtClean="0"/>
              <a:t> may have more than one device attached to it.</a:t>
            </a:r>
          </a:p>
          <a:p>
            <a:r>
              <a:rPr lang="en-GB" dirty="0" smtClean="0"/>
              <a:t>OS has a </a:t>
            </a:r>
            <a:r>
              <a:rPr lang="en-GB" b="1" dirty="0" smtClean="0"/>
              <a:t>device driver</a:t>
            </a:r>
            <a:r>
              <a:rPr lang="en-GB" dirty="0" smtClean="0"/>
              <a:t> for each device controller; presents a uniform interface to the rest of the OS. </a:t>
            </a:r>
          </a:p>
          <a:p>
            <a:endParaRPr lang="en-GB" dirty="0" smtClean="0"/>
          </a:p>
          <a:p>
            <a:endParaRPr lang="en-GB" dirty="0" smtClean="0"/>
          </a:p>
          <a:p>
            <a:endParaRPr lang="en-GB" dirty="0"/>
          </a:p>
        </p:txBody>
      </p:sp>
    </p:spTree>
    <p:extLst>
      <p:ext uri="{BB962C8B-B14F-4D97-AF65-F5344CB8AC3E}">
        <p14:creationId xmlns:p14="http://schemas.microsoft.com/office/powerpoint/2010/main" val="106165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Operations</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133600"/>
            <a:ext cx="4343400" cy="329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29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Types of I/O Operations</a:t>
            </a:r>
            <a:endParaRPr lang="en-US" dirty="0"/>
          </a:p>
        </p:txBody>
      </p:sp>
      <p:sp>
        <p:nvSpPr>
          <p:cNvPr id="3" name="Content Placeholder 2"/>
          <p:cNvSpPr>
            <a:spLocks noGrp="1"/>
          </p:cNvSpPr>
          <p:nvPr>
            <p:ph idx="1"/>
          </p:nvPr>
        </p:nvSpPr>
        <p:spPr/>
        <p:txBody>
          <a:bodyPr/>
          <a:lstStyle/>
          <a:p>
            <a:r>
              <a:rPr lang="en-US" dirty="0" smtClean="0"/>
              <a:t>Programmed I/O (or Synchronous I/O or Blocking I/O)</a:t>
            </a:r>
          </a:p>
          <a:p>
            <a:r>
              <a:rPr lang="en-US" dirty="0" smtClean="0"/>
              <a:t>Interrupt-Driven I/O (or Asynchronous I/O or non-blocking I/O)</a:t>
            </a:r>
          </a:p>
          <a:p>
            <a:r>
              <a:rPr lang="en-US" dirty="0" smtClean="0"/>
              <a:t>Direct Memory Access (DMA) transfer </a:t>
            </a:r>
            <a:endParaRPr lang="en-US" dirty="0"/>
          </a:p>
        </p:txBody>
      </p:sp>
    </p:spTree>
    <p:extLst>
      <p:ext uri="{BB962C8B-B14F-4D97-AF65-F5344CB8AC3E}">
        <p14:creationId xmlns:p14="http://schemas.microsoft.com/office/powerpoint/2010/main" val="4216526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667000"/>
            <a:ext cx="4953000" cy="1066800"/>
          </a:xfrm>
        </p:spPr>
        <p:txBody>
          <a:bodyPr>
            <a:normAutofit/>
          </a:bodyPr>
          <a:lstStyle/>
          <a:p>
            <a:r>
              <a:rPr lang="en-US" dirty="0" smtClean="0"/>
              <a:t>Programmed I/O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38125"/>
            <a:ext cx="2933700" cy="638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7386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590800"/>
            <a:ext cx="3733800" cy="1066800"/>
          </a:xfrm>
        </p:spPr>
        <p:txBody>
          <a:bodyPr>
            <a:normAutofit fontScale="90000"/>
          </a:bodyPr>
          <a:lstStyle/>
          <a:p>
            <a:r>
              <a:rPr lang="en-US" dirty="0" smtClean="0"/>
              <a:t>Interrupt-Driven I/O</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495300"/>
            <a:ext cx="4562475"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372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Interrupt-Driven I/O</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2642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45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41400" y="182563"/>
            <a:ext cx="7645400" cy="576262"/>
          </a:xfrm>
        </p:spPr>
        <p:txBody>
          <a:bodyPr>
            <a:normAutofit fontScale="90000"/>
          </a:bodyPr>
          <a:lstStyle/>
          <a:p>
            <a:pPr eaLnBrk="1" hangingPunct="1"/>
            <a:r>
              <a:rPr lang="en-US" altLang="en-US" dirty="0" smtClean="0"/>
              <a:t>Computer System Structure</a:t>
            </a:r>
          </a:p>
        </p:txBody>
      </p:sp>
      <p:sp>
        <p:nvSpPr>
          <p:cNvPr id="7171" name="Rectangle 3"/>
          <p:cNvSpPr>
            <a:spLocks noGrp="1" noChangeArrowheads="1"/>
          </p:cNvSpPr>
          <p:nvPr>
            <p:ph type="body" idx="4294967295"/>
          </p:nvPr>
        </p:nvSpPr>
        <p:spPr>
          <a:xfrm>
            <a:off x="890588" y="1204913"/>
            <a:ext cx="7351712" cy="4483100"/>
          </a:xfrm>
        </p:spPr>
        <p:txBody>
          <a:bodyPr>
            <a:normAutofit fontScale="85000" lnSpcReduction="10000"/>
          </a:bodyPr>
          <a:lstStyle/>
          <a:p>
            <a:r>
              <a:rPr lang="en-US" altLang="en-US" dirty="0" smtClean="0"/>
              <a:t>Computer system can be divided into four components:</a:t>
            </a:r>
          </a:p>
          <a:p>
            <a:pPr lvl="1"/>
            <a:r>
              <a:rPr lang="en-US" altLang="en-US" dirty="0" smtClean="0"/>
              <a:t>Hardware: basic computing resources e.g. CPU, memory, I/O devices</a:t>
            </a:r>
          </a:p>
          <a:p>
            <a:pPr lvl="1"/>
            <a:r>
              <a:rPr lang="en-US" altLang="en-US" dirty="0" smtClean="0"/>
              <a:t>Operating system: controls and coordinates use of hardware among various applications and users</a:t>
            </a:r>
          </a:p>
          <a:p>
            <a:pPr lvl="1"/>
            <a:r>
              <a:rPr lang="en-US" altLang="en-US" dirty="0" smtClean="0"/>
              <a:t>Application programs: use system resources when executed to solve the computing problems of the users, e.g. word processors, compilers, web browsers, database systems, video games</a:t>
            </a:r>
          </a:p>
          <a:p>
            <a:pPr lvl="1"/>
            <a:r>
              <a:rPr lang="en-US" altLang="en-US" dirty="0" smtClean="0"/>
              <a:t>Users: e.g. people, machines, other computers</a:t>
            </a:r>
          </a:p>
        </p:txBody>
      </p:sp>
    </p:spTree>
    <p:extLst>
      <p:ext uri="{BB962C8B-B14F-4D97-AF65-F5344CB8AC3E}">
        <p14:creationId xmlns:p14="http://schemas.microsoft.com/office/powerpoint/2010/main" val="1443928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 (DMA)</a:t>
            </a:r>
            <a:endParaRPr lang="en-US" dirty="0"/>
          </a:p>
        </p:txBody>
      </p:sp>
      <p:pic>
        <p:nvPicPr>
          <p:cNvPr id="4"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913" y="1676400"/>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287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 (DMA)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18164"/>
            <a:ext cx="6248400" cy="4249236"/>
          </a:xfrm>
          <a:prstGeom prst="rect">
            <a:avLst/>
          </a:prstGeom>
        </p:spPr>
      </p:pic>
    </p:spTree>
    <p:extLst>
      <p:ext uri="{BB962C8B-B14F-4D97-AF65-F5344CB8AC3E}">
        <p14:creationId xmlns:p14="http://schemas.microsoft.com/office/powerpoint/2010/main" val="829802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Storage-device Hierarchy</a:t>
            </a:r>
            <a:endParaRPr lang="en-GB" dirty="0"/>
          </a:p>
        </p:txBody>
      </p:sp>
      <p:pic>
        <p:nvPicPr>
          <p:cNvPr id="3" name="Picture 3" descr="C:\Users\as668\Desktop\1_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741488"/>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1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System Architecture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Single-processor systems</a:t>
            </a:r>
          </a:p>
          <a:p>
            <a:pPr lvl="1"/>
            <a:r>
              <a:rPr lang="en-GB" dirty="0" smtClean="0"/>
              <a:t>have a single processor and may also have specialized processors e.g. for I/O</a:t>
            </a:r>
          </a:p>
          <a:p>
            <a:r>
              <a:rPr lang="en-GB" dirty="0" smtClean="0"/>
              <a:t>Multi-processor systems</a:t>
            </a:r>
          </a:p>
          <a:p>
            <a:pPr lvl="1"/>
            <a:r>
              <a:rPr lang="en-GB" dirty="0" smtClean="0"/>
              <a:t>have more than one processors, in close communication, sharing a common bus, clock, memory and I/O devices.</a:t>
            </a:r>
          </a:p>
          <a:p>
            <a:pPr lvl="1"/>
            <a:r>
              <a:rPr lang="en-GB" dirty="0" smtClean="0"/>
              <a:t>Two main types: asymmetric multiprocessors and symmetric multiprocessors (SMPs)</a:t>
            </a:r>
          </a:p>
          <a:p>
            <a:pPr lvl="1"/>
            <a:r>
              <a:rPr lang="en-GB" dirty="0" smtClean="0"/>
              <a:t>Multi-core processors: they are multiprocessor IC chips</a:t>
            </a:r>
          </a:p>
        </p:txBody>
      </p:sp>
    </p:spTree>
    <p:extLst>
      <p:ext uri="{BB962C8B-B14F-4D97-AF65-F5344CB8AC3E}">
        <p14:creationId xmlns:p14="http://schemas.microsoft.com/office/powerpoint/2010/main" val="377313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Parallel Processing</a:t>
            </a:r>
            <a:endParaRPr lang="en-GB" dirty="0"/>
          </a:p>
        </p:txBody>
      </p:sp>
      <p:pic>
        <p:nvPicPr>
          <p:cNvPr id="4" name="Picture 3" descr="parallelProblem.gif"/>
          <p:cNvPicPr>
            <a:picLocks noChangeAspect="1"/>
          </p:cNvPicPr>
          <p:nvPr/>
        </p:nvPicPr>
        <p:blipFill>
          <a:blip r:embed="rId2"/>
          <a:stretch>
            <a:fillRect/>
          </a:stretch>
        </p:blipFill>
        <p:spPr>
          <a:xfrm>
            <a:off x="1143000" y="1676400"/>
            <a:ext cx="6890657" cy="4318930"/>
          </a:xfrm>
          <a:prstGeom prst="rect">
            <a:avLst/>
          </a:prstGeom>
        </p:spPr>
      </p:pic>
    </p:spTree>
    <p:extLst>
      <p:ext uri="{BB962C8B-B14F-4D97-AF65-F5344CB8AC3E}">
        <p14:creationId xmlns:p14="http://schemas.microsoft.com/office/powerpoint/2010/main" val="1624829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Symmetric/Asymmetric Multi-Processor</a:t>
            </a:r>
            <a:endParaRPr lang="en-GB" dirty="0"/>
          </a:p>
        </p:txBody>
      </p:sp>
      <p:sp>
        <p:nvSpPr>
          <p:cNvPr id="3" name="Content Placeholder 2"/>
          <p:cNvSpPr>
            <a:spLocks noGrp="1"/>
          </p:cNvSpPr>
          <p:nvPr>
            <p:ph idx="1"/>
          </p:nvPr>
        </p:nvSpPr>
        <p:spPr/>
        <p:txBody>
          <a:bodyPr>
            <a:normAutofit fontScale="92500" lnSpcReduction="10000"/>
          </a:bodyPr>
          <a:lstStyle/>
          <a:p>
            <a:pPr marL="0" lvl="0" indent="0" eaLnBrk="0" fontAlgn="base" hangingPunct="0">
              <a:spcAft>
                <a:spcPct val="0"/>
              </a:spcAft>
              <a:buClr>
                <a:srgbClr val="DA1F28"/>
              </a:buClr>
              <a:buNone/>
            </a:pPr>
            <a:endParaRPr lang="en-GB" sz="1600" dirty="0">
              <a:latin typeface="Verdana" pitchFamily="34" charset="0"/>
              <a:ea typeface="MS PGothic" pitchFamily="34" charset="-128"/>
              <a:cs typeface="Times New Roman" pitchFamily="18" charset="0"/>
            </a:endParaRPr>
          </a:p>
          <a:p>
            <a:r>
              <a:rPr lang="en-GB" dirty="0" smtClean="0"/>
              <a:t>Symmetric Multiprocessor</a:t>
            </a:r>
          </a:p>
          <a:p>
            <a:pPr lvl="1"/>
            <a:r>
              <a:rPr lang="en-GB" dirty="0">
                <a:cs typeface="Times New Roman" pitchFamily="18" charset="0"/>
              </a:rPr>
              <a:t>Each processor performs all tasks within OS</a:t>
            </a:r>
          </a:p>
          <a:p>
            <a:pPr lvl="1"/>
            <a:r>
              <a:rPr lang="en-GB" dirty="0">
                <a:cs typeface="Times New Roman" pitchFamily="18" charset="0"/>
              </a:rPr>
              <a:t>No master-slave relationship exists between processors</a:t>
            </a:r>
          </a:p>
          <a:p>
            <a:r>
              <a:rPr lang="en-GB" dirty="0" smtClean="0"/>
              <a:t>Asymmetric Multiprocessor</a:t>
            </a:r>
          </a:p>
          <a:p>
            <a:pPr lvl="1"/>
            <a:r>
              <a:rPr lang="en-GB" dirty="0">
                <a:cs typeface="Times New Roman" pitchFamily="18" charset="0"/>
              </a:rPr>
              <a:t>Master processor controls and allocates work to the slave processors </a:t>
            </a:r>
          </a:p>
          <a:p>
            <a:pPr lvl="1"/>
            <a:r>
              <a:rPr lang="en-GB" dirty="0">
                <a:solidFill>
                  <a:srgbClr val="000000"/>
                </a:solidFill>
                <a:cs typeface="Times New Roman" pitchFamily="18" charset="0"/>
              </a:rPr>
              <a:t>More common in extremely large systems </a:t>
            </a:r>
            <a:r>
              <a:rPr lang="en-GB" dirty="0" smtClean="0"/>
              <a:t>												</a:t>
            </a:r>
            <a:endParaRPr lang="en-GB" dirty="0"/>
          </a:p>
        </p:txBody>
      </p:sp>
    </p:spTree>
    <p:extLst>
      <p:ext uri="{BB962C8B-B14F-4D97-AF65-F5344CB8AC3E}">
        <p14:creationId xmlns:p14="http://schemas.microsoft.com/office/powerpoint/2010/main" val="818182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Symmetric Multiprocessor</a:t>
            </a:r>
            <a:endParaRPr lang="en-GB" dirty="0"/>
          </a:p>
        </p:txBody>
      </p:sp>
      <p:pic>
        <p:nvPicPr>
          <p:cNvPr id="4" name="Picture 7" descr="1"/>
          <p:cNvPicPr>
            <a:picLocks noChangeAspect="1" noChangeArrowheads="1"/>
          </p:cNvPicPr>
          <p:nvPr/>
        </p:nvPicPr>
        <p:blipFill>
          <a:blip r:embed="rId2"/>
          <a:srcRect/>
          <a:stretch>
            <a:fillRect/>
          </a:stretch>
        </p:blipFill>
        <p:spPr bwMode="auto">
          <a:xfrm>
            <a:off x="1447800" y="2362200"/>
            <a:ext cx="6319837" cy="2829281"/>
          </a:xfrm>
          <a:prstGeom prst="rect">
            <a:avLst/>
          </a:prstGeom>
          <a:noFill/>
          <a:ln w="9525">
            <a:noFill/>
            <a:miter lim="800000"/>
            <a:headEnd/>
            <a:tailEnd/>
          </a:ln>
        </p:spPr>
      </p:pic>
    </p:spTree>
    <p:extLst>
      <p:ext uri="{BB962C8B-B14F-4D97-AF65-F5344CB8AC3E}">
        <p14:creationId xmlns:p14="http://schemas.microsoft.com/office/powerpoint/2010/main" val="2193925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System Architecture</a:t>
            </a:r>
            <a:endParaRPr lang="en-GB" dirty="0"/>
          </a:p>
        </p:txBody>
      </p:sp>
      <p:sp>
        <p:nvSpPr>
          <p:cNvPr id="3" name="Content Placeholder 2"/>
          <p:cNvSpPr>
            <a:spLocks noGrp="1"/>
          </p:cNvSpPr>
          <p:nvPr>
            <p:ph idx="1"/>
          </p:nvPr>
        </p:nvSpPr>
        <p:spPr/>
        <p:txBody>
          <a:bodyPr/>
          <a:lstStyle/>
          <a:p>
            <a:r>
              <a:rPr lang="en-GB" dirty="0" smtClean="0"/>
              <a:t>Computer clusters?</a:t>
            </a:r>
          </a:p>
          <a:p>
            <a:r>
              <a:rPr lang="en-GB" dirty="0" smtClean="0"/>
              <a:t>Advantages of Multi-processor systems</a:t>
            </a:r>
            <a:endParaRPr lang="en-GB" dirty="0"/>
          </a:p>
          <a:p>
            <a:pPr lvl="1"/>
            <a:r>
              <a:rPr lang="en-GB" dirty="0" smtClean="0"/>
              <a:t>Increased throughput – more work done in less time.</a:t>
            </a:r>
          </a:p>
          <a:p>
            <a:pPr lvl="1"/>
            <a:r>
              <a:rPr lang="en-GB" dirty="0" smtClean="0"/>
              <a:t>Economy of scale – cost less because resources are shared. Which resources?</a:t>
            </a:r>
          </a:p>
          <a:p>
            <a:pPr lvl="1"/>
            <a:r>
              <a:rPr lang="en-GB" dirty="0" smtClean="0"/>
              <a:t>Increased reliability – work is distributed; if a processor fails system continues to function with degraded performance (graceful degradation).</a:t>
            </a:r>
          </a:p>
        </p:txBody>
      </p:sp>
    </p:spTree>
    <p:extLst>
      <p:ext uri="{BB962C8B-B14F-4D97-AF65-F5344CB8AC3E}">
        <p14:creationId xmlns:p14="http://schemas.microsoft.com/office/powerpoint/2010/main" val="3436816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 Structure</a:t>
            </a:r>
            <a:endParaRPr lang="en-GB" dirty="0"/>
          </a:p>
        </p:txBody>
      </p:sp>
      <p:sp>
        <p:nvSpPr>
          <p:cNvPr id="3" name="Content Placeholder 2"/>
          <p:cNvSpPr>
            <a:spLocks noGrp="1"/>
          </p:cNvSpPr>
          <p:nvPr>
            <p:ph idx="1"/>
          </p:nvPr>
        </p:nvSpPr>
        <p:spPr/>
        <p:txBody>
          <a:bodyPr/>
          <a:lstStyle/>
          <a:p>
            <a:r>
              <a:rPr lang="en-GB" dirty="0" smtClean="0"/>
              <a:t>Different OSes vary greatly internally but have many common features.</a:t>
            </a:r>
          </a:p>
          <a:p>
            <a:r>
              <a:rPr lang="en-GB" dirty="0" smtClean="0"/>
              <a:t>First computer systems were </a:t>
            </a:r>
            <a:r>
              <a:rPr lang="en-GB" b="1" dirty="0" smtClean="0"/>
              <a:t>batch systems</a:t>
            </a:r>
            <a:r>
              <a:rPr lang="en-GB" dirty="0" smtClean="0"/>
              <a:t>. Disadvantage – low CPU utilization. Why?</a:t>
            </a:r>
          </a:p>
          <a:p>
            <a:r>
              <a:rPr lang="en-GB" dirty="0" smtClean="0"/>
              <a:t>Next came </a:t>
            </a:r>
            <a:r>
              <a:rPr lang="en-GB" b="1" dirty="0" smtClean="0"/>
              <a:t>multi-programming</a:t>
            </a:r>
            <a:r>
              <a:rPr lang="en-GB" dirty="0" smtClean="0"/>
              <a:t> – more than one program is kept in the main memory (RAM). Better CPU utilization but multi-programmed systems are not </a:t>
            </a:r>
            <a:r>
              <a:rPr lang="en-GB" b="1" dirty="0" smtClean="0"/>
              <a:t>interactive</a:t>
            </a:r>
            <a:r>
              <a:rPr lang="en-GB" dirty="0" smtClean="0"/>
              <a:t>.</a:t>
            </a:r>
          </a:p>
        </p:txBody>
      </p:sp>
    </p:spTree>
    <p:extLst>
      <p:ext uri="{BB962C8B-B14F-4D97-AF65-F5344CB8AC3E}">
        <p14:creationId xmlns:p14="http://schemas.microsoft.com/office/powerpoint/2010/main" val="3083187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 Structure</a:t>
            </a:r>
            <a:endParaRPr lang="en-GB" dirty="0"/>
          </a:p>
        </p:txBody>
      </p:sp>
      <p:sp>
        <p:nvSpPr>
          <p:cNvPr id="3" name="Content Placeholder 2"/>
          <p:cNvSpPr>
            <a:spLocks noGrp="1"/>
          </p:cNvSpPr>
          <p:nvPr>
            <p:ph idx="1"/>
          </p:nvPr>
        </p:nvSpPr>
        <p:spPr/>
        <p:txBody>
          <a:bodyPr>
            <a:normAutofit lnSpcReduction="10000"/>
          </a:bodyPr>
          <a:lstStyle/>
          <a:p>
            <a:r>
              <a:rPr lang="en-GB" dirty="0" smtClean="0"/>
              <a:t>With </a:t>
            </a:r>
            <a:r>
              <a:rPr lang="en-GB" b="1" dirty="0" smtClean="0"/>
              <a:t>multi-tasking</a:t>
            </a:r>
            <a:r>
              <a:rPr lang="en-GB" dirty="0" smtClean="0"/>
              <a:t> also known as </a:t>
            </a:r>
            <a:r>
              <a:rPr lang="en-GB" b="1" dirty="0" smtClean="0"/>
              <a:t>time sharing</a:t>
            </a:r>
            <a:r>
              <a:rPr lang="en-GB" dirty="0" smtClean="0"/>
              <a:t>, multi-programmed systems became interactive – users could run their programs interactively, many users can share the computer (multi-user system).</a:t>
            </a:r>
          </a:p>
          <a:p>
            <a:r>
              <a:rPr lang="en-GB" dirty="0" smtClean="0"/>
              <a:t>In time sharing, system also has more than one program in the memory but CPU is made to switch between them after executing each for a short time interval (</a:t>
            </a:r>
            <a:r>
              <a:rPr lang="en-GB" b="1" dirty="0" smtClean="0"/>
              <a:t>time slice</a:t>
            </a:r>
            <a:r>
              <a:rPr lang="en-GB" dirty="0" smtClean="0"/>
              <a:t>). </a:t>
            </a:r>
          </a:p>
        </p:txBody>
      </p:sp>
    </p:spTree>
    <p:extLst>
      <p:ext uri="{BB962C8B-B14F-4D97-AF65-F5344CB8AC3E}">
        <p14:creationId xmlns:p14="http://schemas.microsoft.com/office/powerpoint/2010/main" val="242699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414337"/>
            <a:ext cx="8458200" cy="1119188"/>
          </a:xfrm>
        </p:spPr>
        <p:txBody>
          <a:bodyPr>
            <a:noAutofit/>
          </a:bodyPr>
          <a:lstStyle/>
          <a:p>
            <a:pPr eaLnBrk="1" hangingPunct="1"/>
            <a:r>
              <a:rPr lang="en-US" altLang="en-US" sz="4000" dirty="0" smtClean="0"/>
              <a:t>Four Components of a Computer System</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83197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729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 Structure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OS is interrupt driven – after initializing various hardware registers and data structures OS waits in an infinite loop for service requests, which are </a:t>
            </a:r>
            <a:r>
              <a:rPr lang="en-GB" dirty="0"/>
              <a:t>signalled by </a:t>
            </a:r>
            <a:r>
              <a:rPr lang="en-GB" dirty="0" smtClean="0"/>
              <a:t>interrupts (e.g. user logging in, I/O requests, error handling, etc.)</a:t>
            </a:r>
          </a:p>
          <a:p>
            <a:r>
              <a:rPr lang="en-GB" dirty="0" smtClean="0"/>
              <a:t>OS makes its services available to the users through </a:t>
            </a:r>
            <a:r>
              <a:rPr lang="en-GB" b="1" dirty="0" smtClean="0"/>
              <a:t>system calls</a:t>
            </a:r>
            <a:r>
              <a:rPr lang="en-GB" dirty="0" smtClean="0"/>
              <a:t>, e.g. </a:t>
            </a:r>
            <a:r>
              <a:rPr lang="en-GB" dirty="0" err="1" smtClean="0"/>
              <a:t>printf</a:t>
            </a:r>
            <a:r>
              <a:rPr lang="en-GB" dirty="0" smtClean="0"/>
              <a:t>() when executed results in a system call.</a:t>
            </a:r>
          </a:p>
          <a:p>
            <a:r>
              <a:rPr lang="en-GB" dirty="0" smtClean="0"/>
              <a:t>A system call is treated as a software interrupt resulting in the execution of an interrupt service routine that provides the requested service.</a:t>
            </a:r>
          </a:p>
          <a:p>
            <a:r>
              <a:rPr lang="en-GB" dirty="0" smtClean="0"/>
              <a:t>This interrupt driven nature defines OSes structure and most of the OSes code is for handling the interrupts. </a:t>
            </a:r>
          </a:p>
        </p:txBody>
      </p:sp>
    </p:spTree>
    <p:extLst>
      <p:ext uri="{BB962C8B-B14F-4D97-AF65-F5344CB8AC3E}">
        <p14:creationId xmlns:p14="http://schemas.microsoft.com/office/powerpoint/2010/main" val="4269601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 Operations</a:t>
            </a:r>
            <a:endParaRPr lang="en-GB" dirty="0"/>
          </a:p>
        </p:txBody>
      </p:sp>
      <p:sp>
        <p:nvSpPr>
          <p:cNvPr id="3" name="Content Placeholder 2"/>
          <p:cNvSpPr>
            <a:spLocks noGrp="1"/>
          </p:cNvSpPr>
          <p:nvPr>
            <p:ph idx="1"/>
          </p:nvPr>
        </p:nvSpPr>
        <p:spPr/>
        <p:txBody>
          <a:bodyPr>
            <a:normAutofit lnSpcReduction="10000"/>
          </a:bodyPr>
          <a:lstStyle/>
          <a:p>
            <a:r>
              <a:rPr lang="en-GB" dirty="0" smtClean="0"/>
              <a:t>In a multi-user system users share hardware and software – many issues arise?</a:t>
            </a:r>
          </a:p>
          <a:p>
            <a:pPr lvl="1"/>
            <a:r>
              <a:rPr lang="en-GB" dirty="0" smtClean="0"/>
              <a:t>How to ensure one user program does not interfere with other user’s programs e.g. by modifying code and data?</a:t>
            </a:r>
          </a:p>
          <a:p>
            <a:pPr lvl="1"/>
            <a:r>
              <a:rPr lang="en-GB" dirty="0" smtClean="0"/>
              <a:t>How to ensure user programs do not interfere with the OS programs?</a:t>
            </a:r>
          </a:p>
          <a:p>
            <a:pPr lvl="1"/>
            <a:r>
              <a:rPr lang="en-GB" dirty="0" smtClean="0"/>
              <a:t>How to ensure a user program does not grab a system resource and not let other programs have it, e.g. by going into an infinite loop?</a:t>
            </a:r>
          </a:p>
        </p:txBody>
      </p:sp>
    </p:spTree>
    <p:extLst>
      <p:ext uri="{BB962C8B-B14F-4D97-AF65-F5344CB8AC3E}">
        <p14:creationId xmlns:p14="http://schemas.microsoft.com/office/powerpoint/2010/main" val="1325805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 Operations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These issues are dealt with by providing: </a:t>
            </a:r>
            <a:r>
              <a:rPr lang="en-GB" b="1" dirty="0" smtClean="0"/>
              <a:t>dual-mode operation</a:t>
            </a:r>
            <a:r>
              <a:rPr lang="en-GB" dirty="0" smtClean="0"/>
              <a:t>, timers, ..</a:t>
            </a:r>
          </a:p>
          <a:p>
            <a:r>
              <a:rPr lang="en-GB" dirty="0" smtClean="0"/>
              <a:t>System has two modes: </a:t>
            </a:r>
            <a:r>
              <a:rPr lang="en-GB" b="1" dirty="0" smtClean="0"/>
              <a:t>kernel mode</a:t>
            </a:r>
            <a:r>
              <a:rPr lang="en-GB" dirty="0" smtClean="0"/>
              <a:t> and </a:t>
            </a:r>
            <a:r>
              <a:rPr lang="en-GB" b="1" dirty="0" smtClean="0"/>
              <a:t>user mode</a:t>
            </a:r>
            <a:r>
              <a:rPr lang="en-GB" dirty="0" smtClean="0"/>
              <a:t>.</a:t>
            </a:r>
          </a:p>
          <a:p>
            <a:r>
              <a:rPr lang="en-GB" dirty="0" smtClean="0"/>
              <a:t>In the kernel mode, OS kernel code is executed while as in the user mode user code is executed.</a:t>
            </a:r>
          </a:p>
          <a:p>
            <a:r>
              <a:rPr lang="en-GB" dirty="0" smtClean="0"/>
              <a:t>Hardware support in the form of a </a:t>
            </a:r>
            <a:r>
              <a:rPr lang="en-GB" b="1" dirty="0" smtClean="0"/>
              <a:t>mode bit</a:t>
            </a:r>
            <a:r>
              <a:rPr lang="en-GB" dirty="0" smtClean="0"/>
              <a:t> is provided to distinguish between the modes. Mode bit = 0 in kernel mode; mode bit = 1 in user mode.</a:t>
            </a:r>
          </a:p>
        </p:txBody>
      </p:sp>
    </p:spTree>
    <p:extLst>
      <p:ext uri="{BB962C8B-B14F-4D97-AF65-F5344CB8AC3E}">
        <p14:creationId xmlns:p14="http://schemas.microsoft.com/office/powerpoint/2010/main" val="2634489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 Operations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Certain instruction whose execution can harm the  system are designated as </a:t>
            </a:r>
            <a:r>
              <a:rPr lang="en-GB" b="1" dirty="0" smtClean="0"/>
              <a:t>privileged</a:t>
            </a:r>
            <a:r>
              <a:rPr lang="en-GB" dirty="0" smtClean="0"/>
              <a:t> instruction. These can be executed only in the kernel mode by the OS kernel and not in the user mode.</a:t>
            </a:r>
          </a:p>
          <a:p>
            <a:r>
              <a:rPr lang="en-GB" dirty="0" smtClean="0">
                <a:solidFill>
                  <a:srgbClr val="FF0000"/>
                </a:solidFill>
              </a:rPr>
              <a:t>A system call executed in a user program results in change in the mode bit.</a:t>
            </a:r>
          </a:p>
          <a:p>
            <a:r>
              <a:rPr lang="en-GB" dirty="0" smtClean="0">
                <a:solidFill>
                  <a:srgbClr val="FF0000"/>
                </a:solidFill>
              </a:rPr>
              <a:t>Note</a:t>
            </a:r>
            <a:r>
              <a:rPr lang="en-GB" dirty="0">
                <a:solidFill>
                  <a:srgbClr val="FF0000"/>
                </a:solidFill>
              </a:rPr>
              <a:t>: Every interrupt or exception causes the CPU to switch from its current mode into kernel mode. Why? This ensures that the operating system, and never a user process, will catch the event. This ensures that user processes cannot hijack the operation of the </a:t>
            </a:r>
            <a:r>
              <a:rPr lang="en-GB" dirty="0" smtClean="0">
                <a:solidFill>
                  <a:srgbClr val="FF0000"/>
                </a:solidFill>
              </a:rPr>
              <a:t>system</a:t>
            </a:r>
            <a:r>
              <a:rPr lang="en-GB" dirty="0">
                <a:solidFill>
                  <a:srgbClr val="FF0000"/>
                </a:solidFill>
              </a:rPr>
              <a:t>.</a:t>
            </a:r>
            <a:r>
              <a:rPr lang="en-GB" dirty="0"/>
              <a:t> </a:t>
            </a:r>
            <a:r>
              <a:rPr lang="en-GB" dirty="0" smtClean="0"/>
              <a:t>(Added 19/03/2020)</a:t>
            </a:r>
          </a:p>
          <a:p>
            <a:r>
              <a:rPr lang="en-GB" dirty="0"/>
              <a:t>Timers – set a limit on the time a program can have CPU. </a:t>
            </a:r>
            <a:r>
              <a:rPr lang="en-GB"/>
              <a:t>Causes an interrupt if the time is </a:t>
            </a:r>
            <a:r>
              <a:rPr lang="en-GB"/>
              <a:t>exceeded</a:t>
            </a:r>
            <a:r>
              <a:rPr lang="en-GB" smtClean="0"/>
              <a:t>.</a:t>
            </a:r>
            <a:endParaRPr lang="en-GB"/>
          </a:p>
        </p:txBody>
      </p:sp>
    </p:spTree>
    <p:extLst>
      <p:ext uri="{BB962C8B-B14F-4D97-AF65-F5344CB8AC3E}">
        <p14:creationId xmlns:p14="http://schemas.microsoft.com/office/powerpoint/2010/main" val="1104700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 Operations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905000"/>
            <a:ext cx="6445339" cy="3429000"/>
          </a:xfrm>
        </p:spPr>
      </p:pic>
    </p:spTree>
    <p:extLst>
      <p:ext uri="{BB962C8B-B14F-4D97-AF65-F5344CB8AC3E}">
        <p14:creationId xmlns:p14="http://schemas.microsoft.com/office/powerpoint/2010/main" val="551731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Transition from User to Kernel Mode</a:t>
            </a:r>
            <a:endParaRPr lang="en-GB"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229600" cy="254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941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89025" y="198438"/>
            <a:ext cx="7597775" cy="576262"/>
          </a:xfrm>
        </p:spPr>
        <p:txBody>
          <a:bodyPr>
            <a:normAutofit fontScale="90000"/>
          </a:bodyPr>
          <a:lstStyle/>
          <a:p>
            <a:pPr eaLnBrk="1" hangingPunct="1"/>
            <a:r>
              <a:rPr lang="en-US" altLang="en-US" smtClean="0"/>
              <a:t>Process Management</a:t>
            </a:r>
          </a:p>
        </p:txBody>
      </p:sp>
      <p:sp>
        <p:nvSpPr>
          <p:cNvPr id="36867" name="Rectangle 3"/>
          <p:cNvSpPr>
            <a:spLocks noGrp="1" noChangeArrowheads="1"/>
          </p:cNvSpPr>
          <p:nvPr>
            <p:ph type="body" idx="4294967295"/>
          </p:nvPr>
        </p:nvSpPr>
        <p:spPr>
          <a:xfrm>
            <a:off x="890588" y="809625"/>
            <a:ext cx="7197725" cy="5105400"/>
          </a:xfrm>
        </p:spPr>
        <p:txBody>
          <a:bodyPr>
            <a:normAutofit fontScale="85000" lnSpcReduction="10000"/>
          </a:bodyPr>
          <a:lstStyle/>
          <a:p>
            <a:pPr marL="0" indent="0">
              <a:lnSpc>
                <a:spcPct val="90000"/>
              </a:lnSpc>
              <a:buNone/>
            </a:pPr>
            <a:endParaRPr lang="en-US" altLang="en-US" dirty="0" smtClean="0"/>
          </a:p>
          <a:p>
            <a:pPr>
              <a:lnSpc>
                <a:spcPct val="90000"/>
              </a:lnSpc>
            </a:pPr>
            <a:r>
              <a:rPr lang="en-US" altLang="en-US" dirty="0" smtClean="0"/>
              <a:t>A process is a program in execution. It is a unit of work within the system. Program is a </a:t>
            </a:r>
            <a:r>
              <a:rPr lang="en-US" altLang="en-US" b="1" i="1" dirty="0" smtClean="0"/>
              <a:t>passive entity</a:t>
            </a:r>
            <a:r>
              <a:rPr lang="en-US" altLang="en-US" dirty="0" smtClean="0"/>
              <a:t>, process is </a:t>
            </a:r>
            <a:r>
              <a:rPr lang="en-US" altLang="en-US" dirty="0" smtClean="0">
                <a:solidFill>
                  <a:srgbClr val="000000"/>
                </a:solidFill>
              </a:rPr>
              <a:t>an </a:t>
            </a:r>
            <a:r>
              <a:rPr lang="en-US" altLang="en-US" b="1" i="1" dirty="0" smtClean="0">
                <a:solidFill>
                  <a:srgbClr val="000000"/>
                </a:solidFill>
              </a:rPr>
              <a:t>active entity</a:t>
            </a:r>
            <a:r>
              <a:rPr lang="en-US" altLang="en-US" dirty="0" smtClean="0"/>
              <a:t>.</a:t>
            </a:r>
          </a:p>
          <a:p>
            <a:pPr>
              <a:lnSpc>
                <a:spcPct val="90000"/>
              </a:lnSpc>
            </a:pPr>
            <a:r>
              <a:rPr lang="en-US" altLang="en-US" dirty="0" smtClean="0"/>
              <a:t>Process needs resources to accomplish its task</a:t>
            </a:r>
          </a:p>
          <a:p>
            <a:pPr lvl="1">
              <a:lnSpc>
                <a:spcPct val="90000"/>
              </a:lnSpc>
            </a:pPr>
            <a:r>
              <a:rPr lang="en-US" altLang="en-US" dirty="0" smtClean="0"/>
              <a:t>CPU, memory, I/O, files</a:t>
            </a:r>
          </a:p>
          <a:p>
            <a:pPr lvl="1">
              <a:lnSpc>
                <a:spcPct val="90000"/>
              </a:lnSpc>
            </a:pPr>
            <a:r>
              <a:rPr lang="en-US" altLang="en-US" dirty="0" smtClean="0"/>
              <a:t>Initialization data</a:t>
            </a:r>
          </a:p>
          <a:p>
            <a:pPr>
              <a:lnSpc>
                <a:spcPct val="90000"/>
              </a:lnSpc>
            </a:pPr>
            <a:r>
              <a:rPr lang="en-US" altLang="en-US" dirty="0" smtClean="0"/>
              <a:t>Process termination requires reclaim of any reusable resources</a:t>
            </a:r>
          </a:p>
          <a:p>
            <a:pPr>
              <a:lnSpc>
                <a:spcPct val="90000"/>
              </a:lnSpc>
            </a:pPr>
            <a:r>
              <a:rPr lang="en-US" altLang="en-US" dirty="0" smtClean="0"/>
              <a:t>Typically system has many processes, some user, some operating system running concurrently on one or more CPUs</a:t>
            </a:r>
          </a:p>
          <a:p>
            <a:pPr lvl="1">
              <a:lnSpc>
                <a:spcPct val="90000"/>
              </a:lnSpc>
            </a:pPr>
            <a:r>
              <a:rPr lang="en-US" altLang="en-US" dirty="0" smtClean="0"/>
              <a:t>Concurrency by multiplexing the CPUs among the processes / threads</a:t>
            </a:r>
          </a:p>
          <a:p>
            <a:pPr>
              <a:lnSpc>
                <a:spcPct val="90000"/>
              </a:lnSpc>
              <a:buFont typeface="Monotype Sorts" pitchFamily="-84" charset="2"/>
              <a:buNone/>
            </a:pPr>
            <a:endParaRPr lang="en-US" altLang="en-US" dirty="0" smtClean="0"/>
          </a:p>
        </p:txBody>
      </p:sp>
    </p:spTree>
    <p:extLst>
      <p:ext uri="{BB962C8B-B14F-4D97-AF65-F5344CB8AC3E}">
        <p14:creationId xmlns:p14="http://schemas.microsoft.com/office/powerpoint/2010/main" val="44959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Management</a:t>
            </a:r>
            <a:endParaRPr lang="en-GB" dirty="0"/>
          </a:p>
        </p:txBody>
      </p:sp>
      <p:sp>
        <p:nvSpPr>
          <p:cNvPr id="3" name="Content Placeholder 2"/>
          <p:cNvSpPr>
            <a:spLocks noGrp="1"/>
          </p:cNvSpPr>
          <p:nvPr>
            <p:ph idx="1"/>
          </p:nvPr>
        </p:nvSpPr>
        <p:spPr/>
        <p:txBody>
          <a:bodyPr>
            <a:normAutofit fontScale="92500"/>
          </a:bodyPr>
          <a:lstStyle/>
          <a:p>
            <a:r>
              <a:rPr lang="en-US" altLang="en-US" dirty="0">
                <a:latin typeface="Helvetica" pitchFamily="-84" charset="0"/>
              </a:rPr>
              <a:t>The operating system is responsible for the following activities in connection with process management:</a:t>
            </a:r>
          </a:p>
          <a:p>
            <a:pPr lvl="1"/>
            <a:r>
              <a:rPr lang="en-US" altLang="en-US" dirty="0" smtClean="0"/>
              <a:t>Scheduling processes on the CPUs</a:t>
            </a:r>
          </a:p>
          <a:p>
            <a:pPr lvl="1"/>
            <a:r>
              <a:rPr lang="en-US" altLang="en-US" dirty="0" smtClean="0"/>
              <a:t>Creating </a:t>
            </a:r>
            <a:r>
              <a:rPr lang="en-US" altLang="en-US" dirty="0"/>
              <a:t>and deleting both user and system processes</a:t>
            </a:r>
          </a:p>
          <a:p>
            <a:pPr lvl="1"/>
            <a:r>
              <a:rPr lang="en-US" altLang="en-US" dirty="0"/>
              <a:t>Suspending and resuming processes</a:t>
            </a:r>
          </a:p>
          <a:p>
            <a:pPr lvl="1"/>
            <a:r>
              <a:rPr lang="en-US" altLang="en-US" dirty="0"/>
              <a:t>Providing mechanisms for process synchronization</a:t>
            </a:r>
          </a:p>
          <a:p>
            <a:pPr lvl="1"/>
            <a:r>
              <a:rPr lang="en-US" altLang="en-US" dirty="0"/>
              <a:t>Providing mechanisms for process communication</a:t>
            </a:r>
          </a:p>
          <a:p>
            <a:pPr lvl="1"/>
            <a:r>
              <a:rPr lang="en-US" altLang="en-US" dirty="0"/>
              <a:t>Providing mechanisms for deadlock </a:t>
            </a:r>
            <a:r>
              <a:rPr lang="en-US" altLang="en-US" dirty="0" smtClean="0"/>
              <a:t>handling</a:t>
            </a:r>
            <a:endParaRPr lang="en-US" altLang="en-US" dirty="0"/>
          </a:p>
        </p:txBody>
      </p:sp>
    </p:spTree>
    <p:extLst>
      <p:ext uri="{BB962C8B-B14F-4D97-AF65-F5344CB8AC3E}">
        <p14:creationId xmlns:p14="http://schemas.microsoft.com/office/powerpoint/2010/main" val="324549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Management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 program’s instructions and data must be in the main memory for it to be executed by the CPU.</a:t>
            </a:r>
          </a:p>
          <a:p>
            <a:r>
              <a:rPr lang="en-GB" dirty="0" smtClean="0"/>
              <a:t>To improve speed of execution and CPU utilization many programs must reside in the memory at the same time i.e. </a:t>
            </a:r>
            <a:r>
              <a:rPr lang="en-GB" smtClean="0"/>
              <a:t>multi-programming.</a:t>
            </a:r>
            <a:endParaRPr lang="en-GB" dirty="0" smtClean="0"/>
          </a:p>
          <a:p>
            <a:r>
              <a:rPr lang="en-GB" dirty="0" smtClean="0"/>
              <a:t>Memory management done by the OS involves the following activities:</a:t>
            </a:r>
          </a:p>
          <a:p>
            <a:pPr lvl="1"/>
            <a:r>
              <a:rPr lang="en-US" altLang="en-US" dirty="0"/>
              <a:t>Keeping track of which parts of memory are currently being used and by whom</a:t>
            </a:r>
          </a:p>
          <a:p>
            <a:pPr lvl="1"/>
            <a:r>
              <a:rPr lang="en-US" altLang="en-US" dirty="0"/>
              <a:t>Deciding which processes (or parts thereof) and data to move into and out of memory</a:t>
            </a:r>
          </a:p>
          <a:p>
            <a:pPr lvl="1"/>
            <a:r>
              <a:rPr lang="en-US" altLang="en-US" dirty="0"/>
              <a:t>Allocating and deallocating memory </a:t>
            </a:r>
            <a:r>
              <a:rPr lang="en-US" altLang="en-US" dirty="0" smtClean="0"/>
              <a:t>as needed.</a:t>
            </a:r>
            <a:endParaRPr lang="en-GB" dirty="0"/>
          </a:p>
        </p:txBody>
      </p:sp>
    </p:spTree>
    <p:extLst>
      <p:ext uri="{BB962C8B-B14F-4D97-AF65-F5344CB8AC3E}">
        <p14:creationId xmlns:p14="http://schemas.microsoft.com/office/powerpoint/2010/main" val="1689165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Storage Management</a:t>
            </a:r>
            <a:endParaRPr lang="en-GB" dirty="0"/>
          </a:p>
        </p:txBody>
      </p:sp>
      <p:sp>
        <p:nvSpPr>
          <p:cNvPr id="3" name="Content Placeholder 2"/>
          <p:cNvSpPr>
            <a:spLocks noGrp="1"/>
          </p:cNvSpPr>
          <p:nvPr>
            <p:ph idx="1"/>
          </p:nvPr>
        </p:nvSpPr>
        <p:spPr/>
        <p:txBody>
          <a:bodyPr>
            <a:normAutofit fontScale="92500"/>
          </a:bodyPr>
          <a:lstStyle/>
          <a:p>
            <a:r>
              <a:rPr lang="en-GB" dirty="0" smtClean="0"/>
              <a:t>Users do not see bits and bytes. OS enables them to see data/programs as files and folders.</a:t>
            </a:r>
          </a:p>
          <a:p>
            <a:r>
              <a:rPr lang="en-GB" dirty="0" smtClean="0"/>
              <a:t>File management systems:</a:t>
            </a:r>
          </a:p>
          <a:p>
            <a:pPr lvl="1"/>
            <a:r>
              <a:rPr lang="en-GB" dirty="0" smtClean="0"/>
              <a:t>A file is a collection of related information e.g. program files, data files.</a:t>
            </a:r>
          </a:p>
          <a:p>
            <a:pPr lvl="1"/>
            <a:r>
              <a:rPr lang="en-GB" dirty="0" smtClean="0"/>
              <a:t>OSes file management activities involve.</a:t>
            </a:r>
          </a:p>
          <a:p>
            <a:pPr lvl="2"/>
            <a:r>
              <a:rPr lang="en-GB" dirty="0" smtClean="0"/>
              <a:t>Creating, deleting and manipulating files and directories</a:t>
            </a:r>
          </a:p>
          <a:p>
            <a:pPr lvl="1"/>
            <a:r>
              <a:rPr lang="en-GB" dirty="0" smtClean="0"/>
              <a:t>Mapping files onto secondary storage</a:t>
            </a:r>
          </a:p>
          <a:p>
            <a:pPr lvl="1"/>
            <a:r>
              <a:rPr lang="en-GB" dirty="0" smtClean="0"/>
              <a:t>Backing up files on to storage media.</a:t>
            </a:r>
            <a:endParaRPr lang="en-GB" dirty="0"/>
          </a:p>
        </p:txBody>
      </p:sp>
    </p:spTree>
    <p:extLst>
      <p:ext uri="{BB962C8B-B14F-4D97-AF65-F5344CB8AC3E}">
        <p14:creationId xmlns:p14="http://schemas.microsoft.com/office/powerpoint/2010/main" val="64679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ltLang="en-US" dirty="0" smtClean="0"/>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lstStyle/>
          <a:p>
            <a:pPr marL="457200" lvl="1" indent="0">
              <a:buNone/>
            </a:pPr>
            <a:endParaRPr lang="en-US" altLang="en-US" dirty="0" smtClean="0"/>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938" y="1983898"/>
            <a:ext cx="6665437" cy="32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59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Storage Management</a:t>
            </a:r>
            <a:endParaRPr lang="en-GB" dirty="0"/>
          </a:p>
        </p:txBody>
      </p:sp>
      <p:sp>
        <p:nvSpPr>
          <p:cNvPr id="3" name="Content Placeholder 2"/>
          <p:cNvSpPr>
            <a:spLocks noGrp="1"/>
          </p:cNvSpPr>
          <p:nvPr>
            <p:ph idx="1"/>
          </p:nvPr>
        </p:nvSpPr>
        <p:spPr/>
        <p:txBody>
          <a:bodyPr>
            <a:normAutofit lnSpcReduction="10000"/>
          </a:bodyPr>
          <a:lstStyle/>
          <a:p>
            <a:r>
              <a:rPr lang="en-GB" dirty="0" smtClean="0"/>
              <a:t>Mass storage management</a:t>
            </a:r>
          </a:p>
          <a:p>
            <a:pPr lvl="1"/>
            <a:r>
              <a:rPr lang="en-GB" b="1" dirty="0" smtClean="0"/>
              <a:t>Secondary storage</a:t>
            </a:r>
            <a:r>
              <a:rPr lang="en-GB" dirty="0" smtClean="0"/>
              <a:t> – hard disks</a:t>
            </a:r>
          </a:p>
          <a:p>
            <a:pPr lvl="1"/>
            <a:r>
              <a:rPr lang="en-GB" dirty="0" smtClean="0"/>
              <a:t>Need hard disks as main memory is too small and volatile.</a:t>
            </a:r>
          </a:p>
          <a:p>
            <a:pPr lvl="1"/>
            <a:r>
              <a:rPr lang="en-GB" dirty="0" smtClean="0"/>
              <a:t>Programs and data are loaded from the hard disk and results stored back on the hard disk.</a:t>
            </a:r>
          </a:p>
          <a:p>
            <a:pPr lvl="1"/>
            <a:r>
              <a:rPr lang="en-GB" dirty="0" smtClean="0"/>
              <a:t>Disk management involves: free space management, storage allocation and disk scheduling.</a:t>
            </a:r>
          </a:p>
          <a:p>
            <a:pPr lvl="1"/>
            <a:r>
              <a:rPr lang="en-GB" b="1" dirty="0" smtClean="0"/>
              <a:t>Tertiary storage</a:t>
            </a:r>
            <a:r>
              <a:rPr lang="en-GB" dirty="0" smtClean="0"/>
              <a:t> – tape drives, CDs, DVDs</a:t>
            </a:r>
          </a:p>
        </p:txBody>
      </p:sp>
    </p:spTree>
    <p:extLst>
      <p:ext uri="{BB962C8B-B14F-4D97-AF65-F5344CB8AC3E}">
        <p14:creationId xmlns:p14="http://schemas.microsoft.com/office/powerpoint/2010/main" val="2144181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Memory</a:t>
            </a:r>
            <a:endParaRPr lang="en-GB" dirty="0"/>
          </a:p>
        </p:txBody>
      </p:sp>
      <p:sp>
        <p:nvSpPr>
          <p:cNvPr id="3" name="Content Placeholder 2"/>
          <p:cNvSpPr>
            <a:spLocks noGrp="1"/>
          </p:cNvSpPr>
          <p:nvPr>
            <p:ph idx="1"/>
          </p:nvPr>
        </p:nvSpPr>
        <p:spPr/>
        <p:txBody>
          <a:bodyPr>
            <a:normAutofit fontScale="92500"/>
          </a:bodyPr>
          <a:lstStyle/>
          <a:p>
            <a:r>
              <a:rPr lang="en-GB" dirty="0" smtClean="0"/>
              <a:t>Fetching instructions from the RAM is time consuming – slows down the system.</a:t>
            </a:r>
          </a:p>
          <a:p>
            <a:r>
              <a:rPr lang="en-GB" dirty="0" smtClean="0"/>
              <a:t>Idea of caching is to copy instructions and data into the cache for faster access, when a process needs data it first checks and tries to access the cache otherwise it accesses data from the source.</a:t>
            </a:r>
          </a:p>
          <a:p>
            <a:r>
              <a:rPr lang="en-GB" dirty="0" smtClean="0"/>
              <a:t>Cache memory is under hardware control. Cannot be controlled by the OS.</a:t>
            </a:r>
          </a:p>
          <a:p>
            <a:r>
              <a:rPr lang="en-GB" dirty="0" smtClean="0"/>
              <a:t>Cache coherency.</a:t>
            </a:r>
            <a:endParaRPr lang="en-GB" dirty="0"/>
          </a:p>
        </p:txBody>
      </p:sp>
    </p:spTree>
    <p:extLst>
      <p:ext uri="{BB962C8B-B14F-4D97-AF65-F5344CB8AC3E}">
        <p14:creationId xmlns:p14="http://schemas.microsoft.com/office/powerpoint/2010/main" val="1834991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Systems</a:t>
            </a:r>
            <a:endParaRPr lang="en-GB" dirty="0"/>
          </a:p>
        </p:txBody>
      </p:sp>
      <p:sp>
        <p:nvSpPr>
          <p:cNvPr id="3" name="Content Placeholder 2"/>
          <p:cNvSpPr>
            <a:spLocks noGrp="1"/>
          </p:cNvSpPr>
          <p:nvPr>
            <p:ph idx="1"/>
          </p:nvPr>
        </p:nvSpPr>
        <p:spPr/>
        <p:txBody>
          <a:bodyPr/>
          <a:lstStyle/>
          <a:p>
            <a:r>
              <a:rPr lang="en-GB" dirty="0" smtClean="0"/>
              <a:t>OS hides the low-level details of an I/O device and provides a layer of abstraction by a general </a:t>
            </a:r>
            <a:r>
              <a:rPr lang="en-GB" b="1" dirty="0" smtClean="0"/>
              <a:t>device driver interface</a:t>
            </a:r>
            <a:r>
              <a:rPr lang="en-GB" dirty="0" smtClean="0"/>
              <a:t>.</a:t>
            </a:r>
          </a:p>
          <a:p>
            <a:r>
              <a:rPr lang="en-GB" b="1" dirty="0" smtClean="0"/>
              <a:t>Drivers</a:t>
            </a:r>
            <a:r>
              <a:rPr lang="en-GB" dirty="0" smtClean="0"/>
              <a:t> for specific hardware devices implement this interface.</a:t>
            </a:r>
          </a:p>
          <a:p>
            <a:r>
              <a:rPr lang="en-GB" dirty="0" smtClean="0"/>
              <a:t>Manufacturers of a device usually implement the drivers for the device.</a:t>
            </a:r>
            <a:endParaRPr lang="en-GB" dirty="0"/>
          </a:p>
        </p:txBody>
      </p:sp>
    </p:spTree>
    <p:extLst>
      <p:ext uri="{BB962C8B-B14F-4D97-AF65-F5344CB8AC3E}">
        <p14:creationId xmlns:p14="http://schemas.microsoft.com/office/powerpoint/2010/main" val="2819149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Protection and Security</a:t>
            </a:r>
            <a:endParaRPr lang="en-GB" dirty="0"/>
          </a:p>
        </p:txBody>
      </p:sp>
      <p:sp>
        <p:nvSpPr>
          <p:cNvPr id="3" name="Content Placeholder 2"/>
          <p:cNvSpPr>
            <a:spLocks noGrp="1"/>
          </p:cNvSpPr>
          <p:nvPr>
            <p:ph idx="1"/>
          </p:nvPr>
        </p:nvSpPr>
        <p:spPr/>
        <p:txBody>
          <a:bodyPr>
            <a:normAutofit fontScale="92500"/>
          </a:bodyPr>
          <a:lstStyle/>
          <a:p>
            <a:r>
              <a:rPr lang="en-GB" b="1" dirty="0" smtClean="0"/>
              <a:t>Protection</a:t>
            </a:r>
            <a:r>
              <a:rPr lang="en-GB" dirty="0" smtClean="0"/>
              <a:t> concerns mechanism for controlling the access of processes or users to resources. For example: (a) a process must not access memory outside its own address space (b) a process must not access device control registers</a:t>
            </a:r>
          </a:p>
          <a:p>
            <a:r>
              <a:rPr lang="en-GB" b="1" dirty="0" smtClean="0"/>
              <a:t>Security</a:t>
            </a:r>
            <a:r>
              <a:rPr lang="en-GB" dirty="0" smtClean="0"/>
              <a:t> – even after adequate protection a system is prone to inappropriate access, failure. For example: viruses and worms, denial of service attacks, identity theft, theft of service.</a:t>
            </a:r>
            <a:endParaRPr lang="en-GB" dirty="0"/>
          </a:p>
        </p:txBody>
      </p:sp>
    </p:spTree>
    <p:extLst>
      <p:ext uri="{BB962C8B-B14F-4D97-AF65-F5344CB8AC3E}">
        <p14:creationId xmlns:p14="http://schemas.microsoft.com/office/powerpoint/2010/main" val="1501660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Computing Environments – Traditional</a:t>
            </a:r>
            <a:endParaRPr lang="en-GB" dirty="0"/>
          </a:p>
        </p:txBody>
      </p:sp>
      <p:sp>
        <p:nvSpPr>
          <p:cNvPr id="3" name="Content Placeholder 2"/>
          <p:cNvSpPr>
            <a:spLocks noGrp="1"/>
          </p:cNvSpPr>
          <p:nvPr>
            <p:ph idx="1"/>
          </p:nvPr>
        </p:nvSpPr>
        <p:spPr/>
        <p:txBody>
          <a:bodyPr/>
          <a:lstStyle/>
          <a:p>
            <a:r>
              <a:rPr lang="en-GB" dirty="0" smtClean="0"/>
              <a:t>Traditional computing – mainframe computers, or a network of computer in an office.</a:t>
            </a:r>
          </a:p>
          <a:p>
            <a:r>
              <a:rPr lang="en-GB" dirty="0" smtClean="0"/>
              <a:t>Mainframe computer had single processing unit and had many terminals connected to it.</a:t>
            </a:r>
          </a:p>
          <a:p>
            <a:r>
              <a:rPr lang="en-GB" dirty="0" smtClean="0"/>
              <a:t>Remote access, portability of data was difficult.</a:t>
            </a:r>
          </a:p>
          <a:p>
            <a:endParaRPr lang="en-GB" dirty="0"/>
          </a:p>
        </p:txBody>
      </p:sp>
    </p:spTree>
    <p:extLst>
      <p:ext uri="{BB962C8B-B14F-4D97-AF65-F5344CB8AC3E}">
        <p14:creationId xmlns:p14="http://schemas.microsoft.com/office/powerpoint/2010/main" val="3752839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Computing Environments – Distributed</a:t>
            </a:r>
            <a:endParaRPr lang="en-GB" dirty="0"/>
          </a:p>
        </p:txBody>
      </p:sp>
      <p:sp>
        <p:nvSpPr>
          <p:cNvPr id="3" name="Content Placeholder 2"/>
          <p:cNvSpPr>
            <a:spLocks noGrp="1"/>
          </p:cNvSpPr>
          <p:nvPr>
            <p:ph idx="1"/>
          </p:nvPr>
        </p:nvSpPr>
        <p:spPr/>
        <p:txBody>
          <a:bodyPr>
            <a:normAutofit/>
          </a:bodyPr>
          <a:lstStyle/>
          <a:p>
            <a:r>
              <a:rPr lang="en-GB" dirty="0" smtClean="0"/>
              <a:t>Distributed computing – a collection of physically separate, heterogeneous, computer systems that are networked to provide the users with access to the various resources.</a:t>
            </a:r>
          </a:p>
          <a:p>
            <a:r>
              <a:rPr lang="en-GB" dirty="0" smtClean="0"/>
              <a:t>Networks vary by the protocols used (TCP/IP, ATM, etc.), distances between nodes (LANs, WANs, MANs) and transport media (copper wires, optical fibres, wireless)</a:t>
            </a:r>
            <a:endParaRPr lang="en-GB" dirty="0"/>
          </a:p>
        </p:txBody>
      </p:sp>
    </p:spTree>
    <p:extLst>
      <p:ext uri="{BB962C8B-B14F-4D97-AF65-F5344CB8AC3E}">
        <p14:creationId xmlns:p14="http://schemas.microsoft.com/office/powerpoint/2010/main" val="2142026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Computing Environments – Distributed</a:t>
            </a:r>
            <a:endParaRPr lang="en-GB" dirty="0"/>
          </a:p>
        </p:txBody>
      </p:sp>
      <p:sp>
        <p:nvSpPr>
          <p:cNvPr id="3" name="Content Placeholder 2"/>
          <p:cNvSpPr>
            <a:spLocks noGrp="1"/>
          </p:cNvSpPr>
          <p:nvPr>
            <p:ph idx="1"/>
          </p:nvPr>
        </p:nvSpPr>
        <p:spPr/>
        <p:txBody>
          <a:bodyPr>
            <a:normAutofit/>
          </a:bodyPr>
          <a:lstStyle/>
          <a:p>
            <a:r>
              <a:rPr lang="en-GB" dirty="0" smtClean="0"/>
              <a:t>Network Operating Systems (NOS) – has features that provide a common file system, application sharing, database sharing, printer sharing.</a:t>
            </a:r>
          </a:p>
          <a:p>
            <a:r>
              <a:rPr lang="en-GB" dirty="0" smtClean="0"/>
              <a:t>Example – Windows Server, Novell Netware.</a:t>
            </a:r>
          </a:p>
          <a:p>
            <a:r>
              <a:rPr lang="en-GB" dirty="0" smtClean="0"/>
              <a:t>Computer clusters run NOS and provide an illusion of a single system.</a:t>
            </a:r>
            <a:endParaRPr lang="en-GB" dirty="0"/>
          </a:p>
        </p:txBody>
      </p:sp>
    </p:spTree>
    <p:extLst>
      <p:ext uri="{BB962C8B-B14F-4D97-AF65-F5344CB8AC3E}">
        <p14:creationId xmlns:p14="http://schemas.microsoft.com/office/powerpoint/2010/main" val="3151169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Computing Environments – Mobile</a:t>
            </a:r>
            <a:endParaRPr lang="en-GB" dirty="0"/>
          </a:p>
        </p:txBody>
      </p:sp>
      <p:sp>
        <p:nvSpPr>
          <p:cNvPr id="3" name="Content Placeholder 2"/>
          <p:cNvSpPr>
            <a:spLocks noGrp="1"/>
          </p:cNvSpPr>
          <p:nvPr>
            <p:ph idx="1"/>
          </p:nvPr>
        </p:nvSpPr>
        <p:spPr/>
        <p:txBody>
          <a:bodyPr>
            <a:normAutofit/>
          </a:bodyPr>
          <a:lstStyle/>
          <a:p>
            <a:r>
              <a:rPr lang="en-GB" dirty="0" smtClean="0"/>
              <a:t>Mobile computing – refers to computing on smartphones and tablets.</a:t>
            </a:r>
          </a:p>
          <a:p>
            <a:r>
              <a:rPr lang="en-GB" dirty="0" smtClean="0"/>
              <a:t>Portable.</a:t>
            </a:r>
          </a:p>
          <a:p>
            <a:r>
              <a:rPr lang="en-GB" dirty="0" smtClean="0"/>
              <a:t>Have features like mobile phones, GPS, etc.</a:t>
            </a:r>
          </a:p>
          <a:p>
            <a:endParaRPr lang="en-GB" dirty="0"/>
          </a:p>
        </p:txBody>
      </p:sp>
    </p:spTree>
    <p:extLst>
      <p:ext uri="{BB962C8B-B14F-4D97-AF65-F5344CB8AC3E}">
        <p14:creationId xmlns:p14="http://schemas.microsoft.com/office/powerpoint/2010/main" val="2415592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Computing Environments – Client-Server</a:t>
            </a:r>
            <a:endParaRPr lang="en-GB" dirty="0"/>
          </a:p>
        </p:txBody>
      </p:sp>
      <p:sp>
        <p:nvSpPr>
          <p:cNvPr id="3" name="Content Placeholder 2"/>
          <p:cNvSpPr>
            <a:spLocks noGrp="1"/>
          </p:cNvSpPr>
          <p:nvPr>
            <p:ph idx="1"/>
          </p:nvPr>
        </p:nvSpPr>
        <p:spPr/>
        <p:txBody>
          <a:bodyPr>
            <a:normAutofit lnSpcReduction="10000"/>
          </a:bodyPr>
          <a:lstStyle/>
          <a:p>
            <a:r>
              <a:rPr lang="en-GB" dirty="0" smtClean="0"/>
              <a:t>Client-Server computing system – basically a distributed system with some systems acting as servers and some as clients.</a:t>
            </a:r>
          </a:p>
          <a:p>
            <a:r>
              <a:rPr lang="en-GB" dirty="0" smtClean="0"/>
              <a:t>Servers could be:</a:t>
            </a:r>
          </a:p>
          <a:p>
            <a:pPr lvl="1"/>
            <a:r>
              <a:rPr lang="en-GB" dirty="0" smtClean="0"/>
              <a:t>Compute servers – perform computation tasks (database server is an example of a compute server)</a:t>
            </a:r>
          </a:p>
          <a:p>
            <a:pPr lvl="1"/>
            <a:r>
              <a:rPr lang="en-GB" dirty="0" smtClean="0"/>
              <a:t>File servers – provides a file system interface where clients can create, update, read and delete files.</a:t>
            </a:r>
            <a:endParaRPr lang="en-GB" dirty="0"/>
          </a:p>
        </p:txBody>
      </p:sp>
    </p:spTree>
    <p:extLst>
      <p:ext uri="{BB962C8B-B14F-4D97-AF65-F5344CB8AC3E}">
        <p14:creationId xmlns:p14="http://schemas.microsoft.com/office/powerpoint/2010/main" val="69277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Computing Environments – Peer-to-Peer</a:t>
            </a:r>
            <a:endParaRPr lang="en-GB" dirty="0"/>
          </a:p>
        </p:txBody>
      </p:sp>
      <p:sp>
        <p:nvSpPr>
          <p:cNvPr id="3" name="Content Placeholder 2"/>
          <p:cNvSpPr>
            <a:spLocks noGrp="1"/>
          </p:cNvSpPr>
          <p:nvPr>
            <p:ph idx="1"/>
          </p:nvPr>
        </p:nvSpPr>
        <p:spPr/>
        <p:txBody>
          <a:bodyPr>
            <a:normAutofit/>
          </a:bodyPr>
          <a:lstStyle/>
          <a:p>
            <a:r>
              <a:rPr lang="en-GB" dirty="0" smtClean="0"/>
              <a:t>Peer-to-peer computing – another type of distributed system that does not distinguish clients and servers. A computer can be a server a one time and a client at some other time.</a:t>
            </a:r>
          </a:p>
          <a:p>
            <a:r>
              <a:rPr lang="en-GB" dirty="0" smtClean="0"/>
              <a:t>Examples: Napster, Skype, </a:t>
            </a:r>
          </a:p>
        </p:txBody>
      </p:sp>
    </p:spTree>
    <p:extLst>
      <p:ext uri="{BB962C8B-B14F-4D97-AF65-F5344CB8AC3E}">
        <p14:creationId xmlns:p14="http://schemas.microsoft.com/office/powerpoint/2010/main" val="116540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ltLang="en-US" smtClean="0"/>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normAutofit lnSpcReduction="10000"/>
          </a:bodyPr>
          <a:lstStyle/>
          <a:p>
            <a:pPr lvl="1">
              <a:buFont typeface="Arial" panose="020B0604020202020204" pitchFamily="34" charset="0"/>
              <a:buChar char="•"/>
            </a:pPr>
            <a:r>
              <a:rPr lang="en-US" altLang="en-US" dirty="0" smtClean="0"/>
              <a:t>The system components are connected to each other and data, addresses and control signals flow along these connections.</a:t>
            </a:r>
          </a:p>
          <a:p>
            <a:pPr lvl="1">
              <a:buFont typeface="Arial" panose="020B0604020202020204" pitchFamily="34" charset="0"/>
              <a:buChar char="•"/>
            </a:pPr>
            <a:r>
              <a:rPr lang="en-US" altLang="en-US" dirty="0" smtClean="0"/>
              <a:t>The connecting lines are grouped together into groups called </a:t>
            </a:r>
            <a:r>
              <a:rPr lang="en-US" altLang="en-US" b="1" dirty="0" smtClean="0"/>
              <a:t>buses</a:t>
            </a:r>
            <a:r>
              <a:rPr lang="en-US" altLang="en-US" dirty="0" smtClean="0"/>
              <a:t>. So we have a data bus, an address bus and a control bus.</a:t>
            </a:r>
          </a:p>
          <a:p>
            <a:pPr lvl="1">
              <a:buFont typeface="Arial" panose="020B0604020202020204" pitchFamily="34" charset="0"/>
              <a:buChar char="•"/>
            </a:pPr>
            <a:r>
              <a:rPr lang="en-US" altLang="en-US" dirty="0"/>
              <a:t>All the electrical signals in the computer system are </a:t>
            </a:r>
            <a:r>
              <a:rPr lang="en-US" altLang="en-US" b="1" dirty="0"/>
              <a:t>digital</a:t>
            </a:r>
            <a:r>
              <a:rPr lang="en-US" altLang="en-US" dirty="0"/>
              <a:t> in nature</a:t>
            </a:r>
            <a:r>
              <a:rPr lang="en-US" altLang="en-US" dirty="0" smtClean="0"/>
              <a:t>. Not </a:t>
            </a:r>
            <a:r>
              <a:rPr lang="en-US" altLang="en-US" b="1" dirty="0" smtClean="0"/>
              <a:t>analog</a:t>
            </a:r>
            <a:r>
              <a:rPr lang="en-US" altLang="en-US" dirty="0" smtClean="0"/>
              <a:t>.</a:t>
            </a:r>
            <a:endParaRPr lang="en-US" altLang="en-US" dirty="0"/>
          </a:p>
          <a:p>
            <a:pPr lvl="1">
              <a:buFont typeface="Arial" panose="020B0604020202020204" pitchFamily="34" charset="0"/>
              <a:buChar char="•"/>
            </a:pPr>
            <a:r>
              <a:rPr lang="en-US" altLang="en-US" dirty="0" smtClean="0"/>
              <a:t>A binary 1 is represented by +5 V and a binary 0 by 0 V voltage signal.</a:t>
            </a:r>
          </a:p>
        </p:txBody>
      </p:sp>
    </p:spTree>
    <p:extLst>
      <p:ext uri="{BB962C8B-B14F-4D97-AF65-F5344CB8AC3E}">
        <p14:creationId xmlns:p14="http://schemas.microsoft.com/office/powerpoint/2010/main" val="36295061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Computing Environments – Embedded Real-time </a:t>
            </a:r>
            <a:endParaRPr lang="en-GB" dirty="0"/>
          </a:p>
        </p:txBody>
      </p:sp>
      <p:sp>
        <p:nvSpPr>
          <p:cNvPr id="3" name="Content Placeholder 2"/>
          <p:cNvSpPr>
            <a:spLocks noGrp="1"/>
          </p:cNvSpPr>
          <p:nvPr>
            <p:ph idx="1"/>
          </p:nvPr>
        </p:nvSpPr>
        <p:spPr/>
        <p:txBody>
          <a:bodyPr>
            <a:normAutofit lnSpcReduction="10000"/>
          </a:bodyPr>
          <a:lstStyle/>
          <a:p>
            <a:r>
              <a:rPr lang="en-GB" dirty="0" smtClean="0"/>
              <a:t>Embedded real-time systems exist in car engines, robots, DVD-players, microware ovens, etc.</a:t>
            </a:r>
          </a:p>
          <a:p>
            <a:r>
              <a:rPr lang="en-GB" dirty="0" smtClean="0"/>
              <a:t>No user-interface or a limited one.</a:t>
            </a:r>
          </a:p>
          <a:p>
            <a:r>
              <a:rPr lang="en-GB" dirty="0" smtClean="0"/>
              <a:t>Run a real-time operating system.</a:t>
            </a:r>
          </a:p>
          <a:p>
            <a:r>
              <a:rPr lang="en-GB" dirty="0" smtClean="0"/>
              <a:t>Real-time OS has well-defined fixed time constraints</a:t>
            </a:r>
          </a:p>
          <a:p>
            <a:pPr lvl="1"/>
            <a:r>
              <a:rPr lang="en-US" altLang="en-US" dirty="0"/>
              <a:t>Processing </a:t>
            </a:r>
            <a:r>
              <a:rPr lang="en-US" altLang="en-US" b="1" i="1" dirty="0"/>
              <a:t>must</a:t>
            </a:r>
            <a:r>
              <a:rPr lang="en-US" altLang="en-US" dirty="0"/>
              <a:t> be done within </a:t>
            </a:r>
            <a:r>
              <a:rPr lang="en-US" altLang="en-US" dirty="0" smtClean="0"/>
              <a:t>the constraints</a:t>
            </a:r>
            <a:endParaRPr lang="en-US" altLang="en-US" dirty="0"/>
          </a:p>
          <a:p>
            <a:pPr lvl="1"/>
            <a:r>
              <a:rPr lang="en-US" altLang="en-US" dirty="0"/>
              <a:t>Correct operation only if constraints met</a:t>
            </a:r>
          </a:p>
          <a:p>
            <a:pPr marL="457200" lvl="1" indent="0">
              <a:buNone/>
            </a:pPr>
            <a:endParaRPr lang="en-GB" dirty="0"/>
          </a:p>
        </p:txBody>
      </p:sp>
    </p:spTree>
    <p:extLst>
      <p:ext uri="{BB962C8B-B14F-4D97-AF65-F5344CB8AC3E}">
        <p14:creationId xmlns:p14="http://schemas.microsoft.com/office/powerpoint/2010/main" val="3853070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Operating Systems</a:t>
            </a:r>
            <a:endParaRPr lang="en-GB" dirty="0"/>
          </a:p>
        </p:txBody>
      </p:sp>
      <p:sp>
        <p:nvSpPr>
          <p:cNvPr id="3" name="Content Placeholder 2"/>
          <p:cNvSpPr>
            <a:spLocks noGrp="1"/>
          </p:cNvSpPr>
          <p:nvPr>
            <p:ph idx="1"/>
          </p:nvPr>
        </p:nvSpPr>
        <p:spPr/>
        <p:txBody>
          <a:bodyPr>
            <a:normAutofit lnSpcReduction="10000"/>
          </a:bodyPr>
          <a:lstStyle/>
          <a:p>
            <a:r>
              <a:rPr lang="en-GB" dirty="0" smtClean="0"/>
              <a:t>Open-source OS are available in source-code rather than as compiled binary code.</a:t>
            </a:r>
          </a:p>
          <a:p>
            <a:r>
              <a:rPr lang="en-GB" dirty="0" smtClean="0"/>
              <a:t>Example: Linux.</a:t>
            </a:r>
          </a:p>
          <a:p>
            <a:r>
              <a:rPr lang="en-GB" dirty="0" smtClean="0"/>
              <a:t>Microsoft Windows is an example of closed-source OS</a:t>
            </a:r>
          </a:p>
          <a:p>
            <a:r>
              <a:rPr lang="en-GB" dirty="0" smtClean="0"/>
              <a:t>Advantages: </a:t>
            </a:r>
          </a:p>
          <a:p>
            <a:pPr lvl="1"/>
            <a:r>
              <a:rPr lang="en-GB" dirty="0" smtClean="0"/>
              <a:t>learning OSes by examining source is better</a:t>
            </a:r>
          </a:p>
          <a:p>
            <a:pPr lvl="1"/>
            <a:r>
              <a:rPr lang="en-GB" dirty="0" smtClean="0"/>
              <a:t>Such systems tend to be more secure, have less number </a:t>
            </a:r>
            <a:r>
              <a:rPr lang="en-GB" smtClean="0"/>
              <a:t>of bugs</a:t>
            </a:r>
            <a:endParaRPr lang="en-GB" dirty="0"/>
          </a:p>
        </p:txBody>
      </p:sp>
    </p:spTree>
    <p:extLst>
      <p:ext uri="{BB962C8B-B14F-4D97-AF65-F5344CB8AC3E}">
        <p14:creationId xmlns:p14="http://schemas.microsoft.com/office/powerpoint/2010/main" val="1194688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Program Compilation</a:t>
            </a:r>
            <a:endParaRPr lang="en-US" dirty="0"/>
          </a:p>
        </p:txBody>
      </p:sp>
    </p:spTree>
    <p:extLst>
      <p:ext uri="{BB962C8B-B14F-4D97-AF65-F5344CB8AC3E}">
        <p14:creationId xmlns:p14="http://schemas.microsoft.com/office/powerpoint/2010/main" val="643868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in High-Level Language (C)</a:t>
            </a:r>
            <a:endParaRPr lang="en-US" dirty="0"/>
          </a:p>
        </p:txBody>
      </p:sp>
      <p:pic>
        <p:nvPicPr>
          <p:cNvPr id="1026" name="Picture 2" descr="C:\Users\iarzs\OneDrive\Documents\CS330\CLanguageProgram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05" y="2157413"/>
            <a:ext cx="6915595" cy="271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08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Program in Machine Language (MIPS Processor Machine Language)</a:t>
            </a:r>
            <a:endParaRPr lang="en-GB" dirty="0"/>
          </a:p>
        </p:txBody>
      </p:sp>
      <p:pic>
        <p:nvPicPr>
          <p:cNvPr id="2050" name="Picture 2" descr="C:\Users\iarzs\OneDrive\Documents\CS330\MachineCode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05000"/>
            <a:ext cx="36576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0947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Program in Assembly Language</a:t>
            </a:r>
            <a:endParaRPr lang="en-GB" dirty="0"/>
          </a:p>
        </p:txBody>
      </p:sp>
      <p:pic>
        <p:nvPicPr>
          <p:cNvPr id="3074" name="Picture 2" descr="C:\Users\iarzs\OneDrive\Documents\CS330\AssemblyLanguage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171048"/>
            <a:ext cx="4891087" cy="536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12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ltLang="en-US" smtClean="0"/>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normAutofit fontScale="92500" lnSpcReduction="20000"/>
          </a:bodyPr>
          <a:lstStyle/>
          <a:p>
            <a:pPr lvl="1">
              <a:buFont typeface="Arial" panose="020B0604020202020204" pitchFamily="34" charset="0"/>
              <a:buChar char="•"/>
            </a:pPr>
            <a:r>
              <a:rPr lang="en-US" altLang="en-US" dirty="0" smtClean="0"/>
              <a:t>All computer systems in use have </a:t>
            </a:r>
            <a:r>
              <a:rPr lang="en-US" altLang="en-US" b="1" dirty="0" smtClean="0"/>
              <a:t>von Neumann</a:t>
            </a:r>
            <a:r>
              <a:rPr lang="en-US" altLang="en-US" dirty="0" smtClean="0"/>
              <a:t> architecture – the system follows an fetch-execute cycle as soon as it is turned on.</a:t>
            </a:r>
          </a:p>
          <a:p>
            <a:pPr lvl="1">
              <a:buFont typeface="Arial" panose="020B0604020202020204" pitchFamily="34" charset="0"/>
              <a:buChar char="•"/>
            </a:pPr>
            <a:r>
              <a:rPr lang="en-US" altLang="en-US" b="1" dirty="0" smtClean="0"/>
              <a:t>Fetch-execute</a:t>
            </a:r>
            <a:r>
              <a:rPr lang="en-US" altLang="en-US" dirty="0" smtClean="0"/>
              <a:t> cycle – instructions are fetched from the memory (RAM) into the CPU, decoded and executed…</a:t>
            </a:r>
          </a:p>
          <a:p>
            <a:pPr lvl="1">
              <a:buFont typeface="Arial" panose="020B0604020202020204" pitchFamily="34" charset="0"/>
              <a:buChar char="•"/>
            </a:pPr>
            <a:r>
              <a:rPr lang="en-US" altLang="en-US" dirty="0">
                <a:solidFill>
                  <a:srgbClr val="FF0000"/>
                </a:solidFill>
              </a:rPr>
              <a:t>See </a:t>
            </a:r>
            <a:r>
              <a:rPr lang="en-US" altLang="en-US" dirty="0" smtClean="0">
                <a:solidFill>
                  <a:srgbClr val="FF0000"/>
                </a:solidFill>
              </a:rPr>
              <a:t>animations: http</a:t>
            </a:r>
            <a:r>
              <a:rPr lang="en-US" altLang="en-US" dirty="0">
                <a:solidFill>
                  <a:srgbClr val="FF0000"/>
                </a:solidFill>
              </a:rPr>
              <a:t>://</a:t>
            </a:r>
            <a:r>
              <a:rPr lang="en-US" altLang="en-US" dirty="0" smtClean="0">
                <a:solidFill>
                  <a:srgbClr val="FF0000"/>
                </a:solidFill>
              </a:rPr>
              <a:t>ib-computing.net/FlashMovies/FE_Cycle2.swf OR http</a:t>
            </a:r>
            <a:r>
              <a:rPr lang="en-US" altLang="en-US" dirty="0">
                <a:solidFill>
                  <a:srgbClr val="FF0000"/>
                </a:solidFill>
              </a:rPr>
              <a:t>://www.hartismere.com/staticvle/ictskills/FetchExecute.swf</a:t>
            </a:r>
            <a:endParaRPr lang="en-US" altLang="en-US" dirty="0" smtClean="0">
              <a:solidFill>
                <a:srgbClr val="FF0000"/>
              </a:solidFill>
            </a:endParaRPr>
          </a:p>
          <a:p>
            <a:pPr lvl="1">
              <a:buFont typeface="Arial" panose="020B0604020202020204" pitchFamily="34" charset="0"/>
              <a:buChar char="•"/>
            </a:pPr>
            <a:r>
              <a:rPr lang="en-US" altLang="en-US" dirty="0" smtClean="0"/>
              <a:t>The first instruction is fetched from address 0 (usually) because contents of PC (program counter) at reset are set to 0 … </a:t>
            </a:r>
          </a:p>
        </p:txBody>
      </p:sp>
    </p:spTree>
    <p:extLst>
      <p:ext uri="{BB962C8B-B14F-4D97-AF65-F5344CB8AC3E}">
        <p14:creationId xmlns:p14="http://schemas.microsoft.com/office/powerpoint/2010/main" val="1960072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ltLang="en-US" smtClean="0"/>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normAutofit/>
          </a:bodyPr>
          <a:lstStyle/>
          <a:p>
            <a:pPr lvl="1">
              <a:buFont typeface="Arial" panose="020B0604020202020204" pitchFamily="34" charset="0"/>
              <a:buChar char="•"/>
            </a:pPr>
            <a:r>
              <a:rPr lang="en-US" altLang="en-US" dirty="0" smtClean="0"/>
              <a:t>In such a computer system – think how would you execute your program without an OS, without a high-level language compiler.</a:t>
            </a:r>
          </a:p>
          <a:p>
            <a:pPr lvl="1">
              <a:buFont typeface="Arial" panose="020B0604020202020204" pitchFamily="34" charset="0"/>
              <a:buChar char="•"/>
            </a:pPr>
            <a:r>
              <a:rPr lang="en-US" altLang="en-US" dirty="0" smtClean="0"/>
              <a:t>How would you put your program (written in binary machine code) into the RAM? At what address?</a:t>
            </a:r>
          </a:p>
          <a:p>
            <a:pPr lvl="1">
              <a:buFont typeface="Arial" panose="020B0604020202020204" pitchFamily="34" charset="0"/>
              <a:buChar char="•"/>
            </a:pPr>
            <a:r>
              <a:rPr lang="en-US" altLang="en-US" dirty="0" smtClean="0"/>
              <a:t>Would you be able to run more than one program at a time?</a:t>
            </a:r>
            <a:endParaRPr lang="en-US" altLang="en-US" dirty="0"/>
          </a:p>
          <a:p>
            <a:pPr lvl="1">
              <a:buFont typeface="Arial" panose="020B0604020202020204" pitchFamily="34" charset="0"/>
              <a:buChar char="•"/>
            </a:pPr>
            <a:r>
              <a:rPr lang="en-US" altLang="en-US" dirty="0" smtClean="0"/>
              <a:t>What about input and output?</a:t>
            </a:r>
          </a:p>
        </p:txBody>
      </p:sp>
    </p:spTree>
    <p:extLst>
      <p:ext uri="{BB962C8B-B14F-4D97-AF65-F5344CB8AC3E}">
        <p14:creationId xmlns:p14="http://schemas.microsoft.com/office/powerpoint/2010/main" val="389067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ltLang="en-US" dirty="0" smtClean="0"/>
              <a:t>Memory and Memory Addresses</a:t>
            </a:r>
          </a:p>
        </p:txBody>
      </p:sp>
      <mc:AlternateContent xmlns:mc="http://schemas.openxmlformats.org/markup-compatibility/2006" xmlns:a14="http://schemas.microsoft.com/office/drawing/2010/main">
        <mc:Choice Requires="a14">
          <p:sp>
            <p:nvSpPr>
              <p:cNvPr id="13315" name="Rectangle 3"/>
              <p:cNvSpPr>
                <a:spLocks noGrp="1" noChangeArrowheads="1"/>
              </p:cNvSpPr>
              <p:nvPr>
                <p:ph type="body" idx="4294967295"/>
              </p:nvPr>
            </p:nvSpPr>
            <p:spPr>
              <a:xfrm>
                <a:off x="815975" y="1233488"/>
                <a:ext cx="7597775" cy="4530725"/>
              </a:xfrm>
            </p:spPr>
            <p:txBody>
              <a:bodyPr>
                <a:normAutofit fontScale="92500" lnSpcReduction="20000"/>
              </a:bodyPr>
              <a:lstStyle/>
              <a:p>
                <a:pPr lvl="1">
                  <a:buFont typeface="Arial" panose="020B0604020202020204" pitchFamily="34" charset="0"/>
                  <a:buChar char="•"/>
                </a:pPr>
                <a:r>
                  <a:rPr lang="en-US" altLang="en-US" dirty="0" smtClean="0"/>
                  <a:t>Memory </a:t>
                </a:r>
                <a:r>
                  <a:rPr lang="en-US" altLang="en-US" b="1" dirty="0" smtClean="0"/>
                  <a:t>address</a:t>
                </a:r>
                <a:r>
                  <a:rPr lang="en-US" altLang="en-US" dirty="0" smtClean="0"/>
                  <a:t> of a location and </a:t>
                </a:r>
                <a:r>
                  <a:rPr lang="en-US" altLang="en-US" b="1" dirty="0" smtClean="0"/>
                  <a:t>contents</a:t>
                </a:r>
                <a:r>
                  <a:rPr lang="en-US" altLang="en-US" dirty="0" smtClean="0"/>
                  <a:t> of the memory location.</a:t>
                </a:r>
              </a:p>
              <a:p>
                <a:pPr lvl="1">
                  <a:buFont typeface="Arial" panose="020B0604020202020204" pitchFamily="34" charset="0"/>
                  <a:buChar char="•"/>
                </a:pPr>
                <a:r>
                  <a:rPr lang="en-US" altLang="en-US" dirty="0" smtClean="0"/>
                  <a:t>If you have just two memory locations </a:t>
                </a:r>
                <a14:m>
                  <m:oMath xmlns:m="http://schemas.openxmlformats.org/officeDocument/2006/math">
                    <m:r>
                      <a:rPr lang="en-GB" altLang="en-US" b="0" i="1" smtClean="0">
                        <a:latin typeface="Cambria Math"/>
                      </a:rPr>
                      <m:t>(</m:t>
                    </m:r>
                    <m:sSup>
                      <m:sSupPr>
                        <m:ctrlPr>
                          <a:rPr lang="en-GB" altLang="en-US" b="0" i="1" smtClean="0">
                            <a:latin typeface="Cambria Math"/>
                          </a:rPr>
                        </m:ctrlPr>
                      </m:sSupPr>
                      <m:e>
                        <m:r>
                          <a:rPr lang="en-GB" altLang="en-US" b="0" i="1" smtClean="0">
                            <a:latin typeface="Cambria Math"/>
                          </a:rPr>
                          <m:t>2</m:t>
                        </m:r>
                      </m:e>
                      <m:sup>
                        <m:r>
                          <a:rPr lang="en-GB" altLang="en-US" b="0" i="1" smtClean="0">
                            <a:latin typeface="Cambria Math"/>
                          </a:rPr>
                          <m:t>1</m:t>
                        </m:r>
                      </m:sup>
                    </m:sSup>
                    <m:r>
                      <a:rPr lang="en-GB" altLang="en-US" b="0" i="1" smtClean="0">
                        <a:latin typeface="Cambria Math"/>
                      </a:rPr>
                      <m:t>)</m:t>
                    </m:r>
                  </m:oMath>
                </a14:m>
                <a:r>
                  <a:rPr lang="en-US" altLang="en-US" dirty="0" smtClean="0"/>
                  <a:t>, their addresses will be 0, 1 in decimal 0, 1 in binary.. 1 bit address</a:t>
                </a:r>
              </a:p>
              <a:p>
                <a:pPr lvl="1">
                  <a:buFont typeface="Arial" panose="020B0604020202020204" pitchFamily="34" charset="0"/>
                  <a:buChar char="•"/>
                </a:pPr>
                <a:r>
                  <a:rPr lang="en-US" altLang="en-US" dirty="0" smtClean="0"/>
                  <a:t>If you have four memory locations </a:t>
                </a:r>
                <a14:m>
                  <m:oMath xmlns:m="http://schemas.openxmlformats.org/officeDocument/2006/math">
                    <m:r>
                      <a:rPr lang="en-GB" altLang="en-US" b="0" i="1" smtClean="0">
                        <a:latin typeface="Cambria Math"/>
                      </a:rPr>
                      <m:t>(</m:t>
                    </m:r>
                    <m:sSup>
                      <m:sSupPr>
                        <m:ctrlPr>
                          <a:rPr lang="en-GB" altLang="en-US" b="0" i="1" smtClean="0">
                            <a:latin typeface="Cambria Math"/>
                          </a:rPr>
                        </m:ctrlPr>
                      </m:sSupPr>
                      <m:e>
                        <m:r>
                          <a:rPr lang="en-GB" altLang="en-US" b="0" i="1" smtClean="0">
                            <a:latin typeface="Cambria Math"/>
                          </a:rPr>
                          <m:t>2</m:t>
                        </m:r>
                      </m:e>
                      <m:sup>
                        <m:r>
                          <a:rPr lang="en-GB" altLang="en-US" b="0" i="1" smtClean="0">
                            <a:latin typeface="Cambria Math"/>
                          </a:rPr>
                          <m:t>2</m:t>
                        </m:r>
                      </m:sup>
                    </m:sSup>
                    <m:r>
                      <a:rPr lang="en-GB" altLang="en-US" b="0" i="1" smtClean="0">
                        <a:latin typeface="Cambria Math"/>
                      </a:rPr>
                      <m:t>)</m:t>
                    </m:r>
                  </m:oMath>
                </a14:m>
                <a:r>
                  <a:rPr lang="en-US" altLang="en-US" dirty="0" smtClean="0"/>
                  <a:t>, their addresses will be 0, 1, 2, 3 in decimal and 00, 01, 10, 11 in binary.. 2 bit address</a:t>
                </a:r>
              </a:p>
              <a:p>
                <a:pPr lvl="1">
                  <a:buFont typeface="Arial" panose="020B0604020202020204" pitchFamily="34" charset="0"/>
                  <a:buChar char="•"/>
                </a:pPr>
                <a:r>
                  <a:rPr lang="en-US" altLang="en-US" dirty="0" smtClean="0"/>
                  <a:t>If you have eight memory locations </a:t>
                </a:r>
                <a14:m>
                  <m:oMath xmlns:m="http://schemas.openxmlformats.org/officeDocument/2006/math">
                    <m:r>
                      <a:rPr lang="en-GB" altLang="en-US" b="0" i="1" smtClean="0">
                        <a:latin typeface="Cambria Math"/>
                      </a:rPr>
                      <m:t>(</m:t>
                    </m:r>
                    <m:sSup>
                      <m:sSupPr>
                        <m:ctrlPr>
                          <a:rPr lang="en-GB" altLang="en-US" b="0" i="1" smtClean="0">
                            <a:latin typeface="Cambria Math"/>
                          </a:rPr>
                        </m:ctrlPr>
                      </m:sSupPr>
                      <m:e>
                        <m:r>
                          <a:rPr lang="en-GB" altLang="en-US" b="0" i="1" smtClean="0">
                            <a:latin typeface="Cambria Math"/>
                          </a:rPr>
                          <m:t>2</m:t>
                        </m:r>
                      </m:e>
                      <m:sup>
                        <m:r>
                          <a:rPr lang="en-GB" altLang="en-US" b="0" i="1" smtClean="0">
                            <a:latin typeface="Cambria Math"/>
                          </a:rPr>
                          <m:t>3</m:t>
                        </m:r>
                      </m:sup>
                    </m:sSup>
                    <m:r>
                      <a:rPr lang="en-GB" altLang="en-US" b="0" i="1" smtClean="0">
                        <a:latin typeface="Cambria Math"/>
                      </a:rPr>
                      <m:t>)</m:t>
                    </m:r>
                  </m:oMath>
                </a14:m>
                <a:r>
                  <a:rPr lang="en-US" altLang="en-US" dirty="0" smtClean="0"/>
                  <a:t>, their addresses will be 0, 1, 2, 3, …, 7 in decimal and 000, 001, 010, 011, … , 111 in binary .. 3 bit addresses.</a:t>
                </a:r>
              </a:p>
            </p:txBody>
          </p:sp>
        </mc:Choice>
        <mc:Fallback xmlns="">
          <p:sp>
            <p:nvSpPr>
              <p:cNvPr id="13315" name="Rectangle 3"/>
              <p:cNvSpPr>
                <a:spLocks noGrp="1" noRot="1" noChangeAspect="1" noMove="1" noResize="1" noEditPoints="1" noAdjustHandles="1" noChangeArrowheads="1" noChangeShapeType="1" noTextEdit="1"/>
              </p:cNvSpPr>
              <p:nvPr>
                <p:ph type="body" idx="4294967295"/>
              </p:nvPr>
            </p:nvSpPr>
            <p:spPr>
              <a:xfrm>
                <a:off x="815975" y="1233488"/>
                <a:ext cx="7597775" cy="4530725"/>
              </a:xfrm>
              <a:blipFill rotWithShape="1">
                <a:blip r:embed="rId3"/>
                <a:stretch>
                  <a:fillRect t="-2688" r="-1284"/>
                </a:stretch>
              </a:blipFill>
            </p:spPr>
            <p:txBody>
              <a:bodyPr/>
              <a:lstStyle/>
              <a:p>
                <a:r>
                  <a:rPr lang="en-GB">
                    <a:noFill/>
                  </a:rPr>
                  <a:t> </a:t>
                </a:r>
              </a:p>
            </p:txBody>
          </p:sp>
        </mc:Fallback>
      </mc:AlternateContent>
    </p:spTree>
    <p:extLst>
      <p:ext uri="{BB962C8B-B14F-4D97-AF65-F5344CB8AC3E}">
        <p14:creationId xmlns:p14="http://schemas.microsoft.com/office/powerpoint/2010/main" val="3620279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10072</TotalTime>
  <Words>2895</Words>
  <Application>Microsoft Office PowerPoint</Application>
  <PresentationFormat>On-screen Show (4:3)</PresentationFormat>
  <Paragraphs>242</Paragraphs>
  <Slides>65</Slides>
  <Notes>10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Chapter 1: Introduction</vt:lpstr>
      <vt:lpstr>Definitions of Operating Systems</vt:lpstr>
      <vt:lpstr>Computer System Structure</vt:lpstr>
      <vt:lpstr>Four Components of a Computer System</vt:lpstr>
      <vt:lpstr>Computer System Organization</vt:lpstr>
      <vt:lpstr>Computer System Organization</vt:lpstr>
      <vt:lpstr>Computer System Organization</vt:lpstr>
      <vt:lpstr>Computer System Organization</vt:lpstr>
      <vt:lpstr>Memory and Memory Addresses</vt:lpstr>
      <vt:lpstr>Memory and Memory Addresses</vt:lpstr>
      <vt:lpstr>Memory and Memory Addresses</vt:lpstr>
      <vt:lpstr>IBM PC’s Address Space</vt:lpstr>
      <vt:lpstr>Boot-up Process – IBM PC</vt:lpstr>
      <vt:lpstr>Boot-up Process – IBM PC</vt:lpstr>
      <vt:lpstr>Boot-up Process – IBM PC</vt:lpstr>
      <vt:lpstr>Interrupts</vt:lpstr>
      <vt:lpstr>Interrupts</vt:lpstr>
      <vt:lpstr>Interrupts: Interrupt cycle</vt:lpstr>
      <vt:lpstr>Interrupts</vt:lpstr>
      <vt:lpstr>Interrupts</vt:lpstr>
      <vt:lpstr>Interrupts</vt:lpstr>
      <vt:lpstr>I/O Operations</vt:lpstr>
      <vt:lpstr>I/O Operations</vt:lpstr>
      <vt:lpstr>I/O Operations</vt:lpstr>
      <vt:lpstr>I/O Operations</vt:lpstr>
      <vt:lpstr>Three Types of I/O Operations</vt:lpstr>
      <vt:lpstr>Programmed I/O</vt:lpstr>
      <vt:lpstr>Interrupt-Driven I/O</vt:lpstr>
      <vt:lpstr>Interrupt-Driven I/O</vt:lpstr>
      <vt:lpstr>Direct Memory Access (DMA)</vt:lpstr>
      <vt:lpstr>Direct Memory Access (DMA)</vt:lpstr>
      <vt:lpstr>Storage-device Hierarchy</vt:lpstr>
      <vt:lpstr>Computer System Architecture</vt:lpstr>
      <vt:lpstr>Parallel Processing</vt:lpstr>
      <vt:lpstr>Symmetric/Asymmetric Multi-Processor</vt:lpstr>
      <vt:lpstr>Symmetric Multiprocessor</vt:lpstr>
      <vt:lpstr>Computer System Architecture</vt:lpstr>
      <vt:lpstr>Operating System Structure</vt:lpstr>
      <vt:lpstr>Operating System Structure</vt:lpstr>
      <vt:lpstr>Operating System Structure</vt:lpstr>
      <vt:lpstr>Operating System Operations</vt:lpstr>
      <vt:lpstr>Operating System Operations</vt:lpstr>
      <vt:lpstr>Operating System Operations</vt:lpstr>
      <vt:lpstr>Operating System Operations</vt:lpstr>
      <vt:lpstr>Transition from User to Kernel Mode</vt:lpstr>
      <vt:lpstr>Process Management</vt:lpstr>
      <vt:lpstr>Process Management</vt:lpstr>
      <vt:lpstr>Memory Management</vt:lpstr>
      <vt:lpstr>Storage Management</vt:lpstr>
      <vt:lpstr>Storage Management</vt:lpstr>
      <vt:lpstr>Cache Memory</vt:lpstr>
      <vt:lpstr>I/O Systems</vt:lpstr>
      <vt:lpstr>Protection and Security</vt:lpstr>
      <vt:lpstr>Computing Environments – Traditional</vt:lpstr>
      <vt:lpstr>Computing Environments – Distributed</vt:lpstr>
      <vt:lpstr>Computing Environments – Distributed</vt:lpstr>
      <vt:lpstr>Computing Environments – Mobile</vt:lpstr>
      <vt:lpstr>Computing Environments – Client-Server</vt:lpstr>
      <vt:lpstr>Computing Environments – Peer-to-Peer</vt:lpstr>
      <vt:lpstr>Computing Environments – Embedded Real-time </vt:lpstr>
      <vt:lpstr>Open Source Operating Systems</vt:lpstr>
      <vt:lpstr>Introduction</vt:lpstr>
      <vt:lpstr>Program in High-Level Language (C)</vt:lpstr>
      <vt:lpstr>Program in Machine Language (MIPS Processor Machine Language)</vt:lpstr>
      <vt:lpstr>Program in Assembly Language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Dr. Inayatullah Shah</dc:creator>
  <cp:lastModifiedBy>Inayat Shah</cp:lastModifiedBy>
  <cp:revision>93</cp:revision>
  <dcterms:created xsi:type="dcterms:W3CDTF">2016-01-25T06:33:20Z</dcterms:created>
  <dcterms:modified xsi:type="dcterms:W3CDTF">2020-03-19T16:16:13Z</dcterms:modified>
</cp:coreProperties>
</file>