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bril Fatface" charset="1" panose="02000503000000020003"/>
      <p:regular r:id="rId13"/>
    </p:embeddedFont>
    <p:embeddedFont>
      <p:font typeface="Canva Student Font" charset="1" panose="00000000000000000000"/>
      <p:regular r:id="rId14"/>
    </p:embeddedFont>
    <p:embeddedFont>
      <p:font typeface="Absolutely Sharp " charset="1" panose="00000500000000000000"/>
      <p:regular r:id="rId15"/>
    </p:embeddedFont>
    <p:embeddedFont>
      <p:font typeface="Helios Extended" charset="1" panose="02000505040000020004"/>
      <p:regular r:id="rId16"/>
    </p:embeddedFont>
    <p:embeddedFont>
      <p:font typeface="Akzidenz-Grotesk" charset="1" panose="020005030300000200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Freeform 2" id="2"/>
          <p:cNvSpPr/>
          <p:nvPr/>
        </p:nvSpPr>
        <p:spPr>
          <a:xfrm flipH="false" flipV="false" rot="0">
            <a:off x="8613523" y="0"/>
            <a:ext cx="7315200" cy="3338391"/>
          </a:xfrm>
          <a:custGeom>
            <a:avLst/>
            <a:gdLst/>
            <a:ahLst/>
            <a:cxnLst/>
            <a:rect r="r" b="b" t="t" l="l"/>
            <a:pathLst>
              <a:path h="3338391" w="7315200">
                <a:moveTo>
                  <a:pt x="0" y="0"/>
                </a:moveTo>
                <a:lnTo>
                  <a:pt x="7315200" y="0"/>
                </a:lnTo>
                <a:lnTo>
                  <a:pt x="7315200" y="3338391"/>
                </a:lnTo>
                <a:lnTo>
                  <a:pt x="0" y="33383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45066" y="6172200"/>
            <a:ext cx="4642934" cy="4114800"/>
          </a:xfrm>
          <a:custGeom>
            <a:avLst/>
            <a:gdLst/>
            <a:ahLst/>
            <a:cxnLst/>
            <a:rect r="r" b="b" t="t" l="l"/>
            <a:pathLst>
              <a:path h="4114800" w="4642934">
                <a:moveTo>
                  <a:pt x="0" y="0"/>
                </a:moveTo>
                <a:lnTo>
                  <a:pt x="4642934" y="0"/>
                </a:lnTo>
                <a:lnTo>
                  <a:pt x="464293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98839" y="2032859"/>
            <a:ext cx="7574213" cy="7006147"/>
          </a:xfrm>
          <a:custGeom>
            <a:avLst/>
            <a:gdLst/>
            <a:ahLst/>
            <a:cxnLst/>
            <a:rect r="r" b="b" t="t" l="l"/>
            <a:pathLst>
              <a:path h="7006147" w="7574213">
                <a:moveTo>
                  <a:pt x="0" y="0"/>
                </a:moveTo>
                <a:lnTo>
                  <a:pt x="7574213" y="0"/>
                </a:lnTo>
                <a:lnTo>
                  <a:pt x="7574213" y="7006147"/>
                </a:lnTo>
                <a:lnTo>
                  <a:pt x="0" y="7006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2571750" y="2571750"/>
            <a:ext cx="10287000" cy="5143500"/>
          </a:xfrm>
          <a:custGeom>
            <a:avLst/>
            <a:gdLst/>
            <a:ahLst/>
            <a:cxnLst/>
            <a:rect r="r" b="b" t="t" l="l"/>
            <a:pathLst>
              <a:path h="5143500" w="10287000">
                <a:moveTo>
                  <a:pt x="0" y="0"/>
                </a:moveTo>
                <a:lnTo>
                  <a:pt x="10287000" y="0"/>
                </a:lnTo>
                <a:lnTo>
                  <a:pt x="10287000" y="5143500"/>
                </a:lnTo>
                <a:lnTo>
                  <a:pt x="0" y="51435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5948" y="4448041"/>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40358" y="7698681"/>
            <a:ext cx="2211180" cy="2032859"/>
          </a:xfrm>
          <a:custGeom>
            <a:avLst/>
            <a:gdLst/>
            <a:ahLst/>
            <a:cxnLst/>
            <a:rect r="r" b="b" t="t" l="l"/>
            <a:pathLst>
              <a:path h="2032859" w="2211180">
                <a:moveTo>
                  <a:pt x="0" y="0"/>
                </a:moveTo>
                <a:lnTo>
                  <a:pt x="2211180" y="0"/>
                </a:lnTo>
                <a:lnTo>
                  <a:pt x="2211180" y="2032859"/>
                </a:lnTo>
                <a:lnTo>
                  <a:pt x="0" y="2032859"/>
                </a:lnTo>
                <a:lnTo>
                  <a:pt x="0" y="0"/>
                </a:lnTo>
                <a:close/>
              </a:path>
            </a:pathLst>
          </a:custGeom>
          <a:blipFill>
            <a:blip r:embed="rId12"/>
            <a:stretch>
              <a:fillRect l="0" t="0" r="0" b="0"/>
            </a:stretch>
          </a:blipFill>
        </p:spPr>
      </p:sp>
      <p:sp>
        <p:nvSpPr>
          <p:cNvPr name="TextBox 8" id="8"/>
          <p:cNvSpPr txBox="true"/>
          <p:nvPr/>
        </p:nvSpPr>
        <p:spPr>
          <a:xfrm rot="0">
            <a:off x="1298323" y="2814420"/>
            <a:ext cx="7525906" cy="1459741"/>
          </a:xfrm>
          <a:prstGeom prst="rect">
            <a:avLst/>
          </a:prstGeom>
        </p:spPr>
        <p:txBody>
          <a:bodyPr anchor="t" rtlCol="false" tIns="0" lIns="0" bIns="0" rIns="0">
            <a:spAutoFit/>
          </a:bodyPr>
          <a:lstStyle/>
          <a:p>
            <a:pPr algn="ctr">
              <a:lnSpc>
                <a:spcPts val="11941"/>
              </a:lnSpc>
            </a:pPr>
            <a:r>
              <a:rPr lang="en-US" sz="8529">
                <a:solidFill>
                  <a:srgbClr val="FFFFFF"/>
                </a:solidFill>
                <a:latin typeface="Abril Fatface"/>
                <a:ea typeface="Abril Fatface"/>
                <a:cs typeface="Abril Fatface"/>
                <a:sym typeface="Abril Fatface"/>
              </a:rPr>
              <a:t>‘OpenCart’</a:t>
            </a:r>
          </a:p>
        </p:txBody>
      </p:sp>
      <p:sp>
        <p:nvSpPr>
          <p:cNvPr name="TextBox 9" id="9"/>
          <p:cNvSpPr txBox="true"/>
          <p:nvPr/>
        </p:nvSpPr>
        <p:spPr>
          <a:xfrm rot="0">
            <a:off x="2002176" y="4093186"/>
            <a:ext cx="6282648" cy="3853812"/>
          </a:xfrm>
          <a:prstGeom prst="rect">
            <a:avLst/>
          </a:prstGeom>
        </p:spPr>
        <p:txBody>
          <a:bodyPr anchor="t" rtlCol="false" tIns="0" lIns="0" bIns="0" rIns="0">
            <a:spAutoFit/>
          </a:bodyPr>
          <a:lstStyle/>
          <a:p>
            <a:pPr algn="ctr">
              <a:lnSpc>
                <a:spcPts val="12320"/>
              </a:lnSpc>
            </a:pPr>
            <a:r>
              <a:rPr lang="en-US" sz="8800">
                <a:solidFill>
                  <a:srgbClr val="E88684"/>
                </a:solidFill>
                <a:latin typeface="Canva Student Font"/>
                <a:ea typeface="Canva Student Font"/>
                <a:cs typeface="Canva Student Font"/>
                <a:sym typeface="Canva Student Font"/>
              </a:rPr>
              <a:t>supervised by:</a:t>
            </a:r>
          </a:p>
          <a:p>
            <a:pPr algn="ctr">
              <a:lnSpc>
                <a:spcPts val="9099"/>
              </a:lnSpc>
            </a:pPr>
            <a:r>
              <a:rPr lang="en-US" sz="6499">
                <a:solidFill>
                  <a:srgbClr val="FFFFFF"/>
                </a:solidFill>
                <a:latin typeface="Absolutely Sharp "/>
                <a:ea typeface="Absolutely Sharp "/>
                <a:cs typeface="Absolutely Sharp "/>
                <a:sym typeface="Absolutely Sharp "/>
              </a:rPr>
              <a:t>Eng. Youssef Abdellah</a:t>
            </a:r>
          </a:p>
        </p:txBody>
      </p:sp>
      <p:sp>
        <p:nvSpPr>
          <p:cNvPr name="TextBox 10" id="10"/>
          <p:cNvSpPr txBox="true"/>
          <p:nvPr/>
        </p:nvSpPr>
        <p:spPr>
          <a:xfrm rot="0">
            <a:off x="9457891" y="149648"/>
            <a:ext cx="6282648" cy="1519548"/>
          </a:xfrm>
          <a:prstGeom prst="rect">
            <a:avLst/>
          </a:prstGeom>
        </p:spPr>
        <p:txBody>
          <a:bodyPr anchor="t" rtlCol="false" tIns="0" lIns="0" bIns="0" rIns="0">
            <a:spAutoFit/>
          </a:bodyPr>
          <a:lstStyle/>
          <a:p>
            <a:pPr algn="ctr">
              <a:lnSpc>
                <a:spcPts val="12320"/>
              </a:lnSpc>
            </a:pPr>
            <a:r>
              <a:rPr lang="en-US" sz="8800">
                <a:solidFill>
                  <a:srgbClr val="FFFFFF"/>
                </a:solidFill>
                <a:latin typeface="Canva Student Font"/>
                <a:ea typeface="Canva Student Font"/>
                <a:cs typeface="Canva Student Font"/>
                <a:sym typeface="Canva Student Font"/>
              </a:rPr>
              <a:t>final 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0155475" y="2432658"/>
            <a:ext cx="10843367" cy="5421684"/>
          </a:xfrm>
          <a:custGeom>
            <a:avLst/>
            <a:gdLst/>
            <a:ahLst/>
            <a:cxnLst/>
            <a:rect r="r" b="b" t="t" l="l"/>
            <a:pathLst>
              <a:path h="5421684" w="10843367">
                <a:moveTo>
                  <a:pt x="0" y="5421684"/>
                </a:moveTo>
                <a:lnTo>
                  <a:pt x="10843367" y="5421684"/>
                </a:lnTo>
                <a:lnTo>
                  <a:pt x="10843367" y="0"/>
                </a:lnTo>
                <a:lnTo>
                  <a:pt x="0" y="0"/>
                </a:lnTo>
                <a:lnTo>
                  <a:pt x="0" y="542168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29339" y="1232795"/>
            <a:ext cx="6617719" cy="1717679"/>
          </a:xfrm>
          <a:prstGeom prst="rect">
            <a:avLst/>
          </a:prstGeom>
        </p:spPr>
        <p:txBody>
          <a:bodyPr anchor="t" rtlCol="false" tIns="0" lIns="0" bIns="0" rIns="0">
            <a:spAutoFit/>
          </a:bodyPr>
          <a:lstStyle/>
          <a:p>
            <a:pPr algn="ctr">
              <a:lnSpc>
                <a:spcPts val="13999"/>
              </a:lnSpc>
            </a:pPr>
            <a:r>
              <a:rPr lang="en-US" sz="9999">
                <a:solidFill>
                  <a:srgbClr val="FFFFFF"/>
                </a:solidFill>
                <a:latin typeface="Canva Student Font"/>
                <a:ea typeface="Canva Student Font"/>
                <a:cs typeface="Canva Student Font"/>
                <a:sym typeface="Canva Student Font"/>
              </a:rPr>
              <a:t>Team members:</a:t>
            </a:r>
          </a:p>
        </p:txBody>
      </p:sp>
      <p:sp>
        <p:nvSpPr>
          <p:cNvPr name="TextBox 4" id="4"/>
          <p:cNvSpPr txBox="true"/>
          <p:nvPr/>
        </p:nvSpPr>
        <p:spPr>
          <a:xfrm rot="0">
            <a:off x="353158" y="4391334"/>
            <a:ext cx="8321171" cy="608965"/>
          </a:xfrm>
          <a:prstGeom prst="rect">
            <a:avLst/>
          </a:prstGeom>
        </p:spPr>
        <p:txBody>
          <a:bodyPr anchor="t" rtlCol="false" tIns="0" lIns="0" bIns="0" rIns="0">
            <a:spAutoFit/>
          </a:bodyPr>
          <a:lstStyle/>
          <a:p>
            <a:pPr algn="ctr">
              <a:lnSpc>
                <a:spcPts val="4759"/>
              </a:lnSpc>
            </a:pPr>
            <a:r>
              <a:rPr lang="en-US" sz="3399">
                <a:solidFill>
                  <a:srgbClr val="FFFFFF"/>
                </a:solidFill>
                <a:latin typeface="Helios Extended"/>
                <a:ea typeface="Helios Extended"/>
                <a:cs typeface="Helios Extended"/>
                <a:sym typeface="Helios Extended"/>
              </a:rPr>
              <a:t>Veronica Melad</a:t>
            </a:r>
          </a:p>
        </p:txBody>
      </p:sp>
      <p:sp>
        <p:nvSpPr>
          <p:cNvPr name="Freeform 5" id="5"/>
          <p:cNvSpPr/>
          <p:nvPr/>
        </p:nvSpPr>
        <p:spPr>
          <a:xfrm flipH="false" flipV="false" rot="0">
            <a:off x="10775705" y="2950474"/>
            <a:ext cx="6835665" cy="6186277"/>
          </a:xfrm>
          <a:custGeom>
            <a:avLst/>
            <a:gdLst/>
            <a:ahLst/>
            <a:cxnLst/>
            <a:rect r="r" b="b" t="t" l="l"/>
            <a:pathLst>
              <a:path h="6186277" w="6835665">
                <a:moveTo>
                  <a:pt x="0" y="0"/>
                </a:moveTo>
                <a:lnTo>
                  <a:pt x="6835665" y="0"/>
                </a:lnTo>
                <a:lnTo>
                  <a:pt x="6835665" y="6186277"/>
                </a:lnTo>
                <a:lnTo>
                  <a:pt x="0" y="6186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53158" y="3763467"/>
            <a:ext cx="8321171" cy="608965"/>
          </a:xfrm>
          <a:prstGeom prst="rect">
            <a:avLst/>
          </a:prstGeom>
        </p:spPr>
        <p:txBody>
          <a:bodyPr anchor="t" rtlCol="false" tIns="0" lIns="0" bIns="0" rIns="0">
            <a:spAutoFit/>
          </a:bodyPr>
          <a:lstStyle/>
          <a:p>
            <a:pPr algn="ctr">
              <a:lnSpc>
                <a:spcPts val="4759"/>
              </a:lnSpc>
            </a:pPr>
            <a:r>
              <a:rPr lang="en-US" sz="3399">
                <a:solidFill>
                  <a:srgbClr val="FFFFFF"/>
                </a:solidFill>
                <a:latin typeface="Helios Extended"/>
                <a:ea typeface="Helios Extended"/>
                <a:cs typeface="Helios Extended"/>
                <a:sym typeface="Helios Extended"/>
              </a:rPr>
              <a:t>Ahmed Saad</a:t>
            </a:r>
          </a:p>
        </p:txBody>
      </p:sp>
      <p:sp>
        <p:nvSpPr>
          <p:cNvPr name="TextBox 7" id="7"/>
          <p:cNvSpPr txBox="true"/>
          <p:nvPr/>
        </p:nvSpPr>
        <p:spPr>
          <a:xfrm rot="0">
            <a:off x="353158" y="5019202"/>
            <a:ext cx="8321171" cy="608965"/>
          </a:xfrm>
          <a:prstGeom prst="rect">
            <a:avLst/>
          </a:prstGeom>
        </p:spPr>
        <p:txBody>
          <a:bodyPr anchor="t" rtlCol="false" tIns="0" lIns="0" bIns="0" rIns="0">
            <a:spAutoFit/>
          </a:bodyPr>
          <a:lstStyle/>
          <a:p>
            <a:pPr algn="ctr">
              <a:lnSpc>
                <a:spcPts val="4759"/>
              </a:lnSpc>
            </a:pPr>
            <a:r>
              <a:rPr lang="en-US" sz="3399">
                <a:solidFill>
                  <a:srgbClr val="FFFFFF"/>
                </a:solidFill>
                <a:latin typeface="Helios Extended"/>
                <a:ea typeface="Helios Extended"/>
                <a:cs typeface="Helios Extended"/>
                <a:sym typeface="Helios Extended"/>
              </a:rPr>
              <a:t>Ahmed Farag</a:t>
            </a:r>
          </a:p>
        </p:txBody>
      </p:sp>
      <p:sp>
        <p:nvSpPr>
          <p:cNvPr name="TextBox 8" id="8"/>
          <p:cNvSpPr txBox="true"/>
          <p:nvPr/>
        </p:nvSpPr>
        <p:spPr>
          <a:xfrm rot="0">
            <a:off x="353158" y="5647069"/>
            <a:ext cx="8321171" cy="608965"/>
          </a:xfrm>
          <a:prstGeom prst="rect">
            <a:avLst/>
          </a:prstGeom>
        </p:spPr>
        <p:txBody>
          <a:bodyPr anchor="t" rtlCol="false" tIns="0" lIns="0" bIns="0" rIns="0">
            <a:spAutoFit/>
          </a:bodyPr>
          <a:lstStyle/>
          <a:p>
            <a:pPr algn="ctr">
              <a:lnSpc>
                <a:spcPts val="4759"/>
              </a:lnSpc>
            </a:pPr>
            <a:r>
              <a:rPr lang="en-US" sz="3399">
                <a:solidFill>
                  <a:srgbClr val="FFFFFF"/>
                </a:solidFill>
                <a:latin typeface="Helios Extended"/>
                <a:ea typeface="Helios Extended"/>
                <a:cs typeface="Helios Extended"/>
                <a:sym typeface="Helios Extended"/>
              </a:rPr>
              <a:t>Mennatullah Farag</a:t>
            </a:r>
          </a:p>
        </p:txBody>
      </p:sp>
      <p:sp>
        <p:nvSpPr>
          <p:cNvPr name="TextBox 9" id="9"/>
          <p:cNvSpPr txBox="true"/>
          <p:nvPr/>
        </p:nvSpPr>
        <p:spPr>
          <a:xfrm rot="0">
            <a:off x="353158" y="7032797"/>
            <a:ext cx="8321171" cy="608965"/>
          </a:xfrm>
          <a:prstGeom prst="rect">
            <a:avLst/>
          </a:prstGeom>
        </p:spPr>
        <p:txBody>
          <a:bodyPr anchor="t" rtlCol="false" tIns="0" lIns="0" bIns="0" rIns="0">
            <a:spAutoFit/>
          </a:bodyPr>
          <a:lstStyle/>
          <a:p>
            <a:pPr algn="ctr">
              <a:lnSpc>
                <a:spcPts val="4759"/>
              </a:lnSpc>
            </a:pPr>
            <a:r>
              <a:rPr lang="en-US" sz="3399">
                <a:solidFill>
                  <a:srgbClr val="FFFFFF"/>
                </a:solidFill>
                <a:latin typeface="Helios Extended"/>
                <a:ea typeface="Helios Extended"/>
                <a:cs typeface="Helios Extended"/>
                <a:sym typeface="Helios Extended"/>
              </a:rPr>
              <a:t>Marina Nagy</a:t>
            </a:r>
          </a:p>
        </p:txBody>
      </p:sp>
      <p:sp>
        <p:nvSpPr>
          <p:cNvPr name="TextBox 10" id="10"/>
          <p:cNvSpPr txBox="true"/>
          <p:nvPr/>
        </p:nvSpPr>
        <p:spPr>
          <a:xfrm rot="0">
            <a:off x="353158" y="7660664"/>
            <a:ext cx="8321171" cy="608965"/>
          </a:xfrm>
          <a:prstGeom prst="rect">
            <a:avLst/>
          </a:prstGeom>
        </p:spPr>
        <p:txBody>
          <a:bodyPr anchor="t" rtlCol="false" tIns="0" lIns="0" bIns="0" rIns="0">
            <a:spAutoFit/>
          </a:bodyPr>
          <a:lstStyle/>
          <a:p>
            <a:pPr algn="ctr">
              <a:lnSpc>
                <a:spcPts val="4759"/>
              </a:lnSpc>
            </a:pPr>
            <a:r>
              <a:rPr lang="en-US" sz="3399">
                <a:solidFill>
                  <a:srgbClr val="FFFFFF"/>
                </a:solidFill>
                <a:latin typeface="Helios Extended"/>
                <a:ea typeface="Helios Extended"/>
                <a:cs typeface="Helios Extended"/>
                <a:sym typeface="Helios Extended"/>
              </a:rPr>
              <a:t>Pancee Ayad</a:t>
            </a:r>
          </a:p>
        </p:txBody>
      </p:sp>
      <p:sp>
        <p:nvSpPr>
          <p:cNvPr name="TextBox 11" id="11"/>
          <p:cNvSpPr txBox="true"/>
          <p:nvPr/>
        </p:nvSpPr>
        <p:spPr>
          <a:xfrm rot="0">
            <a:off x="2527936" y="6284461"/>
            <a:ext cx="3971614" cy="729434"/>
          </a:xfrm>
          <a:prstGeom prst="rect">
            <a:avLst/>
          </a:prstGeom>
        </p:spPr>
        <p:txBody>
          <a:bodyPr anchor="t" rtlCol="false" tIns="0" lIns="0" bIns="0" rIns="0">
            <a:spAutoFit/>
          </a:bodyPr>
          <a:lstStyle/>
          <a:p>
            <a:pPr algn="l">
              <a:lnSpc>
                <a:spcPts val="5994"/>
              </a:lnSpc>
              <a:spcBef>
                <a:spcPct val="0"/>
              </a:spcBef>
            </a:pPr>
            <a:r>
              <a:rPr lang="en-US" sz="4282">
                <a:solidFill>
                  <a:srgbClr val="FFFFFF"/>
                </a:solidFill>
                <a:latin typeface="Akzidenz-Grotesk"/>
                <a:ea typeface="Akzidenz-Grotesk"/>
                <a:cs typeface="Akzidenz-Grotesk"/>
                <a:sym typeface="Akzidenz-Grotesk"/>
              </a:rPr>
              <a:t>Hossam Ashraf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Freeform 2" id="2"/>
          <p:cNvSpPr/>
          <p:nvPr/>
        </p:nvSpPr>
        <p:spPr>
          <a:xfrm flipH="false" flipV="false" rot="0">
            <a:off x="10122794" y="7094913"/>
            <a:ext cx="7315200" cy="3192087"/>
          </a:xfrm>
          <a:custGeom>
            <a:avLst/>
            <a:gdLst/>
            <a:ahLst/>
            <a:cxnLst/>
            <a:rect r="r" b="b" t="t" l="l"/>
            <a:pathLst>
              <a:path h="3192087" w="7315200">
                <a:moveTo>
                  <a:pt x="0" y="0"/>
                </a:moveTo>
                <a:lnTo>
                  <a:pt x="7315200" y="0"/>
                </a:lnTo>
                <a:lnTo>
                  <a:pt x="7315200" y="3192087"/>
                </a:lnTo>
                <a:lnTo>
                  <a:pt x="0" y="319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833" y="-1412563"/>
            <a:ext cx="7542742" cy="12493155"/>
          </a:xfrm>
          <a:custGeom>
            <a:avLst/>
            <a:gdLst/>
            <a:ahLst/>
            <a:cxnLst/>
            <a:rect r="r" b="b" t="t" l="l"/>
            <a:pathLst>
              <a:path h="12493155" w="7542742">
                <a:moveTo>
                  <a:pt x="0" y="0"/>
                </a:moveTo>
                <a:lnTo>
                  <a:pt x="7542742" y="0"/>
                </a:lnTo>
                <a:lnTo>
                  <a:pt x="7542742" y="12493154"/>
                </a:lnTo>
                <a:lnTo>
                  <a:pt x="0" y="124931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15222" y="4007400"/>
            <a:ext cx="5414609" cy="3204844"/>
          </a:xfrm>
          <a:prstGeom prst="rect">
            <a:avLst/>
          </a:prstGeom>
        </p:spPr>
        <p:txBody>
          <a:bodyPr anchor="t" rtlCol="false" tIns="0" lIns="0" bIns="0" rIns="0">
            <a:spAutoFit/>
          </a:bodyPr>
          <a:lstStyle/>
          <a:p>
            <a:pPr algn="ctr">
              <a:lnSpc>
                <a:spcPts val="12880"/>
              </a:lnSpc>
            </a:pPr>
            <a:r>
              <a:rPr lang="en-US" sz="9200">
                <a:solidFill>
                  <a:srgbClr val="FFFFFF"/>
                </a:solidFill>
                <a:latin typeface="Canva Student Font"/>
                <a:ea typeface="Canva Student Font"/>
                <a:cs typeface="Canva Student Font"/>
                <a:sym typeface="Canva Student Font"/>
              </a:rPr>
              <a:t>Table of Content</a:t>
            </a:r>
          </a:p>
        </p:txBody>
      </p:sp>
      <p:sp>
        <p:nvSpPr>
          <p:cNvPr name="TextBox 5" id="5"/>
          <p:cNvSpPr txBox="true"/>
          <p:nvPr/>
        </p:nvSpPr>
        <p:spPr>
          <a:xfrm rot="0">
            <a:off x="8601540" y="2253947"/>
            <a:ext cx="7111403" cy="4416298"/>
          </a:xfrm>
          <a:prstGeom prst="rect">
            <a:avLst/>
          </a:prstGeom>
        </p:spPr>
        <p:txBody>
          <a:bodyPr anchor="t" rtlCol="false" tIns="0" lIns="0" bIns="0" rIns="0">
            <a:spAutoFit/>
          </a:bodyPr>
          <a:lstStyle/>
          <a:p>
            <a:pPr algn="just" marL="734059" indent="-367030" lvl="1">
              <a:lnSpc>
                <a:spcPts val="7105"/>
              </a:lnSpc>
              <a:buFont typeface="Arial"/>
              <a:buChar char="•"/>
            </a:pPr>
            <a:r>
              <a:rPr lang="en-US" sz="3399">
                <a:solidFill>
                  <a:srgbClr val="FFFFFF"/>
                </a:solidFill>
                <a:latin typeface="Helios Extended"/>
                <a:ea typeface="Helios Extended"/>
                <a:cs typeface="Helios Extended"/>
                <a:sym typeface="Helios Extended"/>
              </a:rPr>
              <a:t>Project Overview</a:t>
            </a:r>
          </a:p>
          <a:p>
            <a:pPr algn="just" marL="734059" indent="-367030" lvl="1">
              <a:lnSpc>
                <a:spcPts val="7105"/>
              </a:lnSpc>
              <a:buFont typeface="Arial"/>
              <a:buChar char="•"/>
            </a:pPr>
            <a:r>
              <a:rPr lang="en-US" sz="3399">
                <a:solidFill>
                  <a:srgbClr val="FFFFFF"/>
                </a:solidFill>
                <a:latin typeface="Helios Extended"/>
                <a:ea typeface="Helios Extended"/>
                <a:cs typeface="Helios Extended"/>
                <a:sym typeface="Helios Extended"/>
              </a:rPr>
              <a:t>Used tools</a:t>
            </a:r>
          </a:p>
          <a:p>
            <a:pPr algn="just" marL="734059" indent="-367030" lvl="1">
              <a:lnSpc>
                <a:spcPts val="7105"/>
              </a:lnSpc>
              <a:buFont typeface="Arial"/>
              <a:buChar char="•"/>
            </a:pPr>
            <a:r>
              <a:rPr lang="en-US" sz="3399">
                <a:solidFill>
                  <a:srgbClr val="FFFFFF"/>
                </a:solidFill>
                <a:latin typeface="Helios Extended"/>
                <a:ea typeface="Helios Extended"/>
                <a:cs typeface="Helios Extended"/>
                <a:sym typeface="Helios Extended"/>
              </a:rPr>
              <a:t>SRS</a:t>
            </a:r>
          </a:p>
          <a:p>
            <a:pPr algn="just" marL="734059" indent="-367030" lvl="1">
              <a:lnSpc>
                <a:spcPts val="7105"/>
              </a:lnSpc>
              <a:buFont typeface="Arial"/>
              <a:buChar char="•"/>
            </a:pPr>
            <a:r>
              <a:rPr lang="en-US" sz="3399">
                <a:solidFill>
                  <a:srgbClr val="FFFFFF"/>
                </a:solidFill>
                <a:latin typeface="Helios Extended"/>
                <a:ea typeface="Helios Extended"/>
                <a:cs typeface="Helios Extended"/>
                <a:sym typeface="Helios Extended"/>
              </a:rPr>
              <a:t>Test plan</a:t>
            </a:r>
          </a:p>
          <a:p>
            <a:pPr algn="just" marL="734059" indent="-367030" lvl="1">
              <a:lnSpc>
                <a:spcPts val="7105"/>
              </a:lnSpc>
              <a:buFont typeface="Arial"/>
              <a:buChar char="•"/>
            </a:pPr>
            <a:r>
              <a:rPr lang="en-US" sz="3399">
                <a:solidFill>
                  <a:srgbClr val="FFFFFF"/>
                </a:solidFill>
                <a:latin typeface="Helios Extended"/>
                <a:ea typeface="Helios Extended"/>
                <a:cs typeface="Helios Extended"/>
                <a:sym typeface="Helios Extended"/>
              </a:rPr>
              <a:t>Running the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TextBox 2" id="2"/>
          <p:cNvSpPr txBox="true"/>
          <p:nvPr/>
        </p:nvSpPr>
        <p:spPr>
          <a:xfrm rot="0">
            <a:off x="1348335" y="1113008"/>
            <a:ext cx="7795665" cy="1691644"/>
          </a:xfrm>
          <a:prstGeom prst="rect">
            <a:avLst/>
          </a:prstGeom>
        </p:spPr>
        <p:txBody>
          <a:bodyPr anchor="t" rtlCol="false" tIns="0" lIns="0" bIns="0" rIns="0">
            <a:spAutoFit/>
          </a:bodyPr>
          <a:lstStyle/>
          <a:p>
            <a:pPr algn="l">
              <a:lnSpc>
                <a:spcPts val="13859"/>
              </a:lnSpc>
            </a:pPr>
            <a:r>
              <a:rPr lang="en-US" sz="9899">
                <a:solidFill>
                  <a:srgbClr val="FFFFFF"/>
                </a:solidFill>
                <a:latin typeface="Canva Student Font"/>
                <a:ea typeface="Canva Student Font"/>
                <a:cs typeface="Canva Student Font"/>
                <a:sym typeface="Canva Student Font"/>
              </a:rPr>
              <a:t>Project Overview</a:t>
            </a:r>
          </a:p>
        </p:txBody>
      </p:sp>
      <p:sp>
        <p:nvSpPr>
          <p:cNvPr name="TextBox 3" id="3"/>
          <p:cNvSpPr txBox="true"/>
          <p:nvPr/>
        </p:nvSpPr>
        <p:spPr>
          <a:xfrm rot="0">
            <a:off x="1348335" y="3056346"/>
            <a:ext cx="13999484" cy="4809490"/>
          </a:xfrm>
          <a:prstGeom prst="rect">
            <a:avLst/>
          </a:prstGeom>
        </p:spPr>
        <p:txBody>
          <a:bodyPr anchor="t" rtlCol="false" tIns="0" lIns="0" bIns="0" rIns="0">
            <a:spAutoFit/>
          </a:bodyPr>
          <a:lstStyle/>
          <a:p>
            <a:pPr algn="l">
              <a:lnSpc>
                <a:spcPts val="4759"/>
              </a:lnSpc>
            </a:pPr>
            <a:r>
              <a:rPr lang="en-US" sz="3399">
                <a:solidFill>
                  <a:srgbClr val="FFFFFF"/>
                </a:solidFill>
                <a:latin typeface="Helios Extended"/>
                <a:ea typeface="Helios Extended"/>
                <a:cs typeface="Helios Extended"/>
                <a:sym typeface="Helios Extended"/>
              </a:rPr>
              <a:t>The purpose of this project is to test, manually and automation, an e-commerce platform named "TutorialsNinja," which provides users with an online shopping experience. This website is designed to offer electronic products such as mobile phones, laptops, cameras, and accessories. The goal its testing is to make online shopping easy, efficient, and enjoyable for customers.</a:t>
            </a:r>
          </a:p>
        </p:txBody>
      </p:sp>
      <p:sp>
        <p:nvSpPr>
          <p:cNvPr name="Freeform 4" id="4"/>
          <p:cNvSpPr/>
          <p:nvPr/>
        </p:nvSpPr>
        <p:spPr>
          <a:xfrm flipH="false" flipV="false" rot="5400000">
            <a:off x="13756141" y="5755141"/>
            <a:ext cx="6042478" cy="3021239"/>
          </a:xfrm>
          <a:custGeom>
            <a:avLst/>
            <a:gdLst/>
            <a:ahLst/>
            <a:cxnLst/>
            <a:rect r="r" b="b" t="t" l="l"/>
            <a:pathLst>
              <a:path h="3021239" w="6042478">
                <a:moveTo>
                  <a:pt x="0" y="0"/>
                </a:moveTo>
                <a:lnTo>
                  <a:pt x="6042479" y="0"/>
                </a:lnTo>
                <a:lnTo>
                  <a:pt x="6042479" y="3021239"/>
                </a:lnTo>
                <a:lnTo>
                  <a:pt x="0" y="30212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5122251" y="7496487"/>
            <a:ext cx="8043499" cy="4021749"/>
          </a:xfrm>
          <a:custGeom>
            <a:avLst/>
            <a:gdLst/>
            <a:ahLst/>
            <a:cxnLst/>
            <a:rect r="r" b="b" t="t" l="l"/>
            <a:pathLst>
              <a:path h="4021749" w="8043499">
                <a:moveTo>
                  <a:pt x="0" y="0"/>
                </a:moveTo>
                <a:lnTo>
                  <a:pt x="8043498" y="0"/>
                </a:lnTo>
                <a:lnTo>
                  <a:pt x="8043498" y="4021750"/>
                </a:lnTo>
                <a:lnTo>
                  <a:pt x="0" y="4021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Freeform 2" id="2"/>
          <p:cNvSpPr/>
          <p:nvPr/>
        </p:nvSpPr>
        <p:spPr>
          <a:xfrm flipH="false" flipV="false" rot="0">
            <a:off x="13011659" y="318599"/>
            <a:ext cx="7483254" cy="5079258"/>
          </a:xfrm>
          <a:custGeom>
            <a:avLst/>
            <a:gdLst/>
            <a:ahLst/>
            <a:cxnLst/>
            <a:rect r="r" b="b" t="t" l="l"/>
            <a:pathLst>
              <a:path h="5079258" w="7483254">
                <a:moveTo>
                  <a:pt x="0" y="0"/>
                </a:moveTo>
                <a:lnTo>
                  <a:pt x="7483253" y="0"/>
                </a:lnTo>
                <a:lnTo>
                  <a:pt x="7483253" y="5079259"/>
                </a:lnTo>
                <a:lnTo>
                  <a:pt x="0" y="50792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359117" y="683552"/>
            <a:ext cx="7837436" cy="3918718"/>
          </a:xfrm>
          <a:custGeom>
            <a:avLst/>
            <a:gdLst/>
            <a:ahLst/>
            <a:cxnLst/>
            <a:rect r="r" b="b" t="t" l="l"/>
            <a:pathLst>
              <a:path h="3918718" w="7837436">
                <a:moveTo>
                  <a:pt x="0" y="0"/>
                </a:moveTo>
                <a:lnTo>
                  <a:pt x="7837436" y="0"/>
                </a:lnTo>
                <a:lnTo>
                  <a:pt x="7837436" y="3918718"/>
                </a:lnTo>
                <a:lnTo>
                  <a:pt x="0" y="391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57832" y="4687765"/>
            <a:ext cx="13168798" cy="6844411"/>
          </a:xfrm>
          <a:prstGeom prst="rect">
            <a:avLst/>
          </a:prstGeom>
        </p:spPr>
        <p:txBody>
          <a:bodyPr anchor="t" rtlCol="false" tIns="0" lIns="0" bIns="0" rIns="0">
            <a:spAutoFit/>
          </a:bodyPr>
          <a:lstStyle/>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Notion: kanban board</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Jira: management tool (acceptance criteria)</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Google sheets: manual testing (writing testcases)</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Intellij &amp; github: writing automation testing scripts</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Selenium &amp; testNG: Automation frameworks</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Postman: API testing</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Allure: test reports</a:t>
            </a:r>
          </a:p>
          <a:p>
            <a:pPr algn="l" marL="734059" indent="-367030" lvl="1">
              <a:lnSpc>
                <a:spcPts val="5167"/>
              </a:lnSpc>
              <a:buFont typeface="Arial"/>
              <a:buChar char="•"/>
            </a:pPr>
            <a:r>
              <a:rPr lang="en-US" sz="3399">
                <a:solidFill>
                  <a:srgbClr val="FFFFFF"/>
                </a:solidFill>
                <a:latin typeface="Helios Extended"/>
                <a:ea typeface="Helios Extended"/>
                <a:cs typeface="Helios Extended"/>
                <a:sym typeface="Helios Extended"/>
              </a:rPr>
              <a:t>Jenkins: CI/CD tool</a:t>
            </a:r>
          </a:p>
          <a:p>
            <a:pPr algn="ctr">
              <a:lnSpc>
                <a:spcPts val="7105"/>
              </a:lnSpc>
            </a:pPr>
          </a:p>
          <a:p>
            <a:pPr algn="ctr">
              <a:lnSpc>
                <a:spcPts val="7105"/>
              </a:lnSpc>
            </a:pPr>
          </a:p>
        </p:txBody>
      </p:sp>
      <p:sp>
        <p:nvSpPr>
          <p:cNvPr name="TextBox 5" id="5"/>
          <p:cNvSpPr txBox="true"/>
          <p:nvPr/>
        </p:nvSpPr>
        <p:spPr>
          <a:xfrm rot="0">
            <a:off x="5607980" y="2461936"/>
            <a:ext cx="7072041"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Canva Student Font"/>
                <a:ea typeface="Canva Student Font"/>
                <a:cs typeface="Canva Student Font"/>
                <a:sym typeface="Canva Student Font"/>
              </a:rPr>
              <a:t>Tools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Freeform 2" id="2"/>
          <p:cNvSpPr/>
          <p:nvPr/>
        </p:nvSpPr>
        <p:spPr>
          <a:xfrm flipH="false" flipV="false" rot="0">
            <a:off x="12863469" y="5315333"/>
            <a:ext cx="5463689" cy="4869513"/>
          </a:xfrm>
          <a:custGeom>
            <a:avLst/>
            <a:gdLst/>
            <a:ahLst/>
            <a:cxnLst/>
            <a:rect r="r" b="b" t="t" l="l"/>
            <a:pathLst>
              <a:path h="4869513" w="5463689">
                <a:moveTo>
                  <a:pt x="0" y="0"/>
                </a:moveTo>
                <a:lnTo>
                  <a:pt x="5463689" y="0"/>
                </a:lnTo>
                <a:lnTo>
                  <a:pt x="5463689" y="4869513"/>
                </a:lnTo>
                <a:lnTo>
                  <a:pt x="0" y="4869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41156">
            <a:off x="14282263" y="-1028047"/>
            <a:ext cx="7573768" cy="3456392"/>
          </a:xfrm>
          <a:custGeom>
            <a:avLst/>
            <a:gdLst/>
            <a:ahLst/>
            <a:cxnLst/>
            <a:rect r="r" b="b" t="t" l="l"/>
            <a:pathLst>
              <a:path h="3456392" w="7573768">
                <a:moveTo>
                  <a:pt x="0" y="0"/>
                </a:moveTo>
                <a:lnTo>
                  <a:pt x="7573768" y="0"/>
                </a:lnTo>
                <a:lnTo>
                  <a:pt x="7573768" y="3456393"/>
                </a:lnTo>
                <a:lnTo>
                  <a:pt x="0" y="34563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72971" y="1122533"/>
            <a:ext cx="11775365" cy="1576069"/>
          </a:xfrm>
          <a:prstGeom prst="rect">
            <a:avLst/>
          </a:prstGeom>
        </p:spPr>
        <p:txBody>
          <a:bodyPr anchor="t" rtlCol="false" tIns="0" lIns="0" bIns="0" rIns="0">
            <a:spAutoFit/>
          </a:bodyPr>
          <a:lstStyle/>
          <a:p>
            <a:pPr algn="l">
              <a:lnSpc>
                <a:spcPts val="12880"/>
              </a:lnSpc>
            </a:pPr>
            <a:r>
              <a:rPr lang="en-US" sz="9200">
                <a:solidFill>
                  <a:srgbClr val="FFFFFF"/>
                </a:solidFill>
                <a:latin typeface="Canva Student Font"/>
                <a:ea typeface="Canva Student Font"/>
                <a:cs typeface="Canva Student Font"/>
                <a:sym typeface="Canva Student Font"/>
              </a:rPr>
              <a:t>Conclusion</a:t>
            </a:r>
          </a:p>
        </p:txBody>
      </p:sp>
      <p:sp>
        <p:nvSpPr>
          <p:cNvPr name="TextBox 5" id="5"/>
          <p:cNvSpPr txBox="true"/>
          <p:nvPr/>
        </p:nvSpPr>
        <p:spPr>
          <a:xfrm rot="0">
            <a:off x="1272971" y="2981390"/>
            <a:ext cx="11993813" cy="6009640"/>
          </a:xfrm>
          <a:prstGeom prst="rect">
            <a:avLst/>
          </a:prstGeom>
        </p:spPr>
        <p:txBody>
          <a:bodyPr anchor="t" rtlCol="false" tIns="0" lIns="0" bIns="0" rIns="0">
            <a:spAutoFit/>
          </a:bodyPr>
          <a:lstStyle/>
          <a:p>
            <a:pPr algn="l">
              <a:lnSpc>
                <a:spcPts val="4759"/>
              </a:lnSpc>
            </a:pPr>
            <a:r>
              <a:rPr lang="en-US" sz="3399">
                <a:solidFill>
                  <a:srgbClr val="FFFFFF"/>
                </a:solidFill>
                <a:latin typeface="Helios Extended"/>
                <a:ea typeface="Helios Extended"/>
                <a:cs typeface="Helios Extended"/>
                <a:sym typeface="Helios Extended"/>
              </a:rPr>
              <a:t>The testing team has successfully executed a comprehensive testing process for this e-commerce website, combining both manual and automated testing techniques. This thorough approach has enabled the identification and reporting most of the bugs, contributing to the overall improvement of the website's quality. It was a  well-suited project that enhanced the team experience in manual and automation testing and using tools used in the modern technology.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258A2"/>
        </a:solidFill>
      </p:bgPr>
    </p:bg>
    <p:spTree>
      <p:nvGrpSpPr>
        <p:cNvPr id="1" name=""/>
        <p:cNvGrpSpPr/>
        <p:nvPr/>
      </p:nvGrpSpPr>
      <p:grpSpPr>
        <a:xfrm>
          <a:off x="0" y="0"/>
          <a:ext cx="0" cy="0"/>
          <a:chOff x="0" y="0"/>
          <a:chExt cx="0" cy="0"/>
        </a:xfrm>
      </p:grpSpPr>
      <p:sp>
        <p:nvSpPr>
          <p:cNvPr name="TextBox 2" id="2"/>
          <p:cNvSpPr txBox="true"/>
          <p:nvPr/>
        </p:nvSpPr>
        <p:spPr>
          <a:xfrm rot="0">
            <a:off x="405976" y="2033300"/>
            <a:ext cx="15365895" cy="4833619"/>
          </a:xfrm>
          <a:prstGeom prst="rect">
            <a:avLst/>
          </a:prstGeom>
        </p:spPr>
        <p:txBody>
          <a:bodyPr anchor="t" rtlCol="false" tIns="0" lIns="0" bIns="0" rIns="0">
            <a:spAutoFit/>
          </a:bodyPr>
          <a:lstStyle/>
          <a:p>
            <a:pPr algn="ctr">
              <a:lnSpc>
                <a:spcPts val="12880"/>
              </a:lnSpc>
            </a:pPr>
            <a:r>
              <a:rPr lang="en-US" sz="9200">
                <a:solidFill>
                  <a:srgbClr val="FFFFFF"/>
                </a:solidFill>
                <a:latin typeface="Canva Student Font"/>
                <a:ea typeface="Canva Student Font"/>
                <a:cs typeface="Canva Student Font"/>
                <a:sym typeface="Canva Student Font"/>
              </a:rPr>
              <a:t>The end of our presentation!</a:t>
            </a:r>
          </a:p>
          <a:p>
            <a:pPr algn="ctr">
              <a:lnSpc>
                <a:spcPts val="12880"/>
              </a:lnSpc>
            </a:pPr>
            <a:r>
              <a:rPr lang="en-US" sz="9200">
                <a:solidFill>
                  <a:srgbClr val="FFFFFF"/>
                </a:solidFill>
                <a:latin typeface="Canva Student Font"/>
                <a:ea typeface="Canva Student Font"/>
                <a:cs typeface="Canva Student Font"/>
                <a:sym typeface="Canva Student Font"/>
              </a:rPr>
              <a:t>Let’s continue our journey through the SRS and the Test Plan</a:t>
            </a:r>
          </a:p>
        </p:txBody>
      </p:sp>
      <p:sp>
        <p:nvSpPr>
          <p:cNvPr name="Freeform 3" id="3"/>
          <p:cNvSpPr/>
          <p:nvPr/>
        </p:nvSpPr>
        <p:spPr>
          <a:xfrm flipH="false" flipV="false" rot="-10800000">
            <a:off x="14818609" y="4540597"/>
            <a:ext cx="3469391" cy="5746403"/>
          </a:xfrm>
          <a:custGeom>
            <a:avLst/>
            <a:gdLst/>
            <a:ahLst/>
            <a:cxnLst/>
            <a:rect r="r" b="b" t="t" l="l"/>
            <a:pathLst>
              <a:path h="5746403" w="3469391">
                <a:moveTo>
                  <a:pt x="0" y="0"/>
                </a:moveTo>
                <a:lnTo>
                  <a:pt x="3469391" y="0"/>
                </a:lnTo>
                <a:lnTo>
                  <a:pt x="3469391" y="5746403"/>
                </a:lnTo>
                <a:lnTo>
                  <a:pt x="0" y="57464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DAGUZQJqZrI</dc:identifier>
  <dcterms:modified xsi:type="dcterms:W3CDTF">2011-08-01T06:04:30Z</dcterms:modified>
  <cp:revision>1</cp:revision>
  <dc:title>‘Qafox.com’</dc:title>
</cp:coreProperties>
</file>