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9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71" r:id="rId5"/>
    <p:sldId id="275" r:id="rId6"/>
    <p:sldId id="273" r:id="rId7"/>
    <p:sldId id="274" r:id="rId8"/>
    <p:sldId id="277" r:id="rId9"/>
    <p:sldId id="279" r:id="rId10"/>
    <p:sldId id="280" r:id="rId11"/>
    <p:sldId id="281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90980EA2-404C-4B47-B51E-F85018F20183}">
          <p14:sldIdLst>
            <p14:sldId id="256"/>
            <p14:sldId id="257"/>
            <p14:sldId id="271"/>
            <p14:sldId id="275"/>
            <p14:sldId id="273"/>
            <p14:sldId id="274"/>
            <p14:sldId id="277"/>
            <p14:sldId id="279"/>
            <p14:sldId id="280"/>
          </p14:sldIdLst>
        </p14:section>
        <p14:section name="Secção Sem Título" id="{FDE50303-C306-4A1E-A9AD-7A020E3902D9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46920" autoAdjust="0"/>
  </p:normalViewPr>
  <p:slideViewPr>
    <p:cSldViewPr>
      <p:cViewPr varScale="1">
        <p:scale>
          <a:sx n="29" d="100"/>
          <a:sy n="29" d="100"/>
        </p:scale>
        <p:origin x="96" y="168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605E99-D788-40CC-B84F-B096F3844303}" type="doc">
      <dgm:prSet loTypeId="urn:microsoft.com/office/officeart/2005/8/layout/radial5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857681A-C08C-4ACC-B2D4-A4A8D80F63F6}">
      <dgm:prSet phldrT="[Texto]"/>
      <dgm:spPr/>
      <dgm:t>
        <a:bodyPr/>
        <a:lstStyle/>
        <a:p>
          <a:r>
            <a:rPr lang="pt-PT" dirty="0" smtClean="0"/>
            <a:t>Ensino</a:t>
          </a:r>
          <a:endParaRPr lang="pt-PT" dirty="0"/>
        </a:p>
      </dgm:t>
    </dgm:pt>
    <dgm:pt modelId="{B9C62753-A65D-4E2B-AB84-B6F4C89B580B}" type="parTrans" cxnId="{77AD715D-59B1-4975-8AED-084FBE71CC85}">
      <dgm:prSet/>
      <dgm:spPr/>
      <dgm:t>
        <a:bodyPr/>
        <a:lstStyle/>
        <a:p>
          <a:endParaRPr lang="pt-PT"/>
        </a:p>
      </dgm:t>
    </dgm:pt>
    <dgm:pt modelId="{8D2BD304-860B-4BAD-8AAA-F2C65CC5421B}" type="sibTrans" cxnId="{77AD715D-59B1-4975-8AED-084FBE71CC85}">
      <dgm:prSet/>
      <dgm:spPr/>
      <dgm:t>
        <a:bodyPr/>
        <a:lstStyle/>
        <a:p>
          <a:endParaRPr lang="pt-PT"/>
        </a:p>
      </dgm:t>
    </dgm:pt>
    <dgm:pt modelId="{BA30CB08-C27E-4176-9DC6-44B8F3045D4D}">
      <dgm:prSet phldrT="[Texto]"/>
      <dgm:spPr/>
      <dgm:t>
        <a:bodyPr/>
        <a:lstStyle/>
        <a:p>
          <a:r>
            <a:rPr lang="pt-PT" dirty="0" smtClean="0"/>
            <a:t>Aulas</a:t>
          </a:r>
          <a:endParaRPr lang="pt-PT" dirty="0"/>
        </a:p>
      </dgm:t>
    </dgm:pt>
    <dgm:pt modelId="{4940A39E-1769-4461-A9C0-780344A73B93}" type="parTrans" cxnId="{A4216A27-CFDD-4894-85C5-5AC8402DC54F}">
      <dgm:prSet/>
      <dgm:spPr/>
      <dgm:t>
        <a:bodyPr/>
        <a:lstStyle/>
        <a:p>
          <a:endParaRPr lang="pt-PT"/>
        </a:p>
      </dgm:t>
    </dgm:pt>
    <dgm:pt modelId="{6E690CE8-C301-484B-8E2C-E1A6D75EF4FD}" type="sibTrans" cxnId="{A4216A27-CFDD-4894-85C5-5AC8402DC54F}">
      <dgm:prSet/>
      <dgm:spPr/>
      <dgm:t>
        <a:bodyPr/>
        <a:lstStyle/>
        <a:p>
          <a:endParaRPr lang="pt-PT"/>
        </a:p>
      </dgm:t>
    </dgm:pt>
    <dgm:pt modelId="{7900B2A5-9AE7-46AA-8868-DC204892F73A}">
      <dgm:prSet phldrT="[Texto]"/>
      <dgm:spPr/>
      <dgm:t>
        <a:bodyPr/>
        <a:lstStyle/>
        <a:p>
          <a:r>
            <a:rPr lang="pt-PT" dirty="0" smtClean="0"/>
            <a:t>Exercícios</a:t>
          </a:r>
          <a:endParaRPr lang="pt-PT" dirty="0"/>
        </a:p>
      </dgm:t>
    </dgm:pt>
    <dgm:pt modelId="{BD6BC54F-ECB2-46DC-B744-FC1AA22E6916}" type="parTrans" cxnId="{671F2D2F-C21E-4765-AFE4-9999C5C6057D}">
      <dgm:prSet/>
      <dgm:spPr/>
      <dgm:t>
        <a:bodyPr/>
        <a:lstStyle/>
        <a:p>
          <a:endParaRPr lang="pt-PT"/>
        </a:p>
      </dgm:t>
    </dgm:pt>
    <dgm:pt modelId="{5F66FFC1-D01C-4A5D-87B5-F0A4D3804D29}" type="sibTrans" cxnId="{671F2D2F-C21E-4765-AFE4-9999C5C6057D}">
      <dgm:prSet/>
      <dgm:spPr/>
      <dgm:t>
        <a:bodyPr/>
        <a:lstStyle/>
        <a:p>
          <a:endParaRPr lang="pt-PT"/>
        </a:p>
      </dgm:t>
    </dgm:pt>
    <dgm:pt modelId="{391CA999-2D3D-480F-8FFE-94985539FB61}">
      <dgm:prSet phldrT="[Texto]"/>
      <dgm:spPr/>
      <dgm:t>
        <a:bodyPr/>
        <a:lstStyle/>
        <a:p>
          <a:r>
            <a:rPr lang="pt-PT" dirty="0" smtClean="0"/>
            <a:t>Avaliação</a:t>
          </a:r>
          <a:endParaRPr lang="pt-PT" dirty="0"/>
        </a:p>
      </dgm:t>
    </dgm:pt>
    <dgm:pt modelId="{72EBABCD-A694-46CD-A074-C9CFEAA3A3EB}" type="parTrans" cxnId="{0A45F097-A2F1-43CA-89C2-C3C067BAEA37}">
      <dgm:prSet/>
      <dgm:spPr/>
      <dgm:t>
        <a:bodyPr/>
        <a:lstStyle/>
        <a:p>
          <a:endParaRPr lang="pt-PT"/>
        </a:p>
      </dgm:t>
    </dgm:pt>
    <dgm:pt modelId="{2E7A4A67-3A0C-4AC0-9173-D9A7D240C226}" type="sibTrans" cxnId="{0A45F097-A2F1-43CA-89C2-C3C067BAEA37}">
      <dgm:prSet/>
      <dgm:spPr/>
      <dgm:t>
        <a:bodyPr/>
        <a:lstStyle/>
        <a:p>
          <a:endParaRPr lang="pt-PT"/>
        </a:p>
      </dgm:t>
    </dgm:pt>
    <dgm:pt modelId="{19B2ED47-192C-43D0-B91B-04AD18257B1C}">
      <dgm:prSet phldrT="[Texto]"/>
      <dgm:spPr/>
      <dgm:t>
        <a:bodyPr/>
        <a:lstStyle/>
        <a:p>
          <a:r>
            <a:rPr lang="pt-PT" dirty="0" smtClean="0"/>
            <a:t>Vídeos</a:t>
          </a:r>
          <a:endParaRPr lang="pt-PT" dirty="0"/>
        </a:p>
      </dgm:t>
    </dgm:pt>
    <dgm:pt modelId="{0B0D8767-681D-4FC8-A9BD-09EE33A0AE94}" type="parTrans" cxnId="{9E00953F-80C6-4E38-802D-4459082E920E}">
      <dgm:prSet/>
      <dgm:spPr/>
      <dgm:t>
        <a:bodyPr/>
        <a:lstStyle/>
        <a:p>
          <a:endParaRPr lang="pt-PT"/>
        </a:p>
      </dgm:t>
    </dgm:pt>
    <dgm:pt modelId="{DDE0FFDE-0BC5-434B-B1E4-FF31FB58390D}" type="sibTrans" cxnId="{9E00953F-80C6-4E38-802D-4459082E920E}">
      <dgm:prSet/>
      <dgm:spPr/>
      <dgm:t>
        <a:bodyPr/>
        <a:lstStyle/>
        <a:p>
          <a:endParaRPr lang="pt-PT"/>
        </a:p>
      </dgm:t>
    </dgm:pt>
    <dgm:pt modelId="{3EDF8D53-410C-4268-9472-D8776C4375CE}">
      <dgm:prSet phldrT="[Texto]"/>
      <dgm:spPr/>
      <dgm:t>
        <a:bodyPr/>
        <a:lstStyle/>
        <a:p>
          <a:r>
            <a:rPr lang="pt-PT" dirty="0" smtClean="0"/>
            <a:t>Imagens</a:t>
          </a:r>
          <a:endParaRPr lang="pt-PT" dirty="0"/>
        </a:p>
      </dgm:t>
    </dgm:pt>
    <dgm:pt modelId="{9845E75B-8E16-4BAB-8BFB-F85057241444}" type="parTrans" cxnId="{102ABBC3-959C-4A00-B593-2A88CC293F56}">
      <dgm:prSet/>
      <dgm:spPr/>
      <dgm:t>
        <a:bodyPr/>
        <a:lstStyle/>
        <a:p>
          <a:endParaRPr lang="pt-PT"/>
        </a:p>
      </dgm:t>
    </dgm:pt>
    <dgm:pt modelId="{54593402-1004-41D8-9780-4493DE1FB46D}" type="sibTrans" cxnId="{102ABBC3-959C-4A00-B593-2A88CC293F56}">
      <dgm:prSet/>
      <dgm:spPr/>
      <dgm:t>
        <a:bodyPr/>
        <a:lstStyle/>
        <a:p>
          <a:endParaRPr lang="pt-PT"/>
        </a:p>
      </dgm:t>
    </dgm:pt>
    <dgm:pt modelId="{D2F9420E-3E2E-46BD-A80B-29E2424D5A64}">
      <dgm:prSet phldrT="[Texto]"/>
      <dgm:spPr/>
      <dgm:t>
        <a:bodyPr/>
        <a:lstStyle/>
        <a:p>
          <a:r>
            <a:rPr lang="pt-PT" dirty="0" smtClean="0"/>
            <a:t>Jogos</a:t>
          </a:r>
          <a:endParaRPr lang="pt-PT" dirty="0"/>
        </a:p>
      </dgm:t>
    </dgm:pt>
    <dgm:pt modelId="{C4BA4B62-A662-49BC-9D1A-58AAC77A135E}" type="parTrans" cxnId="{3CB3F05B-EFBC-4D18-AE21-715798D9F7B5}">
      <dgm:prSet/>
      <dgm:spPr/>
      <dgm:t>
        <a:bodyPr/>
        <a:lstStyle/>
        <a:p>
          <a:endParaRPr lang="pt-PT"/>
        </a:p>
      </dgm:t>
    </dgm:pt>
    <dgm:pt modelId="{E4EF8C97-C403-48F9-BFB2-2556C8A82C47}" type="sibTrans" cxnId="{3CB3F05B-EFBC-4D18-AE21-715798D9F7B5}">
      <dgm:prSet/>
      <dgm:spPr/>
      <dgm:t>
        <a:bodyPr/>
        <a:lstStyle/>
        <a:p>
          <a:endParaRPr lang="pt-PT"/>
        </a:p>
      </dgm:t>
    </dgm:pt>
    <dgm:pt modelId="{B2F49888-A987-4C1F-8B6A-057D77BE65FA}">
      <dgm:prSet phldrT="[Texto]"/>
      <dgm:spPr/>
      <dgm:t>
        <a:bodyPr/>
        <a:lstStyle/>
        <a:p>
          <a:r>
            <a:rPr lang="pt-PT" dirty="0" smtClean="0"/>
            <a:t>Estatísticas</a:t>
          </a:r>
          <a:endParaRPr lang="pt-PT" dirty="0"/>
        </a:p>
      </dgm:t>
    </dgm:pt>
    <dgm:pt modelId="{90669A4F-190D-4C73-AA80-0F54281701A1}" type="parTrans" cxnId="{71B11EC1-3175-4C27-A1A4-DDFDDB810599}">
      <dgm:prSet/>
      <dgm:spPr/>
      <dgm:t>
        <a:bodyPr/>
        <a:lstStyle/>
        <a:p>
          <a:endParaRPr lang="pt-PT"/>
        </a:p>
      </dgm:t>
    </dgm:pt>
    <dgm:pt modelId="{F4213411-7083-4B4C-A8CF-2D93D3FF83EB}" type="sibTrans" cxnId="{71B11EC1-3175-4C27-A1A4-DDFDDB810599}">
      <dgm:prSet/>
      <dgm:spPr/>
      <dgm:t>
        <a:bodyPr/>
        <a:lstStyle/>
        <a:p>
          <a:endParaRPr lang="pt-PT"/>
        </a:p>
      </dgm:t>
    </dgm:pt>
    <dgm:pt modelId="{42CDD322-C3FE-40C7-A54E-55B560603AE9}" type="pres">
      <dgm:prSet presAssocID="{E4605E99-D788-40CC-B84F-B096F384430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9E6E3828-A769-4642-90F4-6CC29F79FE54}" type="pres">
      <dgm:prSet presAssocID="{2857681A-C08C-4ACC-B2D4-A4A8D80F63F6}" presName="centerShape" presStyleLbl="node0" presStyleIdx="0" presStyleCnt="1" custLinFactNeighborX="2639" custLinFactNeighborY="-874"/>
      <dgm:spPr/>
      <dgm:t>
        <a:bodyPr/>
        <a:lstStyle/>
        <a:p>
          <a:endParaRPr lang="pt-PT"/>
        </a:p>
      </dgm:t>
    </dgm:pt>
    <dgm:pt modelId="{50083348-D83D-4625-BDCE-0B82C4D2C9D7}" type="pres">
      <dgm:prSet presAssocID="{4940A39E-1769-4461-A9C0-780344A73B93}" presName="parTrans" presStyleLbl="sibTrans2D1" presStyleIdx="0" presStyleCnt="4"/>
      <dgm:spPr/>
      <dgm:t>
        <a:bodyPr/>
        <a:lstStyle/>
        <a:p>
          <a:endParaRPr lang="pt-PT"/>
        </a:p>
      </dgm:t>
    </dgm:pt>
    <dgm:pt modelId="{C9D58202-D48A-4CC2-8D50-2ABA2F8754E4}" type="pres">
      <dgm:prSet presAssocID="{4940A39E-1769-4461-A9C0-780344A73B93}" presName="connectorText" presStyleLbl="sibTrans2D1" presStyleIdx="0" presStyleCnt="4"/>
      <dgm:spPr/>
      <dgm:t>
        <a:bodyPr/>
        <a:lstStyle/>
        <a:p>
          <a:endParaRPr lang="pt-PT"/>
        </a:p>
      </dgm:t>
    </dgm:pt>
    <dgm:pt modelId="{C0F774C3-6911-451D-9EDA-A7E7C3E7C701}" type="pres">
      <dgm:prSet presAssocID="{BA30CB08-C27E-4176-9DC6-44B8F3045D4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93BD03F-25A2-4FB8-88CF-D81B31C593BB}" type="pres">
      <dgm:prSet presAssocID="{BD6BC54F-ECB2-46DC-B744-FC1AA22E6916}" presName="parTrans" presStyleLbl="sibTrans2D1" presStyleIdx="1" presStyleCnt="4"/>
      <dgm:spPr/>
      <dgm:t>
        <a:bodyPr/>
        <a:lstStyle/>
        <a:p>
          <a:endParaRPr lang="pt-PT"/>
        </a:p>
      </dgm:t>
    </dgm:pt>
    <dgm:pt modelId="{DD2937F4-E937-4C1A-AD1B-666B3DA7714F}" type="pres">
      <dgm:prSet presAssocID="{BD6BC54F-ECB2-46DC-B744-FC1AA22E6916}" presName="connectorText" presStyleLbl="sibTrans2D1" presStyleIdx="1" presStyleCnt="4"/>
      <dgm:spPr/>
      <dgm:t>
        <a:bodyPr/>
        <a:lstStyle/>
        <a:p>
          <a:endParaRPr lang="pt-PT"/>
        </a:p>
      </dgm:t>
    </dgm:pt>
    <dgm:pt modelId="{D1E67752-51AF-4472-AD44-35AEE8E1B9DB}" type="pres">
      <dgm:prSet presAssocID="{7900B2A5-9AE7-46AA-8868-DC204892F73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3278750-3545-41D0-9098-49EF51C45F2A}" type="pres">
      <dgm:prSet presAssocID="{72EBABCD-A694-46CD-A074-C9CFEAA3A3EB}" presName="parTrans" presStyleLbl="sibTrans2D1" presStyleIdx="2" presStyleCnt="4"/>
      <dgm:spPr/>
      <dgm:t>
        <a:bodyPr/>
        <a:lstStyle/>
        <a:p>
          <a:endParaRPr lang="pt-PT"/>
        </a:p>
      </dgm:t>
    </dgm:pt>
    <dgm:pt modelId="{37686E1C-FB33-4701-9F70-50D3E1BF47BD}" type="pres">
      <dgm:prSet presAssocID="{72EBABCD-A694-46CD-A074-C9CFEAA3A3EB}" presName="connectorText" presStyleLbl="sibTrans2D1" presStyleIdx="2" presStyleCnt="4"/>
      <dgm:spPr/>
      <dgm:t>
        <a:bodyPr/>
        <a:lstStyle/>
        <a:p>
          <a:endParaRPr lang="pt-PT"/>
        </a:p>
      </dgm:t>
    </dgm:pt>
    <dgm:pt modelId="{F4821AD9-0E74-4C87-BF54-53D7672E1C1E}" type="pres">
      <dgm:prSet presAssocID="{391CA999-2D3D-480F-8FFE-94985539FB6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BA65011-FACA-4C1E-969F-1849C9976FB2}" type="pres">
      <dgm:prSet presAssocID="{90669A4F-190D-4C73-AA80-0F54281701A1}" presName="parTrans" presStyleLbl="sibTrans2D1" presStyleIdx="3" presStyleCnt="4"/>
      <dgm:spPr/>
      <dgm:t>
        <a:bodyPr/>
        <a:lstStyle/>
        <a:p>
          <a:endParaRPr lang="pt-PT"/>
        </a:p>
      </dgm:t>
    </dgm:pt>
    <dgm:pt modelId="{68EFFC91-B051-4BF3-90C6-4A4BD7F1D3CE}" type="pres">
      <dgm:prSet presAssocID="{90669A4F-190D-4C73-AA80-0F54281701A1}" presName="connectorText" presStyleLbl="sibTrans2D1" presStyleIdx="3" presStyleCnt="4"/>
      <dgm:spPr/>
      <dgm:t>
        <a:bodyPr/>
        <a:lstStyle/>
        <a:p>
          <a:endParaRPr lang="pt-PT"/>
        </a:p>
      </dgm:t>
    </dgm:pt>
    <dgm:pt modelId="{C4D1BB34-70D8-4EF8-BFC2-AA6246655B35}" type="pres">
      <dgm:prSet presAssocID="{B2F49888-A987-4C1F-8B6A-057D77BE65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122E652-67A7-4334-B34C-88BFA399D39B}" type="presOf" srcId="{72EBABCD-A694-46CD-A074-C9CFEAA3A3EB}" destId="{37686E1C-FB33-4701-9F70-50D3E1BF47BD}" srcOrd="1" destOrd="0" presId="urn:microsoft.com/office/officeart/2005/8/layout/radial5"/>
    <dgm:cxn modelId="{B546F47C-2BD0-4FC0-97B4-CD1BB28DCE4F}" type="presOf" srcId="{90669A4F-190D-4C73-AA80-0F54281701A1}" destId="{68EFFC91-B051-4BF3-90C6-4A4BD7F1D3CE}" srcOrd="1" destOrd="0" presId="urn:microsoft.com/office/officeart/2005/8/layout/radial5"/>
    <dgm:cxn modelId="{21457BF2-7EE9-4E84-82F3-4EFC3880C900}" type="presOf" srcId="{D2F9420E-3E2E-46BD-A80B-29E2424D5A64}" destId="{C0F774C3-6911-451D-9EDA-A7E7C3E7C701}" srcOrd="0" destOrd="3" presId="urn:microsoft.com/office/officeart/2005/8/layout/radial5"/>
    <dgm:cxn modelId="{0D80A71E-88DD-425D-AA4A-5847B61AF8D9}" type="presOf" srcId="{7900B2A5-9AE7-46AA-8868-DC204892F73A}" destId="{D1E67752-51AF-4472-AD44-35AEE8E1B9DB}" srcOrd="0" destOrd="0" presId="urn:microsoft.com/office/officeart/2005/8/layout/radial5"/>
    <dgm:cxn modelId="{0A45F097-A2F1-43CA-89C2-C3C067BAEA37}" srcId="{2857681A-C08C-4ACC-B2D4-A4A8D80F63F6}" destId="{391CA999-2D3D-480F-8FFE-94985539FB61}" srcOrd="2" destOrd="0" parTransId="{72EBABCD-A694-46CD-A074-C9CFEAA3A3EB}" sibTransId="{2E7A4A67-3A0C-4AC0-9173-D9A7D240C226}"/>
    <dgm:cxn modelId="{3CB3F05B-EFBC-4D18-AE21-715798D9F7B5}" srcId="{BA30CB08-C27E-4176-9DC6-44B8F3045D4D}" destId="{D2F9420E-3E2E-46BD-A80B-29E2424D5A64}" srcOrd="2" destOrd="0" parTransId="{C4BA4B62-A662-49BC-9D1A-58AAC77A135E}" sibTransId="{E4EF8C97-C403-48F9-BFB2-2556C8A82C47}"/>
    <dgm:cxn modelId="{6FDEA8F9-71EC-4A3D-89D8-5AB800226D75}" type="presOf" srcId="{B2F49888-A987-4C1F-8B6A-057D77BE65FA}" destId="{C4D1BB34-70D8-4EF8-BFC2-AA6246655B35}" srcOrd="0" destOrd="0" presId="urn:microsoft.com/office/officeart/2005/8/layout/radial5"/>
    <dgm:cxn modelId="{D0881804-0E72-417E-BF89-A43F45A0D91B}" type="presOf" srcId="{2857681A-C08C-4ACC-B2D4-A4A8D80F63F6}" destId="{9E6E3828-A769-4642-90F4-6CC29F79FE54}" srcOrd="0" destOrd="0" presId="urn:microsoft.com/office/officeart/2005/8/layout/radial5"/>
    <dgm:cxn modelId="{71B11EC1-3175-4C27-A1A4-DDFDDB810599}" srcId="{2857681A-C08C-4ACC-B2D4-A4A8D80F63F6}" destId="{B2F49888-A987-4C1F-8B6A-057D77BE65FA}" srcOrd="3" destOrd="0" parTransId="{90669A4F-190D-4C73-AA80-0F54281701A1}" sibTransId="{F4213411-7083-4B4C-A8CF-2D93D3FF83EB}"/>
    <dgm:cxn modelId="{BB1888FF-F6B6-4AED-850F-F4B4F328F4D5}" type="presOf" srcId="{72EBABCD-A694-46CD-A074-C9CFEAA3A3EB}" destId="{E3278750-3545-41D0-9098-49EF51C45F2A}" srcOrd="0" destOrd="0" presId="urn:microsoft.com/office/officeart/2005/8/layout/radial5"/>
    <dgm:cxn modelId="{15F115E3-443F-4D4C-9A0D-F731F3C48025}" type="presOf" srcId="{4940A39E-1769-4461-A9C0-780344A73B93}" destId="{50083348-D83D-4625-BDCE-0B82C4D2C9D7}" srcOrd="0" destOrd="0" presId="urn:microsoft.com/office/officeart/2005/8/layout/radial5"/>
    <dgm:cxn modelId="{B266AE08-8E20-480C-B2F1-639B4B5CBE4F}" type="presOf" srcId="{E4605E99-D788-40CC-B84F-B096F3844303}" destId="{42CDD322-C3FE-40C7-A54E-55B560603AE9}" srcOrd="0" destOrd="0" presId="urn:microsoft.com/office/officeart/2005/8/layout/radial5"/>
    <dgm:cxn modelId="{102ABBC3-959C-4A00-B593-2A88CC293F56}" srcId="{BA30CB08-C27E-4176-9DC6-44B8F3045D4D}" destId="{3EDF8D53-410C-4268-9472-D8776C4375CE}" srcOrd="1" destOrd="0" parTransId="{9845E75B-8E16-4BAB-8BFB-F85057241444}" sibTransId="{54593402-1004-41D8-9780-4493DE1FB46D}"/>
    <dgm:cxn modelId="{9E00953F-80C6-4E38-802D-4459082E920E}" srcId="{BA30CB08-C27E-4176-9DC6-44B8F3045D4D}" destId="{19B2ED47-192C-43D0-B91B-04AD18257B1C}" srcOrd="0" destOrd="0" parTransId="{0B0D8767-681D-4FC8-A9BD-09EE33A0AE94}" sibTransId="{DDE0FFDE-0BC5-434B-B1E4-FF31FB58390D}"/>
    <dgm:cxn modelId="{462B633D-DFE9-4F69-BBB9-3D3832CC6D34}" type="presOf" srcId="{391CA999-2D3D-480F-8FFE-94985539FB61}" destId="{F4821AD9-0E74-4C87-BF54-53D7672E1C1E}" srcOrd="0" destOrd="0" presId="urn:microsoft.com/office/officeart/2005/8/layout/radial5"/>
    <dgm:cxn modelId="{E2BD91FC-9DE3-41E8-B828-DC5F37168DB8}" type="presOf" srcId="{BD6BC54F-ECB2-46DC-B744-FC1AA22E6916}" destId="{DD2937F4-E937-4C1A-AD1B-666B3DA7714F}" srcOrd="1" destOrd="0" presId="urn:microsoft.com/office/officeart/2005/8/layout/radial5"/>
    <dgm:cxn modelId="{4CD10723-1398-4FB8-A48F-FDA3A5B38C56}" type="presOf" srcId="{BD6BC54F-ECB2-46DC-B744-FC1AA22E6916}" destId="{B93BD03F-25A2-4FB8-88CF-D81B31C593BB}" srcOrd="0" destOrd="0" presId="urn:microsoft.com/office/officeart/2005/8/layout/radial5"/>
    <dgm:cxn modelId="{9A6BCB13-6616-43AB-A328-4EF7A6268847}" type="presOf" srcId="{4940A39E-1769-4461-A9C0-780344A73B93}" destId="{C9D58202-D48A-4CC2-8D50-2ABA2F8754E4}" srcOrd="1" destOrd="0" presId="urn:microsoft.com/office/officeart/2005/8/layout/radial5"/>
    <dgm:cxn modelId="{A4216A27-CFDD-4894-85C5-5AC8402DC54F}" srcId="{2857681A-C08C-4ACC-B2D4-A4A8D80F63F6}" destId="{BA30CB08-C27E-4176-9DC6-44B8F3045D4D}" srcOrd="0" destOrd="0" parTransId="{4940A39E-1769-4461-A9C0-780344A73B93}" sibTransId="{6E690CE8-C301-484B-8E2C-E1A6D75EF4FD}"/>
    <dgm:cxn modelId="{77AD715D-59B1-4975-8AED-084FBE71CC85}" srcId="{E4605E99-D788-40CC-B84F-B096F3844303}" destId="{2857681A-C08C-4ACC-B2D4-A4A8D80F63F6}" srcOrd="0" destOrd="0" parTransId="{B9C62753-A65D-4E2B-AB84-B6F4C89B580B}" sibTransId="{8D2BD304-860B-4BAD-8AAA-F2C65CC5421B}"/>
    <dgm:cxn modelId="{671F2D2F-C21E-4765-AFE4-9999C5C6057D}" srcId="{2857681A-C08C-4ACC-B2D4-A4A8D80F63F6}" destId="{7900B2A5-9AE7-46AA-8868-DC204892F73A}" srcOrd="1" destOrd="0" parTransId="{BD6BC54F-ECB2-46DC-B744-FC1AA22E6916}" sibTransId="{5F66FFC1-D01C-4A5D-87B5-F0A4D3804D29}"/>
    <dgm:cxn modelId="{83031BE7-7724-4554-BC7A-F21517EDC060}" type="presOf" srcId="{19B2ED47-192C-43D0-B91B-04AD18257B1C}" destId="{C0F774C3-6911-451D-9EDA-A7E7C3E7C701}" srcOrd="0" destOrd="1" presId="urn:microsoft.com/office/officeart/2005/8/layout/radial5"/>
    <dgm:cxn modelId="{FEEDBDC6-C85B-48FF-9478-83FC0380E24A}" type="presOf" srcId="{BA30CB08-C27E-4176-9DC6-44B8F3045D4D}" destId="{C0F774C3-6911-451D-9EDA-A7E7C3E7C701}" srcOrd="0" destOrd="0" presId="urn:microsoft.com/office/officeart/2005/8/layout/radial5"/>
    <dgm:cxn modelId="{3B106CB8-7F6A-4183-8B62-FA9DFE618B03}" type="presOf" srcId="{3EDF8D53-410C-4268-9472-D8776C4375CE}" destId="{C0F774C3-6911-451D-9EDA-A7E7C3E7C701}" srcOrd="0" destOrd="2" presId="urn:microsoft.com/office/officeart/2005/8/layout/radial5"/>
    <dgm:cxn modelId="{31A6ED57-4FAA-4EF6-B6FD-7FFBFBB0FD68}" type="presOf" srcId="{90669A4F-190D-4C73-AA80-0F54281701A1}" destId="{8BA65011-FACA-4C1E-969F-1849C9976FB2}" srcOrd="0" destOrd="0" presId="urn:microsoft.com/office/officeart/2005/8/layout/radial5"/>
    <dgm:cxn modelId="{DAF3A2F7-2247-4028-BBDD-1C79686D02D0}" type="presParOf" srcId="{42CDD322-C3FE-40C7-A54E-55B560603AE9}" destId="{9E6E3828-A769-4642-90F4-6CC29F79FE54}" srcOrd="0" destOrd="0" presId="urn:microsoft.com/office/officeart/2005/8/layout/radial5"/>
    <dgm:cxn modelId="{086B3F36-0CF8-4712-ADD1-0C2EC586EF54}" type="presParOf" srcId="{42CDD322-C3FE-40C7-A54E-55B560603AE9}" destId="{50083348-D83D-4625-BDCE-0B82C4D2C9D7}" srcOrd="1" destOrd="0" presId="urn:microsoft.com/office/officeart/2005/8/layout/radial5"/>
    <dgm:cxn modelId="{CA2D6574-E43F-489D-B9E5-2CC185095820}" type="presParOf" srcId="{50083348-D83D-4625-BDCE-0B82C4D2C9D7}" destId="{C9D58202-D48A-4CC2-8D50-2ABA2F8754E4}" srcOrd="0" destOrd="0" presId="urn:microsoft.com/office/officeart/2005/8/layout/radial5"/>
    <dgm:cxn modelId="{6DB3B26C-8046-487C-95FA-1097295C5CB3}" type="presParOf" srcId="{42CDD322-C3FE-40C7-A54E-55B560603AE9}" destId="{C0F774C3-6911-451D-9EDA-A7E7C3E7C701}" srcOrd="2" destOrd="0" presId="urn:microsoft.com/office/officeart/2005/8/layout/radial5"/>
    <dgm:cxn modelId="{CE32ED23-A8A7-4A6C-B717-3622EE08F5BD}" type="presParOf" srcId="{42CDD322-C3FE-40C7-A54E-55B560603AE9}" destId="{B93BD03F-25A2-4FB8-88CF-D81B31C593BB}" srcOrd="3" destOrd="0" presId="urn:microsoft.com/office/officeart/2005/8/layout/radial5"/>
    <dgm:cxn modelId="{6F6339B4-7E01-44B5-9893-A370735A1F1B}" type="presParOf" srcId="{B93BD03F-25A2-4FB8-88CF-D81B31C593BB}" destId="{DD2937F4-E937-4C1A-AD1B-666B3DA7714F}" srcOrd="0" destOrd="0" presId="urn:microsoft.com/office/officeart/2005/8/layout/radial5"/>
    <dgm:cxn modelId="{17FC34E1-2C98-48AC-94E0-BB89448B1740}" type="presParOf" srcId="{42CDD322-C3FE-40C7-A54E-55B560603AE9}" destId="{D1E67752-51AF-4472-AD44-35AEE8E1B9DB}" srcOrd="4" destOrd="0" presId="urn:microsoft.com/office/officeart/2005/8/layout/radial5"/>
    <dgm:cxn modelId="{212BE5AE-5BB5-46E7-BCB7-0FC14F707DBC}" type="presParOf" srcId="{42CDD322-C3FE-40C7-A54E-55B560603AE9}" destId="{E3278750-3545-41D0-9098-49EF51C45F2A}" srcOrd="5" destOrd="0" presId="urn:microsoft.com/office/officeart/2005/8/layout/radial5"/>
    <dgm:cxn modelId="{C9580D9D-16F4-4106-B914-033673C996AC}" type="presParOf" srcId="{E3278750-3545-41D0-9098-49EF51C45F2A}" destId="{37686E1C-FB33-4701-9F70-50D3E1BF47BD}" srcOrd="0" destOrd="0" presId="urn:microsoft.com/office/officeart/2005/8/layout/radial5"/>
    <dgm:cxn modelId="{6C8427C7-72B6-4526-938E-BDCF72A4C337}" type="presParOf" srcId="{42CDD322-C3FE-40C7-A54E-55B560603AE9}" destId="{F4821AD9-0E74-4C87-BF54-53D7672E1C1E}" srcOrd="6" destOrd="0" presId="urn:microsoft.com/office/officeart/2005/8/layout/radial5"/>
    <dgm:cxn modelId="{1AAF33B8-9C1C-4AC5-86D0-5B874C5F4D63}" type="presParOf" srcId="{42CDD322-C3FE-40C7-A54E-55B560603AE9}" destId="{8BA65011-FACA-4C1E-969F-1849C9976FB2}" srcOrd="7" destOrd="0" presId="urn:microsoft.com/office/officeart/2005/8/layout/radial5"/>
    <dgm:cxn modelId="{2EC3997F-4972-4CE5-9137-8942D434778F}" type="presParOf" srcId="{8BA65011-FACA-4C1E-969F-1849C9976FB2}" destId="{68EFFC91-B051-4BF3-90C6-4A4BD7F1D3CE}" srcOrd="0" destOrd="0" presId="urn:microsoft.com/office/officeart/2005/8/layout/radial5"/>
    <dgm:cxn modelId="{A2341461-35E0-4049-8DD9-AE14C681C002}" type="presParOf" srcId="{42CDD322-C3FE-40C7-A54E-55B560603AE9}" destId="{C4D1BB34-70D8-4EF8-BFC2-AA6246655B3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E3828-A769-4642-90F4-6CC29F79FE54}">
      <dsp:nvSpPr>
        <dsp:cNvPr id="0" name=""/>
        <dsp:cNvSpPr/>
      </dsp:nvSpPr>
      <dsp:spPr>
        <a:xfrm>
          <a:off x="2756259" y="156443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100" kern="1200" dirty="0" smtClean="0"/>
            <a:t>Ensino</a:t>
          </a:r>
          <a:endParaRPr lang="pt-PT" sz="2100" kern="1200" dirty="0"/>
        </a:p>
      </dsp:txBody>
      <dsp:txXfrm>
        <a:off x="2922626" y="1730804"/>
        <a:ext cx="803290" cy="803290"/>
      </dsp:txXfrm>
    </dsp:sp>
    <dsp:sp modelId="{50083348-D83D-4625-BDCE-0B82C4D2C9D7}">
      <dsp:nvSpPr>
        <dsp:cNvPr id="0" name=""/>
        <dsp:cNvSpPr/>
      </dsp:nvSpPr>
      <dsp:spPr>
        <a:xfrm rot="16015505">
          <a:off x="3169166" y="1164714"/>
          <a:ext cx="226988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205040" y="1275963"/>
        <a:ext cx="158892" cy="231748"/>
      </dsp:txXfrm>
    </dsp:sp>
    <dsp:sp modelId="{C0F774C3-6911-451D-9EDA-A7E7C3E7C701}">
      <dsp:nvSpPr>
        <dsp:cNvPr id="0" name=""/>
        <dsp:cNvSpPr/>
      </dsp:nvSpPr>
      <dsp:spPr>
        <a:xfrm>
          <a:off x="2672347" y="2384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Aulas</a:t>
          </a:r>
          <a:endParaRPr lang="pt-PT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Vídeos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Imagens</a:t>
          </a:r>
          <a:endParaRPr lang="pt-PT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000" kern="1200" dirty="0" smtClean="0"/>
            <a:t>Jogos</a:t>
          </a:r>
          <a:endParaRPr lang="pt-PT" sz="1000" kern="1200" dirty="0"/>
        </a:p>
      </dsp:txBody>
      <dsp:txXfrm>
        <a:off x="2838714" y="168751"/>
        <a:ext cx="803290" cy="803290"/>
      </dsp:txXfrm>
    </dsp:sp>
    <dsp:sp modelId="{B93BD03F-25A2-4FB8-88CF-D81B31C593BB}">
      <dsp:nvSpPr>
        <dsp:cNvPr id="0" name=""/>
        <dsp:cNvSpPr/>
      </dsp:nvSpPr>
      <dsp:spPr>
        <a:xfrm rot="63433">
          <a:off x="3973592" y="1953118"/>
          <a:ext cx="196186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3973597" y="2029825"/>
        <a:ext cx="137330" cy="231748"/>
      </dsp:txXfrm>
    </dsp:sp>
    <dsp:sp modelId="{D1E67752-51AF-4472-AD44-35AEE8E1B9DB}">
      <dsp:nvSpPr>
        <dsp:cNvPr id="0" name=""/>
        <dsp:cNvSpPr/>
      </dsp:nvSpPr>
      <dsp:spPr>
        <a:xfrm>
          <a:off x="4262190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Exercícios</a:t>
          </a:r>
          <a:endParaRPr lang="pt-PT" sz="1300" kern="1200" dirty="0"/>
        </a:p>
      </dsp:txBody>
      <dsp:txXfrm>
        <a:off x="4428557" y="1758594"/>
        <a:ext cx="803290" cy="803290"/>
      </dsp:txXfrm>
    </dsp:sp>
    <dsp:sp modelId="{E3278750-3545-41D0-9098-49EF51C45F2A}">
      <dsp:nvSpPr>
        <dsp:cNvPr id="0" name=""/>
        <dsp:cNvSpPr/>
      </dsp:nvSpPr>
      <dsp:spPr>
        <a:xfrm rot="5578167">
          <a:off x="3154489" y="2740895"/>
          <a:ext cx="256405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3194942" y="2779736"/>
        <a:ext cx="179484" cy="231748"/>
      </dsp:txXfrm>
    </dsp:sp>
    <dsp:sp modelId="{F4821AD9-0E74-4C87-BF54-53D7672E1C1E}">
      <dsp:nvSpPr>
        <dsp:cNvPr id="0" name=""/>
        <dsp:cNvSpPr/>
      </dsp:nvSpPr>
      <dsp:spPr>
        <a:xfrm>
          <a:off x="2672347" y="3182070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Avaliação</a:t>
          </a:r>
          <a:endParaRPr lang="pt-PT" sz="1300" kern="1200" dirty="0"/>
        </a:p>
      </dsp:txBody>
      <dsp:txXfrm>
        <a:off x="2838714" y="3348437"/>
        <a:ext cx="803290" cy="803290"/>
      </dsp:txXfrm>
    </dsp:sp>
    <dsp:sp modelId="{8BA65011-FACA-4C1E-969F-1849C9976FB2}">
      <dsp:nvSpPr>
        <dsp:cNvPr id="0" name=""/>
        <dsp:cNvSpPr/>
      </dsp:nvSpPr>
      <dsp:spPr>
        <a:xfrm rot="10742926">
          <a:off x="2352903" y="1953086"/>
          <a:ext cx="285119" cy="3862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 rot="10800000">
        <a:off x="2438433" y="2029626"/>
        <a:ext cx="199583" cy="231748"/>
      </dsp:txXfrm>
    </dsp:sp>
    <dsp:sp modelId="{C4D1BB34-70D8-4EF8-BFC2-AA6246655B35}">
      <dsp:nvSpPr>
        <dsp:cNvPr id="0" name=""/>
        <dsp:cNvSpPr/>
      </dsp:nvSpPr>
      <dsp:spPr>
        <a:xfrm>
          <a:off x="1082504" y="1592227"/>
          <a:ext cx="1136024" cy="11360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300" kern="1200" dirty="0" smtClean="0"/>
            <a:t>Estatísticas</a:t>
          </a:r>
          <a:endParaRPr lang="pt-PT" sz="1300" kern="1200" dirty="0"/>
        </a:p>
      </dsp:txBody>
      <dsp:txXfrm>
        <a:off x="1248871" y="1758594"/>
        <a:ext cx="803290" cy="803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2C259-0100-4357-933D-27583B746048}" type="datetime1">
              <a:rPr lang="pt-PT" smtClean="0"/>
              <a:t>23/03/2015</a:t>
            </a:fld>
            <a:endParaRPr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548C-493F-4FD1-9ECB-917AA81544ED}" type="datetime1">
              <a:rPr lang="pt-PT" smtClean="0"/>
              <a:t>23/03/2015</a:t>
            </a:fld>
            <a:endParaRPr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Clique para editar os estilos</a:t>
            </a:r>
          </a:p>
          <a:p>
            <a:pPr lvl="1"/>
            <a:r>
              <a:rPr/>
              <a:t>Segundo nível</a:t>
            </a:r>
          </a:p>
          <a:p>
            <a:pPr lvl="2"/>
            <a:r>
              <a:rPr/>
              <a:t>Terceiro nível</a:t>
            </a:r>
          </a:p>
          <a:p>
            <a:pPr lvl="3"/>
            <a:r>
              <a:rPr/>
              <a:t>Quarto nível</a:t>
            </a:r>
          </a:p>
          <a:p>
            <a:pPr lvl="4"/>
            <a:r>
              <a:rPr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Olá</a:t>
            </a:r>
            <a:r>
              <a:rPr lang="pt-PT" baseline="0" dirty="0" smtClean="0"/>
              <a:t> boa tarde! Sou o ___ e estou aqui para apresentar o nosso projeto de Laboratórios de Informática IV que se chama “Aprende com os </a:t>
            </a:r>
            <a:r>
              <a:rPr lang="pt-PT" baseline="0" dirty="0" err="1" smtClean="0"/>
              <a:t>Minions</a:t>
            </a:r>
            <a:r>
              <a:rPr lang="pt-PT" baseline="0" dirty="0" smtClean="0"/>
              <a:t>”.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23/03/2015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39900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10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D07E7F5-D94A-4B9A-9916-8485E0C2D024}" type="datetime1">
              <a:rPr lang="pt-PT" smtClean="0"/>
              <a:t>23/03/2015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327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projeto proposto trata-se de um Assistente Pedagógico com o objetivo de auxiliar crianças entre os 8 e os 9 anos de idade (que frequentem o 3º ano de escolaridade) na aprendizagem de um dos tópicos abordados no seu plano de estudos: as figuras geométricas.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7C351CA-D947-4DE9-B94F-31EF78C02738}" type="datetime1">
              <a:rPr lang="pt-PT" smtClean="0"/>
              <a:t>23/03/2015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294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A nossa apresentação vai focar-se</a:t>
            </a:r>
            <a:r>
              <a:rPr lang="pt-PT" baseline="0" dirty="0" smtClean="0"/>
              <a:t> nos seguintes pontos…</a:t>
            </a:r>
          </a:p>
          <a:p>
            <a:r>
              <a:rPr lang="pt-PT" baseline="0" dirty="0" smtClean="0"/>
              <a:t>Começamos com a contextualização do problema…</a:t>
            </a:r>
          </a:p>
          <a:p>
            <a:r>
              <a:rPr lang="pt-PT" baseline="0" dirty="0" smtClean="0"/>
              <a:t>Segue-se a…</a:t>
            </a:r>
          </a:p>
          <a:p>
            <a:r>
              <a:rPr lang="pt-PT" baseline="0" dirty="0" smtClean="0"/>
              <a:t>Depois temos a…</a:t>
            </a:r>
          </a:p>
          <a:p>
            <a:r>
              <a:rPr lang="pt-PT" baseline="0" dirty="0" smtClean="0"/>
              <a:t>De seguida temos a…</a:t>
            </a:r>
          </a:p>
          <a:p>
            <a:r>
              <a:rPr lang="pt-PT" baseline="0" dirty="0" smtClean="0"/>
              <a:t>(…)</a:t>
            </a:r>
          </a:p>
          <a:p>
            <a:r>
              <a:rPr lang="pt-PT" baseline="0" dirty="0" smtClean="0"/>
              <a:t>E por último temos a…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23/03/2015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286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DIFICULDADE apresentada aos alunos do ENSINO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BÁSICO,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principalmente na área da MATEMÁTICA.</a:t>
            </a:r>
          </a:p>
          <a:p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APOIO EXTRA ao trabalho realizado puma FORMA DE ESTUDO APELATIVA de modo a estimular uma FÁCIL APRENDIZAGEM das matérias lecionadas.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23/03/2015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62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RESULTADOS dos alunos portugueses na disciplina de MATEMÁTICA têm sido PREOCUPANTES.</a:t>
            </a:r>
            <a:endParaRPr lang="pt-PT" dirty="0" smtClean="0"/>
          </a:p>
          <a:p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 se deve ao facto de os TEMAS lecionados serem de uma MAIOR COMPLEXIDADE comparativamente aos temas lecionados nos anos letivos anteriores. 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23/03/2015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219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PAIS sem a DISPONIBILIDADE ou CAPACIDADE para AUXILIAR os mais pequenos a fazer os TRABALHOS de casa ou a ESTUDAR.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alunos sentem DIFICULDADES já no 1º ciclo do Ensino Básico 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Tentativa de AJUDAR a RESOLVER este PROBLEMA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Métodos de ESTUDO mais ATRATIVOS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EFICAZES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forma a CONDUZIR a um MAIOR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SUCESSO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escolar.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23/03/2015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367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PERÍMETROS de figuras geométricas e 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MEDIDAS.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AULAS através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MULTIMÉDIA.</a:t>
            </a: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EXERCÍCIOS e os TESTES dão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NOÇÃO.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Exercícios e testes NIVEIS DE DIFICULDADE, sendo que os MAIS AVANÇADOS só estarão acessíveis quando o aluno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estiver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BEM PREPARAD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O.</a:t>
            </a:r>
            <a:endParaRPr lang="pt-P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sistema disponibiliza PROGRESSO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utilizador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23/03/2015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027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23/03/2015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624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Esboço do que achamos que poderá ser a INTERFACE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nosso Assistente Pedagógico</a:t>
            </a:r>
            <a:endParaRPr lang="pt-PT" dirty="0" smtClean="0"/>
          </a:p>
          <a:p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Figura bastante conhecida das crianças:</a:t>
            </a:r>
            <a:r>
              <a:rPr lang="pt-P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nosso tutor </a:t>
            </a:r>
            <a:r>
              <a:rPr lang="pt-PT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Minion</a:t>
            </a:r>
            <a:endParaRPr lang="pt-PT" sz="1200" i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FÁCIL CATIVAR os mais PEQUENOS.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CEE548C-493F-4FD1-9ECB-917AA81544ED}" type="datetime1">
              <a:rPr lang="pt-PT" smtClean="0"/>
              <a:t>23/03/2015</a:t>
            </a:fld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2A70B-78F2-4DCF-B53B-C990D2FAFB8A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771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2B23-8FCA-454F-91C3-23D7A275AC97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23960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7ED8-7732-4669-9C13-88FF9EC671B9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97480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D3F1-8D3F-444D-900B-CC721279467B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302211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9C5F-DA09-430F-939C-143E87318345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9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7833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4409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E255-98BA-4CA4-AF9F-C33090024FAE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894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E56E-F983-405D-996D-46544E07C2E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902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7E166298-439A-4E9C-9D8C-05AD14BCF7DF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9034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C76F2-9960-4EB5-8F60-DC9F169AB3F9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00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22D3F1-8D3F-444D-900B-CC721279467B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BA54BD-C84D-46CE-8B72-31BFB26ABA43}" type="slidenum">
              <a:rPr lang="pt-PT" noProof="0" smtClean="0"/>
              <a:pPr/>
              <a:t>‹nº›</a:t>
            </a:fld>
            <a:endParaRPr lang="pt-PT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6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873" y="4437112"/>
            <a:ext cx="4392488" cy="1800200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02296" y="4437112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9748"/>
            <a:ext cx="8784976" cy="2520280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pt-PT" sz="6600" b="1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Aprende com os </a:t>
            </a:r>
            <a:r>
              <a:rPr lang="pt-PT" sz="6600" b="1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Minions</a:t>
            </a: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8032" y="4517388"/>
            <a:ext cx="4392488" cy="175975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André Geraldes (67673)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Bruno Barbosa (67646)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Patrícia Barros (67665)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dirty="0" smtClean="0">
                <a:solidFill>
                  <a:schemeClr val="tx1"/>
                </a:solidFill>
                <a:latin typeface="+mn-lt"/>
              </a:rPr>
              <a:t>Sandra Ferreira (67709)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pt-PT" sz="2600" b="0" i="0" dirty="0" smtClean="0">
                <a:solidFill>
                  <a:schemeClr val="tx1"/>
                </a:solidFill>
                <a:latin typeface="+mn-lt"/>
              </a:rPr>
              <a:t>Tiago Cunha (67707)</a:t>
            </a:r>
          </a:p>
          <a:p>
            <a:pPr marL="0" indent="0" algn="l">
              <a:spcBef>
                <a:spcPts val="0"/>
              </a:spcBef>
              <a:buNone/>
            </a:pPr>
            <a:endParaRPr lang="pt-PT" b="0" i="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06208" y="4499711"/>
            <a:ext cx="41044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 smtClean="0"/>
              <a:t>Professor Orlando Belo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2014/2015</a:t>
            </a:r>
          </a:p>
          <a:p>
            <a:pPr algn="r">
              <a:lnSpc>
                <a:spcPct val="90000"/>
              </a:lnSpc>
            </a:pPr>
            <a:r>
              <a:rPr lang="pt-PT" sz="2400" dirty="0" smtClean="0"/>
              <a:t>Grupo 6</a:t>
            </a:r>
            <a:endParaRPr lang="pt-PT" sz="240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64" y="2060848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PT" sz="3200" i="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j-ea"/>
                <a:cs typeface="+mj-cs"/>
              </a:rPr>
              <a:t>Resumo</a:t>
            </a:r>
            <a:endParaRPr lang="pt-PT" sz="3200" i="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4" name="Marcador de Posição de Conteúdo 13"/>
          <p:cNvSpPr>
            <a:spLocks noGrp="1"/>
          </p:cNvSpPr>
          <p:nvPr>
            <p:ph idx="1"/>
          </p:nvPr>
        </p:nvSpPr>
        <p:spPr>
          <a:xfrm>
            <a:off x="1223152" y="1975060"/>
            <a:ext cx="9551779" cy="3849933"/>
          </a:xfrm>
        </p:spPr>
        <p:txBody>
          <a:bodyPr>
            <a:normAutofit lnSpcReduction="10000"/>
          </a:bodyPr>
          <a:lstStyle/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b="0" i="0" dirty="0" smtClean="0">
                <a:solidFill>
                  <a:schemeClr val="tx1"/>
                </a:solidFill>
                <a:latin typeface="Corbel"/>
              </a:rPr>
              <a:t>Foi-nos proposto no âmbito da unidade curricular de Laboratórios de Informática IV desenvolver um Assistente Pedagógico.</a:t>
            </a: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objetivo do nosso assistente consiste em complementar o estudo dos alunos que frequentam o 3º ano do ensino primário.</a:t>
            </a:r>
          </a:p>
          <a:p>
            <a:pPr marL="274320" indent="0" algn="just" defTabSz="914400">
              <a:lnSpc>
                <a:spcPct val="150000"/>
              </a:lnSpc>
              <a:spcBef>
                <a:spcPts val="1800"/>
              </a:spcBef>
              <a:buClr>
                <a:schemeClr val="tx1"/>
              </a:buClr>
              <a:buSzPct val="80000"/>
              <a:buNone/>
            </a:pPr>
            <a:r>
              <a:rPr lang="pt-PT" sz="2400" dirty="0" smtClean="0">
                <a:solidFill>
                  <a:schemeClr val="tx1"/>
                </a:solidFill>
                <a:latin typeface="Corbel"/>
              </a:rPr>
              <a:t>O foco de aprendizagem do assistente pedagógico será a área da Matemática, particularmente na Geometria.</a:t>
            </a:r>
          </a:p>
          <a:p>
            <a:pPr marL="548640" indent="-274320" algn="l" defTabSz="91440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/>
              <a:buChar char="§"/>
            </a:pPr>
            <a:endParaRPr lang="pt-PT" sz="2400" b="0" i="0" dirty="0">
              <a:solidFill>
                <a:schemeClr val="tx1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8BB8-DCAC-4048-9201-9828E83FFE40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2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Estrutura da apresentação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pt-PT" dirty="0"/>
              <a:t>Contextualização</a:t>
            </a:r>
          </a:p>
          <a:p>
            <a:pPr algn="just">
              <a:lnSpc>
                <a:spcPct val="160000"/>
              </a:lnSpc>
            </a:pPr>
            <a:r>
              <a:rPr lang="pt-PT" dirty="0" smtClean="0"/>
              <a:t>Apresentação do caso de estudo</a:t>
            </a:r>
          </a:p>
          <a:p>
            <a:pPr algn="just">
              <a:lnSpc>
                <a:spcPct val="160000"/>
              </a:lnSpc>
            </a:pPr>
            <a:r>
              <a:rPr lang="pt-PT" dirty="0"/>
              <a:t>Motivação e objetivos a </a:t>
            </a:r>
            <a:r>
              <a:rPr lang="pt-PT" dirty="0" smtClean="0"/>
              <a:t>atingir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Descrição da aplicação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Planeamento e fases do Projeto</a:t>
            </a:r>
          </a:p>
          <a:p>
            <a:pPr algn="just">
              <a:lnSpc>
                <a:spcPct val="120000"/>
              </a:lnSpc>
            </a:pPr>
            <a:r>
              <a:rPr lang="pt-PT" dirty="0" smtClean="0"/>
              <a:t>Proposta de interface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3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92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Contextualização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400" dirty="0" smtClean="0"/>
              <a:t>O grau de dificuldade apresentado aos alunos do 1º ciclo do ensino básico tem vindo a aumentar, nomeadamente na área da Matemática.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Desta forma surge a necessidade de haver um apoio extra ao trabalho realizado pelos professores.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Esse estudo deverá ser apelativo</a:t>
            </a:r>
            <a:r>
              <a:rPr lang="pt-PT" sz="2400" dirty="0"/>
              <a:t> </a:t>
            </a:r>
            <a:r>
              <a:rPr lang="pt-PT" sz="2400" dirty="0" smtClean="0"/>
              <a:t>e interativo de modo a estimular uma fácil aprendizagem das matérias.</a:t>
            </a:r>
          </a:p>
          <a:p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4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97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Apresentação do caso de estudo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97868" y="1964974"/>
            <a:ext cx="9108503" cy="405631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2800" dirty="0"/>
              <a:t>O</a:t>
            </a:r>
            <a:r>
              <a:rPr lang="pt-PT" sz="2800" dirty="0" smtClean="0"/>
              <a:t>s resultados obtidos nas provas nacionais do ensino básico têm sido preocupantes. Entre os temas onde os alunos obtêm piores classificações, encontra-se a Geometria.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Após a observação do plano de estudos do ensino primário, verificou-se que é no 3º ano que se leciona este tema.</a:t>
            </a:r>
          </a:p>
          <a:p>
            <a:pPr algn="just">
              <a:lnSpc>
                <a:spcPct val="150000"/>
              </a:lnSpc>
            </a:pPr>
            <a:r>
              <a:rPr lang="pt-PT" sz="2800" dirty="0" smtClean="0"/>
              <a:t>Como tal o assistente pedagógico a desenvolver será direcionado aos educandos que frequentem esse ano escolar </a:t>
            </a:r>
          </a:p>
          <a:p>
            <a:pPr algn="just">
              <a:lnSpc>
                <a:spcPct val="150000"/>
              </a:lnSpc>
            </a:pP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0D44-86C5-4DC1-BD8D-003E607ECA8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5</a:t>
            </a:fld>
            <a:endParaRPr lang="pt-PT" noProof="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8" name="CaixaDeTexto 1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904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Motivação e objetivos a atingir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PT" sz="2400" dirty="0"/>
              <a:t> Com o aumento </a:t>
            </a:r>
            <a:r>
              <a:rPr lang="pt-PT" sz="2400" dirty="0" smtClean="0"/>
              <a:t>da dificuldade da matéria lecionada no </a:t>
            </a:r>
            <a:r>
              <a:rPr lang="pt-PT" sz="2400" dirty="0"/>
              <a:t>1º ciclo do Ensino Básico, é preciso que hajam  alternativas de apoio e incentivo ao estudo fora da escola.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Os pais nem sempre têm a disponibilidade e/ou capacidade para ajudar os seus filhos nos trabalhos de casa.</a:t>
            </a:r>
          </a:p>
          <a:p>
            <a:pPr algn="just">
              <a:lnSpc>
                <a:spcPct val="150000"/>
              </a:lnSpc>
            </a:pPr>
            <a:r>
              <a:rPr lang="pt-PT" sz="2400" dirty="0" smtClean="0"/>
              <a:t>O assistente visa minimizar estes problemas proporcionando métodos atrativos e interativos de aprender e estudar.</a:t>
            </a:r>
            <a:endParaRPr lang="pt-PT" sz="24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6</a:t>
            </a:fld>
            <a:endParaRPr lang="pt-PT" noProof="0" dirty="0"/>
          </a:p>
        </p:txBody>
      </p:sp>
      <p:grpSp>
        <p:nvGrpSpPr>
          <p:cNvPr id="6" name="Grupo 5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7" name="CaixaDeTexto 6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45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Descrição da aplicação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Marcador de Posição de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9201181"/>
              </p:ext>
            </p:extLst>
          </p:nvPr>
        </p:nvGraphicFramePr>
        <p:xfrm>
          <a:off x="2566020" y="1916832"/>
          <a:ext cx="648072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7</a:t>
            </a:fld>
            <a:endParaRPr lang="pt-PT" noProof="0" dirty="0"/>
          </a:p>
        </p:txBody>
      </p:sp>
      <p:grpSp>
        <p:nvGrpSpPr>
          <p:cNvPr id="8" name="Grupo 7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9" name="CaixaDeTexto 8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Planeamento do projeto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916832"/>
            <a:ext cx="8892478" cy="4346972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4491-490D-4EE9-8B0A-32F91B9229B4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8</a:t>
            </a:fld>
            <a:endParaRPr lang="pt-PT" noProof="0" dirty="0"/>
          </a:p>
        </p:txBody>
      </p:sp>
      <p:grpSp>
        <p:nvGrpSpPr>
          <p:cNvPr id="7" name="Grupo 6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8" name="CaixaDeTexto 7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6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Proposta de Interface</a:t>
            </a:r>
            <a:endParaRPr lang="pt-PT" sz="320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1235-45B3-4509-8DF6-657A1D1CE858}" type="datetime2">
              <a:rPr lang="pt-PT" noProof="0" smtClean="0"/>
              <a:t>segunda-feira, 23 de março de 2015</a:t>
            </a:fld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pt-PT" noProof="0" smtClean="0"/>
              <a:t>9</a:t>
            </a:fld>
            <a:endParaRPr lang="pt-PT" noProof="0" dirty="0"/>
          </a:p>
        </p:txBody>
      </p:sp>
      <p:grpSp>
        <p:nvGrpSpPr>
          <p:cNvPr id="10" name="Grupo 9"/>
          <p:cNvGrpSpPr/>
          <p:nvPr/>
        </p:nvGrpSpPr>
        <p:grpSpPr>
          <a:xfrm>
            <a:off x="131873" y="218460"/>
            <a:ext cx="5530491" cy="884108"/>
            <a:chOff x="131873" y="218460"/>
            <a:chExt cx="5530491" cy="884108"/>
          </a:xfrm>
        </p:grpSpPr>
        <p:sp>
          <p:nvSpPr>
            <p:cNvPr id="11" name="CaixaDeTexto 10"/>
            <p:cNvSpPr txBox="1"/>
            <p:nvPr/>
          </p:nvSpPr>
          <p:spPr>
            <a:xfrm>
              <a:off x="1989956" y="251631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Informática</a:t>
              </a: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916832"/>
            <a:ext cx="5616624" cy="421078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03" y="1545485"/>
            <a:ext cx="6048672" cy="44879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76" y="1553327"/>
            <a:ext cx="7119420" cy="433104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48" y="1694906"/>
            <a:ext cx="7854698" cy="469274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48" y="1642343"/>
            <a:ext cx="7966878" cy="47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F6AB9E1-93A9-44D4-8706-656E526C0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746</Words>
  <Application>Microsoft Office PowerPoint</Application>
  <PresentationFormat>Personalizados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Consolas</vt:lpstr>
      <vt:lpstr>Corbel</vt:lpstr>
      <vt:lpstr>Wingdings</vt:lpstr>
      <vt:lpstr>Retrospetiva</vt:lpstr>
      <vt:lpstr> Aprende com os Minions  </vt:lpstr>
      <vt:lpstr>Resumo</vt:lpstr>
      <vt:lpstr>Estrutura da apresentação</vt:lpstr>
      <vt:lpstr>Contextualização</vt:lpstr>
      <vt:lpstr>Apresentação do caso de estudo</vt:lpstr>
      <vt:lpstr>Motivação e objetivos a atingir</vt:lpstr>
      <vt:lpstr>Descrição da aplicação</vt:lpstr>
      <vt:lpstr>Planeamento do projeto</vt:lpstr>
      <vt:lpstr>Proposta de Interface</vt:lpstr>
      <vt:lpstr> Aprende com os Minions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2015-03-23T00:53:03Z</dcterms:created>
  <dcterms:modified xsi:type="dcterms:W3CDTF">2015-03-23T22:36:42Z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