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57" r:id="rId4"/>
    <p:sldId id="274" r:id="rId5"/>
    <p:sldId id="270" r:id="rId6"/>
    <p:sldId id="258" r:id="rId7"/>
    <p:sldId id="269" r:id="rId8"/>
    <p:sldId id="273" r:id="rId9"/>
    <p:sldId id="259" r:id="rId10"/>
    <p:sldId id="276" r:id="rId11"/>
    <p:sldId id="278" r:id="rId12"/>
    <p:sldId id="279" r:id="rId13"/>
    <p:sldId id="280" r:id="rId14"/>
    <p:sldId id="275" r:id="rId15"/>
    <p:sldId id="281" r:id="rId16"/>
    <p:sldId id="260" r:id="rId17"/>
    <p:sldId id="268" r:id="rId18"/>
    <p:sldId id="282" r:id="rId19"/>
    <p:sldId id="261" r:id="rId20"/>
    <p:sldId id="262" r:id="rId21"/>
    <p:sldId id="263" r:id="rId22"/>
    <p:sldId id="264" r:id="rId23"/>
    <p:sldId id="267" r:id="rId24"/>
    <p:sldId id="265" r:id="rId25"/>
    <p:sldId id="283" r:id="rId26"/>
    <p:sldId id="266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3B"/>
    <a:srgbClr val="F4E595"/>
    <a:srgbClr val="F3F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3716" autoAdjust="0"/>
  </p:normalViewPr>
  <p:slideViewPr>
    <p:cSldViewPr snapToGrid="0">
      <p:cViewPr varScale="1">
        <p:scale>
          <a:sx n="62" d="100"/>
          <a:sy n="62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432BD-E6CA-4E3D-A4AD-10F5B05C6972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89598-BAA7-4A1E-AE3C-0BBA226C80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84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008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90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arquitetura MVC divide a aplicação em três partes: os modelos, os controladores e as vistas. 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modelos contém os dados da base de dados</a:t>
            </a:r>
            <a:r>
              <a:rPr lang="pt-P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vistas apresentam e recolhem informação inserida pelo utilizador na aplicação </a:t>
            </a:r>
            <a:r>
              <a:rPr lang="pt-P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dos controladores essas informações alteram o estado dos modelos.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880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Nas primeiras duas fases trabalhamos</a:t>
            </a:r>
            <a:r>
              <a:rPr lang="pt-PT" baseline="0" dirty="0" smtClean="0"/>
              <a:t> todos em tudo e ao mesmo tempo, não era necessária “</a:t>
            </a:r>
            <a:r>
              <a:rPr lang="pt-PT" baseline="0" dirty="0" err="1" smtClean="0"/>
              <a:t>parelização</a:t>
            </a:r>
            <a:r>
              <a:rPr lang="pt-PT" baseline="0" dirty="0" smtClean="0"/>
              <a:t>” de trabalho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77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Na ultima fase tivemos de dividir-nos</a:t>
            </a:r>
            <a:r>
              <a:rPr lang="pt-PT" baseline="0" dirty="0" smtClean="0"/>
              <a:t> e desenvolver tarefas diferentes paralelamente. Enquanto uns X outros Y (…) explicar assim a divisão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95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Visual </a:t>
            </a:r>
            <a:r>
              <a:rPr lang="pt-PT" dirty="0" err="1" smtClean="0"/>
              <a:t>Paradigm</a:t>
            </a:r>
            <a:r>
              <a:rPr lang="pt-PT" dirty="0" smtClean="0"/>
              <a:t> – modelos especificação</a:t>
            </a:r>
          </a:p>
          <a:p>
            <a:r>
              <a:rPr lang="pt-PT" dirty="0" err="1" smtClean="0"/>
              <a:t>Brmodelo</a:t>
            </a:r>
            <a:r>
              <a:rPr lang="pt-PT" dirty="0" smtClean="0"/>
              <a:t> – esquema conceptual</a:t>
            </a:r>
          </a:p>
          <a:p>
            <a:r>
              <a:rPr lang="pt-PT" dirty="0" smtClean="0"/>
              <a:t>Visual </a:t>
            </a:r>
            <a:r>
              <a:rPr lang="pt-PT" dirty="0" err="1" smtClean="0"/>
              <a:t>studio</a:t>
            </a:r>
            <a:r>
              <a:rPr lang="pt-PT" dirty="0" smtClean="0"/>
              <a:t> – desenvolvimento</a:t>
            </a:r>
            <a:r>
              <a:rPr lang="pt-PT" baseline="0" dirty="0" smtClean="0"/>
              <a:t> da aplicação com auxilio das três </a:t>
            </a:r>
            <a:r>
              <a:rPr lang="pt-PT" baseline="0" dirty="0" err="1" smtClean="0"/>
              <a:t>frameworks</a:t>
            </a:r>
            <a:endParaRPr lang="pt-PT" baseline="0" dirty="0" smtClean="0"/>
          </a:p>
          <a:p>
            <a:r>
              <a:rPr lang="pt-PT" baseline="0" dirty="0" err="1" smtClean="0"/>
              <a:t>Sql</a:t>
            </a:r>
            <a:r>
              <a:rPr lang="pt-PT" baseline="0" dirty="0" smtClean="0"/>
              <a:t> server – base de dados</a:t>
            </a:r>
          </a:p>
          <a:p>
            <a:r>
              <a:rPr lang="pt-PT" baseline="0" dirty="0" err="1" smtClean="0"/>
              <a:t>Html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css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javascript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bootstrap</a:t>
            </a:r>
            <a:r>
              <a:rPr lang="pt-PT" baseline="0" dirty="0" smtClean="0"/>
              <a:t> – interface</a:t>
            </a:r>
          </a:p>
          <a:p>
            <a:r>
              <a:rPr lang="pt-PT" baseline="0" dirty="0" err="1" smtClean="0"/>
              <a:t>Github</a:t>
            </a:r>
            <a:r>
              <a:rPr lang="pt-PT" baseline="0" dirty="0" smtClean="0"/>
              <a:t> – controlo de </a:t>
            </a:r>
            <a:r>
              <a:rPr lang="pt-PT" baseline="0" dirty="0" err="1" smtClean="0"/>
              <a:t>versoes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05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Apesar</a:t>
            </a:r>
            <a:r>
              <a:rPr lang="pt-PT" baseline="0" dirty="0" smtClean="0"/>
              <a:t> de todo o planeamento e especificação efetuado nas primeiras duas fases, chegando à fase de construção foi necessário alterar de certa forma alguns dos nossos planos para tornar possível a execução do projeto no tempo estipulado. As alterações foram principalmente na base de </a:t>
            </a:r>
            <a:r>
              <a:rPr lang="pt-PT" baseline="0" dirty="0" smtClean="0"/>
              <a:t>dados.</a:t>
            </a:r>
          </a:p>
          <a:p>
            <a:endParaRPr lang="pt-PT" baseline="0" dirty="0"/>
          </a:p>
          <a:p>
            <a:r>
              <a:rPr lang="pt-PT" baseline="0" dirty="0" smtClean="0"/>
              <a:t>FUNCIONALIDADES QUE QUERIAMOS TER MAS NÃO CONSEGUIMOS: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Ver correção de exercício/teste no fim de submetido</a:t>
            </a:r>
          </a:p>
          <a:p>
            <a:pPr marL="171450" indent="-171450">
              <a:buFontTx/>
              <a:buChar char="-"/>
            </a:pPr>
            <a:r>
              <a:rPr lang="pt-PT" baseline="0" smtClean="0"/>
              <a:t>Sessoes </a:t>
            </a:r>
            <a:r>
              <a:rPr lang="pt-PT" baseline="0" dirty="0" smtClean="0"/>
              <a:t>de estudo com mais do que um tema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 (…)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106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Menos uma entidade (Dúvida passou a ser atributo de exercício)</a:t>
            </a:r>
          </a:p>
          <a:p>
            <a:r>
              <a:rPr lang="pt-PT" dirty="0" smtClean="0"/>
              <a:t>Mudança na tabela resposta</a:t>
            </a:r>
          </a:p>
          <a:p>
            <a:r>
              <a:rPr lang="pt-PT" dirty="0" smtClean="0"/>
              <a:t>Resposta certa passou a ser atributo da pergunta</a:t>
            </a:r>
          </a:p>
          <a:p>
            <a:r>
              <a:rPr lang="pt-PT" dirty="0" err="1" smtClean="0"/>
              <a:t>Adiministrador</a:t>
            </a:r>
            <a:r>
              <a:rPr lang="pt-PT" dirty="0" smtClean="0"/>
              <a:t> deixou de ser relacionamento recursivo, passou a ser atributo </a:t>
            </a:r>
            <a:r>
              <a:rPr lang="pt-PT" dirty="0" err="1" smtClean="0"/>
              <a:t>bool</a:t>
            </a:r>
            <a:endParaRPr lang="pt-PT" dirty="0" smtClean="0"/>
          </a:p>
          <a:p>
            <a:r>
              <a:rPr lang="pt-PT" dirty="0" smtClean="0"/>
              <a:t>Adicionados atributos</a:t>
            </a:r>
            <a:r>
              <a:rPr lang="pt-PT" baseline="0" dirty="0" smtClean="0"/>
              <a:t> para </a:t>
            </a:r>
            <a:r>
              <a:rPr lang="pt-PT" baseline="0" dirty="0" err="1" smtClean="0"/>
              <a:t>urls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879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 de que forma é cumprido cada</a:t>
            </a:r>
            <a:r>
              <a:rPr lang="pt-PT" baseline="0" dirty="0" smtClean="0"/>
              <a:t> requisito ou explicar porque não foi cumprido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58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Explicar de que forma é cumprido cada</a:t>
            </a:r>
            <a:r>
              <a:rPr lang="pt-PT" baseline="0" dirty="0" smtClean="0"/>
              <a:t> requisito ou explicar porque não foi cumprido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655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72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699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5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067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08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30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58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67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97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2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688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02CF-423E-4782-BD29-464F43874574}" type="datetimeFigureOut">
              <a:rPr lang="pt-PT" smtClean="0"/>
              <a:t>02/07/2015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705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73437" y="1279089"/>
            <a:ext cx="4401519" cy="5385183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750" y="1854611"/>
            <a:ext cx="9972675" cy="2809018"/>
          </a:xfrm>
        </p:spPr>
        <p:txBody>
          <a:bodyPr>
            <a:normAutofit/>
          </a:bodyPr>
          <a:lstStyle/>
          <a:p>
            <a:r>
              <a:rPr lang="pt-PT" sz="8000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Aprende Com os </a:t>
            </a:r>
            <a:r>
              <a:rPr lang="pt-PT" sz="8000" dirty="0" err="1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Minions</a:t>
            </a:r>
            <a:endParaRPr lang="pt-PT" sz="8000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39300" y="5202238"/>
            <a:ext cx="2552700" cy="16557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André Geraldes (67673)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Bruno Barbosa (67646)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Patrícia Barros (67665)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Sandra Ferreira (67709)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Tiago Cunha (67707)</a:t>
            </a:r>
          </a:p>
          <a:p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136446" y="168700"/>
            <a:ext cx="5530491" cy="884108"/>
            <a:chOff x="131873" y="218460"/>
            <a:chExt cx="5530491" cy="884108"/>
          </a:xfrm>
        </p:grpSpPr>
        <p:sp>
          <p:nvSpPr>
            <p:cNvPr id="5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2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30" y="1599343"/>
            <a:ext cx="9550398" cy="5419208"/>
          </a:xfrm>
        </p:spPr>
      </p:pic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580412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Modelo de Domínio</a:t>
            </a:r>
            <a:endParaRPr lang="pt-PT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02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580412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Diagrama de </a:t>
            </a:r>
            <a:r>
              <a:rPr lang="pt-PT" i="1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</a:t>
            </a:r>
            <a:endParaRPr lang="pt-PT" i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905975"/>
            <a:ext cx="6183086" cy="4580900"/>
          </a:xfrm>
        </p:spPr>
      </p:pic>
    </p:spTree>
    <p:extLst>
      <p:ext uri="{BB962C8B-B14F-4D97-AF65-F5344CB8AC3E}">
        <p14:creationId xmlns:p14="http://schemas.microsoft.com/office/powerpoint/2010/main" val="33722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580412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Diagrama de Sequência</a:t>
            </a:r>
            <a:endParaRPr lang="pt-PT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Marcador de Posição de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71" y="1605417"/>
            <a:ext cx="6560458" cy="4902654"/>
          </a:xfrm>
        </p:spPr>
      </p:pic>
    </p:spTree>
    <p:extLst>
      <p:ext uri="{BB962C8B-B14F-4D97-AF65-F5344CB8AC3E}">
        <p14:creationId xmlns:p14="http://schemas.microsoft.com/office/powerpoint/2010/main" val="19415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1213185"/>
            <a:ext cx="11321142" cy="5576218"/>
          </a:xfrm>
        </p:spPr>
      </p:pic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580412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Esquema Conceptual</a:t>
            </a:r>
            <a:endParaRPr lang="pt-PT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43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450408" y="1647807"/>
            <a:ext cx="5204779" cy="1325563"/>
          </a:xfrm>
        </p:spPr>
        <p:txBody>
          <a:bodyPr>
            <a:noAutofit/>
          </a:bodyPr>
          <a:lstStyle/>
          <a:p>
            <a:r>
              <a:rPr lang="pt-PT" sz="6000" b="1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Construção</a:t>
            </a:r>
            <a:endParaRPr lang="pt-PT" sz="6000" b="1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782305" y="2973370"/>
            <a:ext cx="8540984" cy="388463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45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726343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Arquitetura do Sistema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72" y="2324910"/>
            <a:ext cx="7388330" cy="33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726343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Distribuição do Trabalho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3254895" y="2576378"/>
            <a:ext cx="4824084" cy="3403494"/>
            <a:chOff x="638175" y="2852738"/>
            <a:chExt cx="2490869" cy="1757362"/>
          </a:xfrm>
        </p:grpSpPr>
        <p:sp>
          <p:nvSpPr>
            <p:cNvPr id="14" name="Retângulo arredondado 13"/>
            <p:cNvSpPr/>
            <p:nvPr/>
          </p:nvSpPr>
          <p:spPr>
            <a:xfrm>
              <a:off x="638175" y="2852738"/>
              <a:ext cx="2490869" cy="17573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pt-PT" sz="3200" b="1" dirty="0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1ª e 2ª Fase</a:t>
              </a:r>
              <a:endParaRPr lang="pt-PT" sz="3200" b="1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234" y="2923481"/>
              <a:ext cx="647700" cy="915188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344" y="2936140"/>
              <a:ext cx="647700" cy="915188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175" y="2929253"/>
              <a:ext cx="858126" cy="858126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23" y="2936140"/>
              <a:ext cx="647700" cy="915188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458" y="2952012"/>
              <a:ext cx="858126" cy="858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8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726343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Distribuição do Trabalho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294094" y="1751658"/>
            <a:ext cx="2192792" cy="1437356"/>
            <a:chOff x="638175" y="2852738"/>
            <a:chExt cx="2490869" cy="1757362"/>
          </a:xfrm>
        </p:grpSpPr>
        <p:sp>
          <p:nvSpPr>
            <p:cNvPr id="14" name="Retângulo arredondado 13"/>
            <p:cNvSpPr/>
            <p:nvPr/>
          </p:nvSpPr>
          <p:spPr>
            <a:xfrm>
              <a:off x="638175" y="2852738"/>
              <a:ext cx="2490869" cy="17573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pt-PT" sz="1400" dirty="0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Desenvolvimento do interface</a:t>
              </a:r>
              <a:endParaRPr lang="pt-PT" sz="14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38" y="3074870"/>
              <a:ext cx="858126" cy="858126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271388" y="3482734"/>
            <a:ext cx="2194920" cy="1512957"/>
            <a:chOff x="785233" y="2888379"/>
            <a:chExt cx="2490869" cy="1757362"/>
          </a:xfrm>
        </p:grpSpPr>
        <p:sp>
          <p:nvSpPr>
            <p:cNvPr id="21" name="Retângulo arredondado 20"/>
            <p:cNvSpPr/>
            <p:nvPr/>
          </p:nvSpPr>
          <p:spPr>
            <a:xfrm>
              <a:off x="785233" y="2888379"/>
              <a:ext cx="2490869" cy="17573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pt-PT" sz="1400" dirty="0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Construção da base de dados</a:t>
              </a:r>
              <a:endParaRPr lang="pt-PT" sz="14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173" y="3104035"/>
              <a:ext cx="858126" cy="858126"/>
            </a:xfrm>
            <a:prstGeom prst="rect">
              <a:avLst/>
            </a:prstGeom>
          </p:spPr>
        </p:pic>
      </p:grpSp>
      <p:sp>
        <p:nvSpPr>
          <p:cNvPr id="6" name="Seta para a direita 5"/>
          <p:cNvSpPr/>
          <p:nvPr/>
        </p:nvSpPr>
        <p:spPr>
          <a:xfrm>
            <a:off x="2475994" y="2295094"/>
            <a:ext cx="697512" cy="39682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 para a direita 22"/>
          <p:cNvSpPr/>
          <p:nvPr/>
        </p:nvSpPr>
        <p:spPr>
          <a:xfrm>
            <a:off x="2475994" y="4010352"/>
            <a:ext cx="697512" cy="39682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 arredondado 24"/>
          <p:cNvSpPr/>
          <p:nvPr/>
        </p:nvSpPr>
        <p:spPr>
          <a:xfrm>
            <a:off x="294094" y="5221009"/>
            <a:ext cx="2194920" cy="15129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pt-PT" sz="1400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Desenvolvimento de aulas, exercícios e testes</a:t>
            </a:r>
            <a:endParaRPr lang="pt-PT" sz="1400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Seta para a direita 26"/>
          <p:cNvSpPr/>
          <p:nvPr/>
        </p:nvSpPr>
        <p:spPr>
          <a:xfrm>
            <a:off x="2493967" y="5776064"/>
            <a:ext cx="697512" cy="39682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0" y="5348282"/>
            <a:ext cx="581178" cy="821194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4" y="5387398"/>
            <a:ext cx="581178" cy="821194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07" y="5398923"/>
            <a:ext cx="581178" cy="821194"/>
          </a:xfrm>
          <a:prstGeom prst="rect">
            <a:avLst/>
          </a:prstGeom>
        </p:spPr>
      </p:pic>
      <p:sp>
        <p:nvSpPr>
          <p:cNvPr id="34" name="Retângulo arredondado 33"/>
          <p:cNvSpPr/>
          <p:nvPr/>
        </p:nvSpPr>
        <p:spPr>
          <a:xfrm>
            <a:off x="3198424" y="5221009"/>
            <a:ext cx="2194920" cy="15129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pt-PT" sz="1400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Desenvolvimento de aulas, exercícios e testes</a:t>
            </a:r>
            <a:endParaRPr lang="pt-PT" sz="1400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30" y="5348282"/>
            <a:ext cx="581178" cy="82119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4" y="5387398"/>
            <a:ext cx="581178" cy="82119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37" y="5398923"/>
            <a:ext cx="581178" cy="821194"/>
          </a:xfrm>
          <a:prstGeom prst="rect">
            <a:avLst/>
          </a:prstGeom>
        </p:spPr>
      </p:pic>
      <p:grpSp>
        <p:nvGrpSpPr>
          <p:cNvPr id="38" name="Grupo 37"/>
          <p:cNvGrpSpPr/>
          <p:nvPr/>
        </p:nvGrpSpPr>
        <p:grpSpPr>
          <a:xfrm>
            <a:off x="3200552" y="1759137"/>
            <a:ext cx="2192792" cy="1437356"/>
            <a:chOff x="638175" y="2852738"/>
            <a:chExt cx="2490869" cy="1757362"/>
          </a:xfrm>
        </p:grpSpPr>
        <p:sp>
          <p:nvSpPr>
            <p:cNvPr id="39" name="Retângulo arredondado 38"/>
            <p:cNvSpPr/>
            <p:nvPr/>
          </p:nvSpPr>
          <p:spPr>
            <a:xfrm>
              <a:off x="638175" y="2852738"/>
              <a:ext cx="2490869" cy="17573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pt-PT" sz="1400" dirty="0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Desenvolvimento do interface</a:t>
              </a:r>
              <a:endParaRPr lang="pt-PT" sz="14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38" y="3074870"/>
              <a:ext cx="858126" cy="858126"/>
            </a:xfrm>
            <a:prstGeom prst="rect">
              <a:avLst/>
            </a:prstGeom>
          </p:spPr>
        </p:pic>
      </p:grpSp>
      <p:grpSp>
        <p:nvGrpSpPr>
          <p:cNvPr id="41" name="Grupo 40"/>
          <p:cNvGrpSpPr/>
          <p:nvPr/>
        </p:nvGrpSpPr>
        <p:grpSpPr>
          <a:xfrm>
            <a:off x="3198424" y="3460824"/>
            <a:ext cx="2194920" cy="1512957"/>
            <a:chOff x="785233" y="2888379"/>
            <a:chExt cx="2490869" cy="1757362"/>
          </a:xfrm>
        </p:grpSpPr>
        <p:sp>
          <p:nvSpPr>
            <p:cNvPr id="42" name="Retângulo arredondado 41"/>
            <p:cNvSpPr/>
            <p:nvPr/>
          </p:nvSpPr>
          <p:spPr>
            <a:xfrm>
              <a:off x="785233" y="2888379"/>
              <a:ext cx="2490869" cy="17573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pt-PT" sz="1400" dirty="0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Desenvolvimento da Aplicação no Visual </a:t>
              </a:r>
              <a:r>
                <a:rPr lang="pt-PT" sz="1400" dirty="0" err="1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Studio</a:t>
              </a:r>
              <a:endParaRPr lang="pt-PT" sz="14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173" y="3104035"/>
              <a:ext cx="858126" cy="858126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6957099" y="2140383"/>
            <a:ext cx="2916520" cy="2150472"/>
            <a:chOff x="7988455" y="2432535"/>
            <a:chExt cx="2194920" cy="1512957"/>
          </a:xfrm>
        </p:grpSpPr>
        <p:grpSp>
          <p:nvGrpSpPr>
            <p:cNvPr id="44" name="Grupo 43"/>
            <p:cNvGrpSpPr/>
            <p:nvPr/>
          </p:nvGrpSpPr>
          <p:grpSpPr>
            <a:xfrm>
              <a:off x="7988455" y="2432535"/>
              <a:ext cx="2194920" cy="1512957"/>
              <a:chOff x="785233" y="2888379"/>
              <a:chExt cx="2490869" cy="1757362"/>
            </a:xfrm>
          </p:grpSpPr>
          <p:sp>
            <p:nvSpPr>
              <p:cNvPr id="45" name="Retângulo arredondado 44"/>
              <p:cNvSpPr/>
              <p:nvPr/>
            </p:nvSpPr>
            <p:spPr>
              <a:xfrm>
                <a:off x="785233" y="2888379"/>
                <a:ext cx="2490869" cy="175736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 smtClean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endParaRPr lang="pt-PT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endParaRPr lang="pt-PT" dirty="0" smtClean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endParaRPr lang="pt-PT" dirty="0" smtClean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pt-PT" sz="1400" dirty="0" smtClean="0">
                    <a:solidFill>
                      <a:schemeClr val="accent5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Interligação da interface com a camada de negócio</a:t>
                </a:r>
                <a:endParaRPr lang="pt-PT" sz="1400" dirty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pic>
            <p:nvPicPr>
              <p:cNvPr id="46" name="Imagem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054" y="3097689"/>
                <a:ext cx="858126" cy="858126"/>
              </a:xfrm>
              <a:prstGeom prst="rect">
                <a:avLst/>
              </a:prstGeom>
            </p:spPr>
          </p:pic>
        </p:grp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915" y="2609549"/>
              <a:ext cx="756169" cy="738782"/>
            </a:xfrm>
            <a:prstGeom prst="rect">
              <a:avLst/>
            </a:prstGeom>
          </p:spPr>
        </p:pic>
      </p:grpSp>
      <p:sp>
        <p:nvSpPr>
          <p:cNvPr id="8" name="Seta para a direita 7"/>
          <p:cNvSpPr/>
          <p:nvPr/>
        </p:nvSpPr>
        <p:spPr>
          <a:xfrm>
            <a:off x="5393344" y="2691922"/>
            <a:ext cx="1452111" cy="465923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Seta para a direita 48"/>
          <p:cNvSpPr/>
          <p:nvPr/>
        </p:nvSpPr>
        <p:spPr>
          <a:xfrm>
            <a:off x="5383405" y="3504404"/>
            <a:ext cx="1452111" cy="465923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14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889576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Ferramentas Utilizadas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1029484" y="2129026"/>
            <a:ext cx="10515600" cy="4351338"/>
          </a:xfrm>
        </p:spPr>
        <p:txBody>
          <a:bodyPr numCol="2">
            <a:normAutofit/>
          </a:bodyPr>
          <a:lstStyle/>
          <a:p>
            <a:pPr>
              <a:buBlip>
                <a:blip r:embed="rId4"/>
              </a:buBlip>
            </a:pPr>
            <a:r>
              <a:rPr lang="pt-PT" i="1" dirty="0" smtClean="0"/>
              <a:t>Visual </a:t>
            </a:r>
            <a:r>
              <a:rPr lang="pt-PT" i="1" dirty="0" err="1" smtClean="0"/>
              <a:t>Paradigm</a:t>
            </a:r>
            <a:endParaRPr lang="pt-PT" i="1" dirty="0" smtClean="0"/>
          </a:p>
          <a:p>
            <a:pPr>
              <a:buBlip>
                <a:blip r:embed="rId4"/>
              </a:buBlip>
            </a:pPr>
            <a:r>
              <a:rPr lang="pt-PT" i="1" dirty="0" err="1" smtClean="0"/>
              <a:t>BrModelo</a:t>
            </a:r>
            <a:endParaRPr lang="pt-PT" i="1" dirty="0" smtClean="0"/>
          </a:p>
          <a:p>
            <a:pPr>
              <a:buBlip>
                <a:blip r:embed="rId4"/>
              </a:buBlip>
            </a:pPr>
            <a:r>
              <a:rPr lang="pt-PT" i="1" dirty="0" smtClean="0"/>
              <a:t>Visual </a:t>
            </a:r>
            <a:r>
              <a:rPr lang="pt-PT" i="1" dirty="0" err="1" smtClean="0"/>
              <a:t>Studio</a:t>
            </a:r>
            <a:endParaRPr lang="pt-PT" i="1" dirty="0" smtClean="0"/>
          </a:p>
          <a:p>
            <a:pPr lvl="1">
              <a:buBlip>
                <a:blip r:embed="rId4"/>
              </a:buBlip>
            </a:pPr>
            <a:r>
              <a:rPr lang="pt-PT" i="1" dirty="0" smtClean="0"/>
              <a:t>ASP.NET</a:t>
            </a:r>
          </a:p>
          <a:p>
            <a:pPr lvl="1">
              <a:buBlip>
                <a:blip r:embed="rId4"/>
              </a:buBlip>
            </a:pPr>
            <a:r>
              <a:rPr lang="pt-PT" i="1" dirty="0" smtClean="0"/>
              <a:t>MVC 5</a:t>
            </a:r>
          </a:p>
          <a:p>
            <a:pPr lvl="1">
              <a:buBlip>
                <a:blip r:embed="rId4"/>
              </a:buBlip>
            </a:pPr>
            <a:r>
              <a:rPr lang="pt-PT" i="1" dirty="0" err="1" smtClean="0"/>
              <a:t>Entity</a:t>
            </a:r>
            <a:endParaRPr lang="pt-PT" i="1" dirty="0"/>
          </a:p>
          <a:p>
            <a:pPr>
              <a:buBlip>
                <a:blip r:embed="rId4"/>
              </a:buBlip>
            </a:pPr>
            <a:r>
              <a:rPr lang="pt-PT" i="1" dirty="0" smtClean="0"/>
              <a:t>SQL Server</a:t>
            </a:r>
          </a:p>
          <a:p>
            <a:pPr>
              <a:buBlip>
                <a:blip r:embed="rId4"/>
              </a:buBlip>
            </a:pPr>
            <a:endParaRPr lang="pt-PT" i="1" dirty="0"/>
          </a:p>
          <a:p>
            <a:pPr marL="0" indent="0">
              <a:buNone/>
            </a:pPr>
            <a:endParaRPr lang="pt-PT" i="1" dirty="0" smtClean="0"/>
          </a:p>
          <a:p>
            <a:pPr>
              <a:buBlip>
                <a:blip r:embed="rId4"/>
              </a:buBlip>
            </a:pPr>
            <a:r>
              <a:rPr lang="pt-PT" i="1" dirty="0" smtClean="0"/>
              <a:t>HTML</a:t>
            </a:r>
          </a:p>
          <a:p>
            <a:pPr>
              <a:buBlip>
                <a:blip r:embed="rId4"/>
              </a:buBlip>
            </a:pPr>
            <a:r>
              <a:rPr lang="pt-PT" i="1" dirty="0" smtClean="0"/>
              <a:t>CSS</a:t>
            </a:r>
          </a:p>
          <a:p>
            <a:pPr>
              <a:buBlip>
                <a:blip r:embed="rId4"/>
              </a:buBlip>
            </a:pPr>
            <a:r>
              <a:rPr lang="pt-PT" i="1" dirty="0" err="1" smtClean="0"/>
              <a:t>Javascript</a:t>
            </a:r>
            <a:endParaRPr lang="pt-PT" i="1" dirty="0" smtClean="0"/>
          </a:p>
          <a:p>
            <a:pPr>
              <a:buBlip>
                <a:blip r:embed="rId4"/>
              </a:buBlip>
            </a:pPr>
            <a:r>
              <a:rPr lang="pt-PT" i="1" dirty="0" err="1" smtClean="0"/>
              <a:t>Bootstrap</a:t>
            </a:r>
            <a:endParaRPr lang="pt-PT" i="1" dirty="0" smtClean="0"/>
          </a:p>
          <a:p>
            <a:pPr>
              <a:buBlip>
                <a:blip r:embed="rId4"/>
              </a:buBlip>
            </a:pPr>
            <a:r>
              <a:rPr lang="pt-PT" i="1" dirty="0" err="1" smtClean="0"/>
              <a:t>Github</a:t>
            </a:r>
            <a:endParaRPr lang="pt-PT" i="1" dirty="0" smtClean="0"/>
          </a:p>
          <a:p>
            <a:pPr marL="457200" lvl="1" indent="0">
              <a:buNone/>
            </a:pP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16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Planeado </a:t>
            </a:r>
            <a:r>
              <a:rPr lang="pt-PT" dirty="0" err="1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vs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Obtido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800" dirty="0" smtClean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Mudanças efetuadas durante fase de construção</a:t>
            </a:r>
            <a:endParaRPr lang="pt-PT" sz="2800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69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936562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Resumo</a:t>
            </a:r>
            <a:endParaRPr lang="pt-PT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1029484" y="2262125"/>
            <a:ext cx="10515600" cy="4351338"/>
          </a:xfrm>
        </p:spPr>
        <p:txBody>
          <a:bodyPr>
            <a:normAutofit/>
          </a:bodyPr>
          <a:lstStyle/>
          <a:p>
            <a:pPr marL="274320" indent="0" algn="just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latin typeface="+mj-lt"/>
                <a:cs typeface="Aharoni" panose="02010803020104030203" pitchFamily="2" charset="-79"/>
              </a:rPr>
              <a:t>	Foi-nos </a:t>
            </a:r>
            <a:r>
              <a:rPr lang="pt-PT" sz="2400" dirty="0">
                <a:latin typeface="+mj-lt"/>
                <a:cs typeface="Aharoni" panose="02010803020104030203" pitchFamily="2" charset="-79"/>
              </a:rPr>
              <a:t>proposto no âmbito da unidade curricular de Laboratórios de Informática IV desenvolver um Assistente Pedagógico.</a:t>
            </a:r>
          </a:p>
          <a:p>
            <a:pPr marL="274320" indent="0" algn="just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latin typeface="+mj-lt"/>
                <a:cs typeface="Aharoni" panose="02010803020104030203" pitchFamily="2" charset="-79"/>
              </a:rPr>
              <a:t>	O </a:t>
            </a:r>
            <a:r>
              <a:rPr lang="pt-PT" sz="2400" dirty="0">
                <a:latin typeface="+mj-lt"/>
                <a:cs typeface="Aharoni" panose="02010803020104030203" pitchFamily="2" charset="-79"/>
              </a:rPr>
              <a:t>objetivo do nosso assistente consiste em complementar o estudo dos alunos que frequentam o </a:t>
            </a:r>
            <a:r>
              <a:rPr lang="pt-PT" sz="2400" b="1" dirty="0">
                <a:solidFill>
                  <a:schemeClr val="accent4"/>
                </a:solidFill>
                <a:latin typeface="+mj-lt"/>
                <a:cs typeface="Aharoni" panose="02010803020104030203" pitchFamily="2" charset="-79"/>
              </a:rPr>
              <a:t>3º ano do ensino primário</a:t>
            </a:r>
            <a:r>
              <a:rPr lang="pt-PT" sz="2400" dirty="0">
                <a:latin typeface="+mj-lt"/>
                <a:cs typeface="Aharoni" panose="02010803020104030203" pitchFamily="2" charset="-79"/>
              </a:rPr>
              <a:t>.</a:t>
            </a:r>
          </a:p>
          <a:p>
            <a:pPr marL="274320" indent="0" algn="just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latin typeface="+mj-lt"/>
                <a:cs typeface="Aharoni" panose="02010803020104030203" pitchFamily="2" charset="-79"/>
              </a:rPr>
              <a:t>	O </a:t>
            </a:r>
            <a:r>
              <a:rPr lang="pt-PT" sz="2400" dirty="0">
                <a:latin typeface="+mj-lt"/>
                <a:cs typeface="Aharoni" panose="02010803020104030203" pitchFamily="2" charset="-79"/>
              </a:rPr>
              <a:t>foco de aprendizagem do assistente pedagógico será a área da </a:t>
            </a:r>
            <a:r>
              <a:rPr lang="pt-PT" sz="2400" b="1" dirty="0">
                <a:solidFill>
                  <a:schemeClr val="accent4"/>
                </a:solidFill>
                <a:latin typeface="+mj-lt"/>
                <a:cs typeface="Aharoni" panose="02010803020104030203" pitchFamily="2" charset="-79"/>
              </a:rPr>
              <a:t>Matemática</a:t>
            </a:r>
            <a:r>
              <a:rPr lang="pt-PT" sz="2400" dirty="0">
                <a:latin typeface="+mj-lt"/>
                <a:cs typeface="Aharoni" panose="02010803020104030203" pitchFamily="2" charset="-79"/>
              </a:rPr>
              <a:t>, particularmente na </a:t>
            </a:r>
            <a:r>
              <a:rPr lang="pt-PT" sz="2400" b="1" dirty="0">
                <a:solidFill>
                  <a:schemeClr val="accent4"/>
                </a:solidFill>
                <a:latin typeface="+mj-lt"/>
                <a:cs typeface="Aharoni" panose="02010803020104030203" pitchFamily="2" charset="-79"/>
              </a:rPr>
              <a:t>Geometria</a:t>
            </a:r>
            <a:r>
              <a:rPr lang="pt-PT" sz="2400" dirty="0">
                <a:latin typeface="+mj-lt"/>
                <a:cs typeface="Aharoni" panose="02010803020104030203" pitchFamily="2" charset="-79"/>
              </a:rPr>
              <a:t>.</a:t>
            </a:r>
          </a:p>
          <a:p>
            <a:pPr marL="0" indent="0">
              <a:buNone/>
            </a:pP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07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1405"/>
            <a:ext cx="11258550" cy="5296595"/>
          </a:xfrm>
          <a:prstGeom prst="rect">
            <a:avLst/>
          </a:prstGeom>
        </p:spPr>
      </p:pic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1922522" y="616307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Esquema Lógico 2ª Fase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4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3" y="1540368"/>
            <a:ext cx="10644188" cy="5317632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922522" y="610754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Esquema Lógico 3ª Fase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50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922522" y="1052808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Requisitos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1029484" y="2130026"/>
            <a:ext cx="10515600" cy="4351338"/>
          </a:xfrm>
        </p:spPr>
        <p:txBody>
          <a:bodyPr>
            <a:normAutofit fontScale="92500"/>
          </a:bodyPr>
          <a:lstStyle/>
          <a:p>
            <a:pPr>
              <a:buBlip>
                <a:blip r:embed="rId4"/>
              </a:buBlip>
            </a:pPr>
            <a:r>
              <a:rPr lang="pt-PT" sz="2600" dirty="0">
                <a:solidFill>
                  <a:schemeClr val="accent4"/>
                </a:solidFill>
                <a:latin typeface="+mj-lt"/>
              </a:rPr>
              <a:t>Permitir aos seus utilizadores definir uma configuração inicial para </a:t>
            </a:r>
            <a:r>
              <a:rPr lang="pt-PT" sz="2600" dirty="0" smtClean="0">
                <a:solidFill>
                  <a:schemeClr val="accent4"/>
                </a:solidFill>
                <a:latin typeface="+mj-lt"/>
              </a:rPr>
              <a:t>o assistente</a:t>
            </a:r>
            <a:r>
              <a:rPr lang="pt-PT" sz="2600" dirty="0">
                <a:solidFill>
                  <a:schemeClr val="accent4"/>
                </a:solidFill>
                <a:latin typeface="+mj-lt"/>
              </a:rPr>
              <a:t>, de forma a determinar o seu modo de atuação em </a:t>
            </a:r>
            <a:r>
              <a:rPr lang="pt-PT" sz="2600" dirty="0" smtClean="0">
                <a:solidFill>
                  <a:schemeClr val="accent4"/>
                </a:solidFill>
                <a:latin typeface="+mj-lt"/>
              </a:rPr>
              <a:t>termos gerais.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Apresentar o seu domínio de conhecimento, explicando o seu modo e princípios de funcionamento.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600" dirty="0" smtClean="0">
                <a:solidFill>
                  <a:schemeClr val="accent4"/>
                </a:solidFill>
                <a:latin typeface="+mj-lt"/>
              </a:rPr>
              <a:t>Ser capaz de ensinar com base num dado método, acompanhando o “aluno” ao longo das suas sessões de trabalho, explicando e esclarecendo dúvidas.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Rastrear atividades desenvolvidas pelos alunos ao longo das várias sessões de aprendizagem.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Guardar informação associada com as sessões de estudo realizadas para criar, quando necessário, um determinado perfil de aprendizagem, que permita caracterizar o grau de conhecimento adquirido do aluno em questão.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0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922522" y="1052808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Requisitos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1029484" y="2130026"/>
            <a:ext cx="10515600" cy="4351338"/>
          </a:xfrm>
        </p:spPr>
        <p:txBody>
          <a:bodyPr>
            <a:no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Permitir definir sessões de estudo de acordo com as preferências dos alunos bem como gerar “exercícios” para avaliação do conhecimento adquirido até ao momento.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Apresentar um interface simples, intuitivo, amigável, que permita aos seus utilizadores desenvolverem as suas sessões de trabalho e dialogar com o sistema facilmente  - já basta a dificuldade do próprio processo de estudo.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400" dirty="0" smtClean="0">
                <a:solidFill>
                  <a:schemeClr val="accent4"/>
                </a:solidFill>
                <a:latin typeface="+mj-lt"/>
              </a:rPr>
              <a:t>Adquirir novo conhecimento ao longo do tempo, de forma a ser capaz de expandir os seus tópicos de ensino e de aprendizagem.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Capaz de gerir e manipular diferentes elementos de dados – texto, imagem, sim, vídeo, etc. – utilizando-os ao longo das várias sessões de estudo.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Gerir e manter um conjunto diverso de elementos de gestão (estatísticas) que permitam analisar o que foi acontecendo ao longo das várias sessões de estudo.</a:t>
            </a:r>
          </a:p>
        </p:txBody>
      </p:sp>
    </p:spTree>
    <p:extLst>
      <p:ext uri="{BB962C8B-B14F-4D97-AF65-F5344CB8AC3E}">
        <p14:creationId xmlns:p14="http://schemas.microsoft.com/office/powerpoint/2010/main" val="41504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936562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Conclusão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 Trabalho Futuro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2621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t-PT" sz="2400" dirty="0">
                <a:latin typeface="+mj-lt"/>
                <a:cs typeface="Aharoni" panose="02010803020104030203" pitchFamily="2" charset="-79"/>
              </a:rPr>
              <a:t>Este projeto foi diferente de todos os que nos habituámos a fazer durante estes três anos de </a:t>
            </a:r>
            <a:r>
              <a:rPr lang="pt-PT" sz="2400" dirty="0" smtClean="0">
                <a:latin typeface="+mj-lt"/>
                <a:cs typeface="Aharoni" panose="02010803020104030203" pitchFamily="2" charset="-79"/>
              </a:rPr>
              <a:t>licenciatura;</a:t>
            </a:r>
          </a:p>
          <a:p>
            <a:pPr>
              <a:buBlip>
                <a:blip r:embed="rId2"/>
              </a:buBlip>
            </a:pPr>
            <a:r>
              <a:rPr lang="pt-PT" sz="2400" dirty="0" smtClean="0">
                <a:latin typeface="+mj-lt"/>
                <a:cs typeface="Aharoni" panose="02010803020104030203" pitchFamily="2" charset="-79"/>
              </a:rPr>
              <a:t>Grande dificuldade em executar a última fase devido </a:t>
            </a:r>
            <a:r>
              <a:rPr lang="pt-PT" sz="2400" dirty="0">
                <a:latin typeface="+mj-lt"/>
                <a:cs typeface="Aharoni" panose="02010803020104030203" pitchFamily="2" charset="-79"/>
              </a:rPr>
              <a:t>à falta de conhecimentos que possuíamos acerca das plataformas que tivemos de utilizar </a:t>
            </a:r>
            <a:r>
              <a:rPr lang="pt-PT" sz="2400" dirty="0" smtClean="0">
                <a:latin typeface="+mj-lt"/>
                <a:cs typeface="Aharoni" panose="02010803020104030203" pitchFamily="2" charset="-79"/>
              </a:rPr>
              <a:t>;</a:t>
            </a:r>
          </a:p>
          <a:p>
            <a:pPr>
              <a:buBlip>
                <a:blip r:embed="rId2"/>
              </a:buBlip>
            </a:pPr>
            <a:r>
              <a:rPr lang="pt-PT" sz="2400" dirty="0">
                <a:latin typeface="+mj-lt"/>
                <a:cs typeface="Aharoni" panose="02010803020104030203" pitchFamily="2" charset="-79"/>
              </a:rPr>
              <a:t>Algumas das decisões tomadas nas fases anteriores tiveram de ser readaptadas à realidade do conhecimento que de facto conseguimos adquirir e algumas das funcionalidades que tinham sido planeadas tiveram de sofrer ligeiras alterações. </a:t>
            </a:r>
            <a:endParaRPr lang="pt-PT" sz="2400" dirty="0" smtClean="0">
              <a:latin typeface="+mj-lt"/>
              <a:cs typeface="Aharoni" panose="02010803020104030203" pitchFamily="2" charset="-79"/>
            </a:endParaRPr>
          </a:p>
          <a:p>
            <a:pPr>
              <a:buBlip>
                <a:blip r:embed="rId2"/>
              </a:buBlip>
            </a:pPr>
            <a:r>
              <a:rPr lang="pt-PT" sz="2400" dirty="0">
                <a:latin typeface="+mj-lt"/>
              </a:rPr>
              <a:t>Apesar de todas as dificuldades levamos esta experiência como muito positiva por tudo o que nos fez aprender tanto a nível de competências técnicas como pessoais e humanas. </a:t>
            </a:r>
            <a:endParaRPr lang="pt-PT" sz="2400" dirty="0"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7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9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936562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Conclusão</a:t>
            </a:r>
            <a:r>
              <a:rPr lang="pt-PT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 </a:t>
            </a:r>
            <a:r>
              <a:rPr lang="pt-PT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Trabalho Futuro</a:t>
            </a:r>
            <a:endParaRPr lang="pt-PT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2621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PT" sz="2400" dirty="0">
                <a:latin typeface="+mj-lt"/>
              </a:rPr>
              <a:t>Como trabalho futuro esperamos um dia conseguir fazer do </a:t>
            </a:r>
            <a:r>
              <a:rPr lang="pt-PT" sz="2400" b="1" dirty="0">
                <a:latin typeface="+mj-lt"/>
              </a:rPr>
              <a:t>Aprende Com os </a:t>
            </a:r>
            <a:r>
              <a:rPr lang="pt-PT" sz="2400" b="1" dirty="0" err="1">
                <a:latin typeface="+mj-lt"/>
              </a:rPr>
              <a:t>Minions</a:t>
            </a:r>
            <a:r>
              <a:rPr lang="pt-PT" sz="2400" b="1" dirty="0">
                <a:latin typeface="+mj-lt"/>
              </a:rPr>
              <a:t> </a:t>
            </a:r>
            <a:r>
              <a:rPr lang="pt-PT" sz="2400" dirty="0">
                <a:latin typeface="+mj-lt"/>
              </a:rPr>
              <a:t>o que idealizamos que ele seria na primeira semana deste projeto</a:t>
            </a:r>
            <a:r>
              <a:rPr lang="pt-PT" sz="2400" dirty="0" smtClean="0">
                <a:latin typeface="+mj-lt"/>
              </a:rPr>
              <a:t>.</a:t>
            </a:r>
          </a:p>
          <a:p>
            <a:pPr>
              <a:buBlip>
                <a:blip r:embed="rId3"/>
              </a:buBlip>
            </a:pPr>
            <a:r>
              <a:rPr lang="pt-PT" sz="2400" dirty="0" smtClean="0">
                <a:latin typeface="+mj-lt"/>
              </a:rPr>
              <a:t> </a:t>
            </a:r>
            <a:r>
              <a:rPr lang="pt-PT" sz="2400" dirty="0">
                <a:latin typeface="+mj-lt"/>
              </a:rPr>
              <a:t>Esperamos melhorar as nossas capacidades nas tecnologias que utilizamos pois achamos que são boas ferramentas para o desenvolvimento Web. </a:t>
            </a:r>
            <a:r>
              <a:rPr lang="pt-PT" sz="2400" dirty="0" smtClean="0">
                <a:latin typeface="+mj-lt"/>
              </a:rPr>
              <a:t> </a:t>
            </a:r>
            <a:endParaRPr lang="pt-PT" sz="2400" dirty="0">
              <a:latin typeface="+mj-lt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7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7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73437" y="1279089"/>
            <a:ext cx="4401519" cy="5385183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750" y="1854611"/>
            <a:ext cx="9972675" cy="2809018"/>
          </a:xfrm>
        </p:spPr>
        <p:txBody>
          <a:bodyPr>
            <a:normAutofit/>
          </a:bodyPr>
          <a:lstStyle/>
          <a:p>
            <a:r>
              <a:rPr lang="pt-PT" sz="8000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Aprende Com os </a:t>
            </a:r>
            <a:r>
              <a:rPr lang="pt-PT" sz="8000" dirty="0" err="1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Minions</a:t>
            </a:r>
            <a:endParaRPr lang="pt-PT" sz="8000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39300" y="5202238"/>
            <a:ext cx="2552700" cy="16557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André Geraldes (67673)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Bruno Barbosa (67646)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Patrícia Barros (67665)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Sandra Ferreira (67709)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Tiago Cunha (67707)</a:t>
            </a:r>
          </a:p>
          <a:p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136446" y="168700"/>
            <a:ext cx="5530491" cy="884108"/>
            <a:chOff x="131873" y="218460"/>
            <a:chExt cx="5530491" cy="884108"/>
          </a:xfrm>
        </p:grpSpPr>
        <p:sp>
          <p:nvSpPr>
            <p:cNvPr id="5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6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1025046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Estrutura da Apresentação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94529" y="2135435"/>
            <a:ext cx="10834688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PT" sz="2800" b="1" dirty="0" smtClean="0">
                <a:latin typeface="+mj-lt"/>
              </a:rPr>
              <a:t>Fundamentação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sz="2800" dirty="0" smtClean="0">
                <a:latin typeface="+mj-lt"/>
              </a:rPr>
              <a:t>Apresentação </a:t>
            </a:r>
            <a:r>
              <a:rPr lang="pt-PT" sz="2800" dirty="0">
                <a:latin typeface="+mj-lt"/>
              </a:rPr>
              <a:t>do Caso de </a:t>
            </a:r>
            <a:r>
              <a:rPr lang="pt-PT" sz="2800" dirty="0" smtClean="0">
                <a:latin typeface="+mj-lt"/>
              </a:rPr>
              <a:t>Estudo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sz="2800" dirty="0" smtClean="0">
                <a:latin typeface="+mj-lt"/>
              </a:rPr>
              <a:t>Motivação e Objetivos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sz="2800" dirty="0" smtClean="0">
                <a:latin typeface="+mj-lt"/>
              </a:rPr>
              <a:t>Planeamento e Fases do Projeto</a:t>
            </a:r>
            <a:endParaRPr lang="pt-PT" sz="2800" dirty="0" smtClean="0">
              <a:latin typeface="+mj-lt"/>
            </a:endParaRPr>
          </a:p>
          <a:p>
            <a:pPr marL="285750" indent="-285750">
              <a:buBlip>
                <a:blip r:embed="rId3"/>
              </a:buBlip>
            </a:pPr>
            <a:r>
              <a:rPr lang="pt-PT" sz="2800" b="1" dirty="0" smtClean="0">
                <a:latin typeface="+mj-lt"/>
              </a:rPr>
              <a:t>Especificação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sz="2800" dirty="0" smtClean="0">
                <a:latin typeface="+mj-lt"/>
              </a:rPr>
              <a:t>Modelo de Domínio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sz="2800" i="1" dirty="0" smtClean="0">
                <a:latin typeface="+mj-lt"/>
              </a:rPr>
              <a:t>Use Cases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sz="2800" dirty="0" smtClean="0">
                <a:latin typeface="+mj-lt"/>
              </a:rPr>
              <a:t>Diagramas de Sequência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sz="2800" dirty="0" smtClean="0">
                <a:latin typeface="+mj-lt"/>
              </a:rPr>
              <a:t>Base de Dados</a:t>
            </a:r>
          </a:p>
          <a:p>
            <a:pPr marL="742950" lvl="1" indent="-285750">
              <a:buBlip>
                <a:blip r:embed="rId3"/>
              </a:buBlip>
            </a:pPr>
            <a:endParaRPr lang="pt-PT" sz="2800" dirty="0">
              <a:latin typeface="+mj-lt"/>
            </a:endParaRPr>
          </a:p>
          <a:p>
            <a:pPr lvl="1"/>
            <a:endParaRPr lang="pt-PT" sz="2800" dirty="0" smtClean="0">
              <a:latin typeface="+mj-lt"/>
            </a:endParaRPr>
          </a:p>
          <a:p>
            <a:pPr marL="285750" indent="-285750">
              <a:buBlip>
                <a:blip r:embed="rId3"/>
              </a:buBlip>
            </a:pPr>
            <a:r>
              <a:rPr lang="pt-PT" sz="2800" b="1" dirty="0" smtClean="0">
                <a:latin typeface="+mj-lt"/>
              </a:rPr>
              <a:t>Construção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sz="2800" dirty="0" smtClean="0">
                <a:latin typeface="+mj-lt"/>
              </a:rPr>
              <a:t>Arquitetura do Sistema</a:t>
            </a:r>
            <a:endParaRPr lang="pt-PT" sz="2800" dirty="0" smtClean="0">
              <a:latin typeface="+mj-lt"/>
            </a:endParaRPr>
          </a:p>
          <a:p>
            <a:pPr marL="742950" lvl="1" indent="-285750">
              <a:buBlip>
                <a:blip r:embed="rId3"/>
              </a:buBlip>
            </a:pPr>
            <a:r>
              <a:rPr lang="pt-PT" sz="2800" dirty="0" smtClean="0">
                <a:latin typeface="+mj-lt"/>
              </a:rPr>
              <a:t>Distribuição </a:t>
            </a:r>
            <a:r>
              <a:rPr lang="pt-PT" sz="2800" dirty="0" smtClean="0">
                <a:latin typeface="+mj-lt"/>
              </a:rPr>
              <a:t>do </a:t>
            </a:r>
            <a:r>
              <a:rPr lang="pt-PT" sz="2800" dirty="0" smtClean="0">
                <a:latin typeface="+mj-lt"/>
              </a:rPr>
              <a:t>trabalho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sz="2800" dirty="0" smtClean="0">
                <a:latin typeface="+mj-lt"/>
              </a:rPr>
              <a:t>Ferramentas Utilizadas</a:t>
            </a:r>
            <a:endParaRPr lang="pt-PT" sz="2800" dirty="0" smtClean="0">
              <a:latin typeface="+mj-lt"/>
            </a:endParaRPr>
          </a:p>
          <a:p>
            <a:pPr marL="742950" lvl="1" indent="-285750">
              <a:buBlip>
                <a:blip r:embed="rId3"/>
              </a:buBlip>
            </a:pPr>
            <a:r>
              <a:rPr lang="pt-PT" sz="2800" dirty="0" smtClean="0">
                <a:latin typeface="+mj-lt"/>
              </a:rPr>
              <a:t>Planeado </a:t>
            </a:r>
            <a:r>
              <a:rPr lang="pt-PT" sz="2800" dirty="0" err="1" smtClean="0">
                <a:latin typeface="+mj-lt"/>
              </a:rPr>
              <a:t>vs</a:t>
            </a:r>
            <a:r>
              <a:rPr lang="pt-PT" sz="2800" dirty="0" smtClean="0">
                <a:latin typeface="+mj-lt"/>
              </a:rPr>
              <a:t> Obtido</a:t>
            </a:r>
          </a:p>
          <a:p>
            <a:pPr marL="285750" indent="-285750">
              <a:buBlip>
                <a:blip r:embed="rId3"/>
              </a:buBlip>
            </a:pPr>
            <a:r>
              <a:rPr lang="pt-PT" sz="2800" b="1" dirty="0" smtClean="0">
                <a:latin typeface="+mj-lt"/>
              </a:rPr>
              <a:t>Conclusão e Trabalho Futuro</a:t>
            </a:r>
            <a:endParaRPr lang="pt-PT" sz="28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5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981031" y="1600968"/>
            <a:ext cx="6143534" cy="1325563"/>
          </a:xfrm>
        </p:spPr>
        <p:txBody>
          <a:bodyPr>
            <a:noAutofit/>
          </a:bodyPr>
          <a:lstStyle/>
          <a:p>
            <a:r>
              <a:rPr lang="pt-PT" sz="6000" b="1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Fundamentação</a:t>
            </a:r>
            <a:endParaRPr lang="pt-PT" sz="6000" b="1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09384" y="2092271"/>
            <a:ext cx="10368076" cy="489898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2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936562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Caso de Estudo</a:t>
            </a:r>
            <a:endParaRPr lang="pt-PT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1029484" y="22621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600" dirty="0" smtClean="0">
                <a:latin typeface="+mj-lt"/>
              </a:rPr>
              <a:t>	Os </a:t>
            </a:r>
            <a:r>
              <a:rPr lang="pt-PT" sz="2600" dirty="0">
                <a:latin typeface="+mj-lt"/>
              </a:rPr>
              <a:t>resultados obtidos nas provas nacionais do ensino básico têm sido preocupantes. Entre os temas onde os alunos obtêm piores classificações, encontra-se a Geometria.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600" dirty="0" smtClean="0">
                <a:latin typeface="+mj-lt"/>
              </a:rPr>
              <a:t>	Após </a:t>
            </a:r>
            <a:r>
              <a:rPr lang="pt-PT" sz="2600" dirty="0">
                <a:latin typeface="+mj-lt"/>
              </a:rPr>
              <a:t>a observação do plano de estudos do ensino primário, verificou-se que é no 3º ano que se leciona este tema.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600" dirty="0" smtClean="0">
                <a:latin typeface="+mj-lt"/>
              </a:rPr>
              <a:t>	Como </a:t>
            </a:r>
            <a:r>
              <a:rPr lang="pt-PT" sz="2600" dirty="0">
                <a:latin typeface="+mj-lt"/>
              </a:rPr>
              <a:t>tal o assistente pedagógico a desenvolver será direcionado aos educandos que frequentem esse ano escolar.</a:t>
            </a:r>
          </a:p>
          <a:p>
            <a:pPr marL="0" indent="0">
              <a:buNone/>
            </a:pP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94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936562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Motivação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 Objetivos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1029484" y="2506662"/>
            <a:ext cx="10515600" cy="4351338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pt-PT" b="1" dirty="0" smtClean="0">
                <a:solidFill>
                  <a:schemeClr val="accent4"/>
                </a:solidFill>
                <a:latin typeface="+mj-lt"/>
              </a:rPr>
              <a:t>Dificuldade</a:t>
            </a:r>
            <a:r>
              <a:rPr lang="pt-PT" dirty="0" smtClean="0">
                <a:latin typeface="+mj-lt"/>
              </a:rPr>
              <a:t> do Ensino Básico tem vindo a aumentar;</a:t>
            </a:r>
          </a:p>
          <a:p>
            <a:pPr>
              <a:buBlip>
                <a:blip r:embed="rId3"/>
              </a:buBlip>
            </a:pPr>
            <a:r>
              <a:rPr lang="pt-PT" dirty="0" smtClean="0">
                <a:latin typeface="+mj-lt"/>
              </a:rPr>
              <a:t>Disponibilidade dos pais para </a:t>
            </a:r>
            <a:r>
              <a:rPr lang="pt-PT" b="1" dirty="0" smtClean="0">
                <a:solidFill>
                  <a:schemeClr val="accent4"/>
                </a:solidFill>
                <a:latin typeface="+mj-lt"/>
              </a:rPr>
              <a:t>ajudar</a:t>
            </a:r>
            <a:r>
              <a:rPr lang="pt-PT" dirty="0" smtClean="0">
                <a:latin typeface="+mj-lt"/>
              </a:rPr>
              <a:t> os mais pequenos tem vindo a diminuir;</a:t>
            </a:r>
          </a:p>
          <a:p>
            <a:pPr>
              <a:buBlip>
                <a:blip r:embed="rId3"/>
              </a:buBlip>
            </a:pPr>
            <a:r>
              <a:rPr lang="pt-PT" dirty="0" smtClean="0">
                <a:latin typeface="+mj-lt"/>
              </a:rPr>
              <a:t>Matemática é a área em que as crianças apresentam mais dificuldades;</a:t>
            </a:r>
          </a:p>
          <a:p>
            <a:pPr>
              <a:buBlip>
                <a:blip r:embed="rId3"/>
              </a:buBlip>
            </a:pPr>
            <a:r>
              <a:rPr lang="pt-PT" dirty="0" smtClean="0">
                <a:latin typeface="+mj-lt"/>
              </a:rPr>
              <a:t>Crescente acesso dos mais novos à Internet.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69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936562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Motivação e </a:t>
            </a:r>
            <a:r>
              <a:rPr lang="pt-PT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endParaRPr lang="pt-PT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1029484" y="2506662"/>
            <a:ext cx="10515600" cy="4351338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pt-PT" b="1" dirty="0" smtClean="0">
                <a:solidFill>
                  <a:schemeClr val="accent4"/>
                </a:solidFill>
                <a:latin typeface="+mj-lt"/>
              </a:rPr>
              <a:t>Complementar</a:t>
            </a:r>
            <a:r>
              <a:rPr lang="pt-PT" dirty="0" smtClean="0">
                <a:latin typeface="+mj-lt"/>
              </a:rPr>
              <a:t> o trabalho dos professores nas aulas;</a:t>
            </a:r>
          </a:p>
          <a:p>
            <a:pPr>
              <a:buBlip>
                <a:blip r:embed="rId3"/>
              </a:buBlip>
            </a:pPr>
            <a:r>
              <a:rPr lang="pt-PT" b="1" dirty="0" smtClean="0">
                <a:solidFill>
                  <a:schemeClr val="accent4"/>
                </a:solidFill>
                <a:latin typeface="+mj-lt"/>
              </a:rPr>
              <a:t>Ajudar</a:t>
            </a:r>
            <a:r>
              <a:rPr lang="pt-PT" dirty="0" smtClean="0">
                <a:latin typeface="+mj-lt"/>
              </a:rPr>
              <a:t> os alunos a compreender melhor a matéria lecionada;</a:t>
            </a:r>
          </a:p>
          <a:p>
            <a:pPr>
              <a:buBlip>
                <a:blip r:embed="rId3"/>
              </a:buBlip>
            </a:pPr>
            <a:r>
              <a:rPr lang="pt-PT" b="1" dirty="0" smtClean="0">
                <a:solidFill>
                  <a:schemeClr val="accent4"/>
                </a:solidFill>
                <a:latin typeface="+mj-lt"/>
              </a:rPr>
              <a:t>Incentivar</a:t>
            </a:r>
            <a:r>
              <a:rPr lang="pt-PT" dirty="0" smtClean="0">
                <a:latin typeface="+mj-lt"/>
              </a:rPr>
              <a:t> ao estudo de forma divertida.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3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2" y="1599343"/>
            <a:ext cx="10534806" cy="5159168"/>
          </a:xfrm>
        </p:spPr>
      </p:pic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936562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Planeamento e Fases do Projeto</a:t>
            </a:r>
            <a:endParaRPr lang="pt-PT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00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450408" y="1492476"/>
            <a:ext cx="5204779" cy="1325563"/>
          </a:xfrm>
        </p:spPr>
        <p:txBody>
          <a:bodyPr>
            <a:noAutofit/>
          </a:bodyPr>
          <a:lstStyle/>
          <a:p>
            <a:r>
              <a:rPr lang="pt-PT" sz="6000" b="1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Especificação</a:t>
            </a:r>
            <a:endParaRPr lang="pt-PT" sz="6000" b="1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233175" y="3248410"/>
            <a:ext cx="7639244" cy="360959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37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Blip>
            <a:blip xmlns:r="http://schemas.openxmlformats.org/officeDocument/2006/relationships" r:embed="rId1"/>
          </a:buBlip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1075</Words>
  <Application>Microsoft Office PowerPoint</Application>
  <PresentationFormat>Ecrã Panorâmico</PresentationFormat>
  <Paragraphs>222</Paragraphs>
  <Slides>26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1" baseType="lpstr">
      <vt:lpstr>Aharoni</vt:lpstr>
      <vt:lpstr>Arial</vt:lpstr>
      <vt:lpstr>Calibri</vt:lpstr>
      <vt:lpstr>Calibri Light</vt:lpstr>
      <vt:lpstr>Tema do Office</vt:lpstr>
      <vt:lpstr>Aprende Com os Minions</vt:lpstr>
      <vt:lpstr>Resumo</vt:lpstr>
      <vt:lpstr>Estrutura da Apresentação</vt:lpstr>
      <vt:lpstr>Fundamentação</vt:lpstr>
      <vt:lpstr>Caso de Estudo</vt:lpstr>
      <vt:lpstr>Motivação e Objetivos</vt:lpstr>
      <vt:lpstr>Motivação e Objetivos</vt:lpstr>
      <vt:lpstr>Planeamento e Fases do Projeto</vt:lpstr>
      <vt:lpstr>Especificação</vt:lpstr>
      <vt:lpstr>Modelo de Domínio</vt:lpstr>
      <vt:lpstr>Diagrama de Use Case</vt:lpstr>
      <vt:lpstr>Diagrama de Sequência</vt:lpstr>
      <vt:lpstr>Esquema Conceptual</vt:lpstr>
      <vt:lpstr>Construção</vt:lpstr>
      <vt:lpstr>Arquitetura do Sistema</vt:lpstr>
      <vt:lpstr>Distribuição do Trabalho</vt:lpstr>
      <vt:lpstr>Distribuição do Trabalho</vt:lpstr>
      <vt:lpstr>Ferramentas Utilizadas</vt:lpstr>
      <vt:lpstr>Planeado vs Obtido</vt:lpstr>
      <vt:lpstr>Esquema Lógico 2ª Fase</vt:lpstr>
      <vt:lpstr>Esquema Lógico 3ª Fase</vt:lpstr>
      <vt:lpstr>Requisitos</vt:lpstr>
      <vt:lpstr>Requisitos</vt:lpstr>
      <vt:lpstr>Conclusão e Trabalho Futuro</vt:lpstr>
      <vt:lpstr>Conclusão e Trabalho Futuro</vt:lpstr>
      <vt:lpstr>Aprende Com os Minions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 Com os Minions</dc:title>
  <dc:creator>Patrícia Barros</dc:creator>
  <cp:lastModifiedBy>Patrícia Barros</cp:lastModifiedBy>
  <cp:revision>29</cp:revision>
  <dcterms:created xsi:type="dcterms:W3CDTF">2015-07-01T08:03:20Z</dcterms:created>
  <dcterms:modified xsi:type="dcterms:W3CDTF">2015-07-02T11:43:26Z</dcterms:modified>
</cp:coreProperties>
</file>