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1" r:id="rId5"/>
    <p:sldId id="275" r:id="rId6"/>
    <p:sldId id="273" r:id="rId7"/>
    <p:sldId id="274" r:id="rId8"/>
    <p:sldId id="277" r:id="rId9"/>
    <p:sldId id="279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0980EA2-404C-4B47-B51E-F85018F20183}">
          <p14:sldIdLst>
            <p14:sldId id="256"/>
            <p14:sldId id="257"/>
            <p14:sldId id="271"/>
            <p14:sldId id="275"/>
            <p14:sldId id="273"/>
            <p14:sldId id="274"/>
            <p14:sldId id="277"/>
            <p14:sldId id="279"/>
            <p14:sldId id="280"/>
          </p14:sldIdLst>
        </p14:section>
        <p14:section name="Secção Sem Título" id="{FDE50303-C306-4A1E-A9AD-7A020E3902D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7" d="100"/>
          <a:sy n="77" d="100"/>
        </p:scale>
        <p:origin x="126" y="15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Jogos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B2F49888-A987-4C1F-8B6A-057D77BE65FA}">
      <dgm:prSet phldrT="[Texto]"/>
      <dgm:spPr/>
      <dgm:t>
        <a:bodyPr/>
        <a:lstStyle/>
        <a:p>
          <a:r>
            <a:rPr lang="pt-PT" dirty="0" smtClean="0"/>
            <a:t>Estatísticas</a:t>
          </a:r>
          <a:endParaRPr lang="pt-PT" dirty="0"/>
        </a:p>
      </dgm:t>
    </dgm:pt>
    <dgm:pt modelId="{90669A4F-190D-4C73-AA80-0F54281701A1}" type="parTrans" cxnId="{71B11EC1-3175-4C27-A1A4-DDFDDB810599}">
      <dgm:prSet/>
      <dgm:spPr/>
      <dgm:t>
        <a:bodyPr/>
        <a:lstStyle/>
        <a:p>
          <a:endParaRPr lang="pt-PT"/>
        </a:p>
      </dgm:t>
    </dgm:pt>
    <dgm:pt modelId="{F4213411-7083-4B4C-A8CF-2D93D3FF83EB}" type="sibTrans" cxnId="{71B11EC1-3175-4C27-A1A4-DDFDDB810599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E6E3828-A769-4642-90F4-6CC29F79FE54}" type="pres">
      <dgm:prSet presAssocID="{2857681A-C08C-4ACC-B2D4-A4A8D80F63F6}" presName="centerShape" presStyleLbl="node0" presStyleIdx="0" presStyleCnt="1" custLinFactNeighborX="2639" custLinFactNeighborY="-874"/>
      <dgm:spPr/>
      <dgm:t>
        <a:bodyPr/>
        <a:lstStyle/>
        <a:p>
          <a:endParaRPr lang="pt-PT"/>
        </a:p>
      </dgm:t>
    </dgm:pt>
    <dgm:pt modelId="{50083348-D83D-4625-BDCE-0B82C4D2C9D7}" type="pres">
      <dgm:prSet presAssocID="{4940A39E-1769-4461-A9C0-780344A73B93}" presName="parTrans" presStyleLbl="sibTrans2D1" presStyleIdx="0" presStyleCnt="4"/>
      <dgm:spPr/>
      <dgm:t>
        <a:bodyPr/>
        <a:lstStyle/>
        <a:p>
          <a:endParaRPr lang="pt-PT"/>
        </a:p>
      </dgm:t>
    </dgm:pt>
    <dgm:pt modelId="{C9D58202-D48A-4CC2-8D50-2ABA2F8754E4}" type="pres">
      <dgm:prSet presAssocID="{4940A39E-1769-4461-A9C0-780344A73B93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C0F774C3-6911-451D-9EDA-A7E7C3E7C701}" type="pres">
      <dgm:prSet presAssocID="{BA30CB08-C27E-4176-9DC6-44B8F3045D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3BD03F-25A2-4FB8-88CF-D81B31C593BB}" type="pres">
      <dgm:prSet presAssocID="{BD6BC54F-ECB2-46DC-B744-FC1AA22E6916}" presName="parTrans" presStyleLbl="sibTrans2D1" presStyleIdx="1" presStyleCnt="4"/>
      <dgm:spPr/>
      <dgm:t>
        <a:bodyPr/>
        <a:lstStyle/>
        <a:p>
          <a:endParaRPr lang="pt-PT"/>
        </a:p>
      </dgm:t>
    </dgm:pt>
    <dgm:pt modelId="{DD2937F4-E937-4C1A-AD1B-666B3DA7714F}" type="pres">
      <dgm:prSet presAssocID="{BD6BC54F-ECB2-46DC-B744-FC1AA22E691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D1E67752-51AF-4472-AD44-35AEE8E1B9DB}" type="pres">
      <dgm:prSet presAssocID="{7900B2A5-9AE7-46AA-8868-DC204892F7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278750-3545-41D0-9098-49EF51C45F2A}" type="pres">
      <dgm:prSet presAssocID="{72EBABCD-A694-46CD-A074-C9CFEAA3A3EB}" presName="parTrans" presStyleLbl="sibTrans2D1" presStyleIdx="2" presStyleCnt="4"/>
      <dgm:spPr/>
      <dgm:t>
        <a:bodyPr/>
        <a:lstStyle/>
        <a:p>
          <a:endParaRPr lang="pt-PT"/>
        </a:p>
      </dgm:t>
    </dgm:pt>
    <dgm:pt modelId="{37686E1C-FB33-4701-9F70-50D3E1BF47BD}" type="pres">
      <dgm:prSet presAssocID="{72EBABCD-A694-46CD-A074-C9CFEAA3A3EB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F4821AD9-0E74-4C87-BF54-53D7672E1C1E}" type="pres">
      <dgm:prSet presAssocID="{391CA999-2D3D-480F-8FFE-94985539FB6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A65011-FACA-4C1E-969F-1849C9976FB2}" type="pres">
      <dgm:prSet presAssocID="{90669A4F-190D-4C73-AA80-0F54281701A1}" presName="parTrans" presStyleLbl="sibTrans2D1" presStyleIdx="3" presStyleCnt="4"/>
      <dgm:spPr/>
      <dgm:t>
        <a:bodyPr/>
        <a:lstStyle/>
        <a:p>
          <a:endParaRPr lang="pt-PT"/>
        </a:p>
      </dgm:t>
    </dgm:pt>
    <dgm:pt modelId="{68EFFC91-B051-4BF3-90C6-4A4BD7F1D3CE}" type="pres">
      <dgm:prSet presAssocID="{90669A4F-190D-4C73-AA80-0F54281701A1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C4D1BB34-70D8-4EF8-BFC2-AA6246655B35}" type="pres">
      <dgm:prSet presAssocID="{B2F49888-A987-4C1F-8B6A-057D77BE6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31A6ED57-4FAA-4EF6-B6FD-7FFBFBB0FD68}" type="presOf" srcId="{90669A4F-190D-4C73-AA80-0F54281701A1}" destId="{8BA65011-FACA-4C1E-969F-1849C9976FB2}" srcOrd="0" destOrd="0" presId="urn:microsoft.com/office/officeart/2005/8/layout/radial5"/>
    <dgm:cxn modelId="{B546F47C-2BD0-4FC0-97B4-CD1BB28DCE4F}" type="presOf" srcId="{90669A4F-190D-4C73-AA80-0F54281701A1}" destId="{68EFFC91-B051-4BF3-90C6-4A4BD7F1D3CE}" srcOrd="1" destOrd="0" presId="urn:microsoft.com/office/officeart/2005/8/layout/radial5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71B11EC1-3175-4C27-A1A4-DDFDDB810599}" srcId="{2857681A-C08C-4ACC-B2D4-A4A8D80F63F6}" destId="{B2F49888-A987-4C1F-8B6A-057D77BE65FA}" srcOrd="3" destOrd="0" parTransId="{90669A4F-190D-4C73-AA80-0F54281701A1}" sibTransId="{F4213411-7083-4B4C-A8CF-2D93D3FF83EB}"/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6FDEA8F9-71EC-4A3D-89D8-5AB800226D75}" type="presOf" srcId="{B2F49888-A987-4C1F-8B6A-057D77BE65FA}" destId="{C4D1BB34-70D8-4EF8-BFC2-AA6246655B35}" srcOrd="0" destOrd="0" presId="urn:microsoft.com/office/officeart/2005/8/layout/radial5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  <dgm:cxn modelId="{1AAF33B8-9C1C-4AC5-86D0-5B874C5F4D63}" type="presParOf" srcId="{42CDD322-C3FE-40C7-A54E-55B560603AE9}" destId="{8BA65011-FACA-4C1E-969F-1849C9976FB2}" srcOrd="7" destOrd="0" presId="urn:microsoft.com/office/officeart/2005/8/layout/radial5"/>
    <dgm:cxn modelId="{2EC3997F-4972-4CE5-9137-8942D434778F}" type="presParOf" srcId="{8BA65011-FACA-4C1E-969F-1849C9976FB2}" destId="{68EFFC91-B051-4BF3-90C6-4A4BD7F1D3CE}" srcOrd="0" destOrd="0" presId="urn:microsoft.com/office/officeart/2005/8/layout/radial5"/>
    <dgm:cxn modelId="{A2341461-35E0-4049-8DD9-AE14C681C002}" type="presParOf" srcId="{42CDD322-C3FE-40C7-A54E-55B560603AE9}" destId="{C4D1BB34-70D8-4EF8-BFC2-AA6246655B3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2756259" y="156443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Ensino</a:t>
          </a:r>
          <a:endParaRPr lang="pt-PT" sz="2100" kern="1200" dirty="0"/>
        </a:p>
      </dsp:txBody>
      <dsp:txXfrm>
        <a:off x="2922626" y="1730804"/>
        <a:ext cx="803290" cy="803290"/>
      </dsp:txXfrm>
    </dsp:sp>
    <dsp:sp modelId="{50083348-D83D-4625-BDCE-0B82C4D2C9D7}">
      <dsp:nvSpPr>
        <dsp:cNvPr id="0" name=""/>
        <dsp:cNvSpPr/>
      </dsp:nvSpPr>
      <dsp:spPr>
        <a:xfrm rot="16015505">
          <a:off x="3169166" y="1164714"/>
          <a:ext cx="226988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205040" y="1275963"/>
        <a:ext cx="158892" cy="231748"/>
      </dsp:txXfrm>
    </dsp:sp>
    <dsp:sp modelId="{C0F774C3-6911-451D-9EDA-A7E7C3E7C701}">
      <dsp:nvSpPr>
        <dsp:cNvPr id="0" name=""/>
        <dsp:cNvSpPr/>
      </dsp:nvSpPr>
      <dsp:spPr>
        <a:xfrm>
          <a:off x="2672347" y="2384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Aulas</a:t>
          </a:r>
          <a:endParaRPr lang="pt-P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Vídeos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Imagens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Jogos</a:t>
          </a:r>
          <a:endParaRPr lang="pt-PT" sz="1000" kern="1200" dirty="0"/>
        </a:p>
      </dsp:txBody>
      <dsp:txXfrm>
        <a:off x="2838714" y="168751"/>
        <a:ext cx="803290" cy="803290"/>
      </dsp:txXfrm>
    </dsp:sp>
    <dsp:sp modelId="{B93BD03F-25A2-4FB8-88CF-D81B31C593BB}">
      <dsp:nvSpPr>
        <dsp:cNvPr id="0" name=""/>
        <dsp:cNvSpPr/>
      </dsp:nvSpPr>
      <dsp:spPr>
        <a:xfrm rot="63433">
          <a:off x="3973592" y="1953118"/>
          <a:ext cx="196186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3973597" y="2029825"/>
        <a:ext cx="137330" cy="231748"/>
      </dsp:txXfrm>
    </dsp:sp>
    <dsp:sp modelId="{D1E67752-51AF-4472-AD44-35AEE8E1B9DB}">
      <dsp:nvSpPr>
        <dsp:cNvPr id="0" name=""/>
        <dsp:cNvSpPr/>
      </dsp:nvSpPr>
      <dsp:spPr>
        <a:xfrm>
          <a:off x="4262190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Exercícios</a:t>
          </a:r>
          <a:endParaRPr lang="pt-PT" sz="1300" kern="1200" dirty="0"/>
        </a:p>
      </dsp:txBody>
      <dsp:txXfrm>
        <a:off x="4428557" y="1758594"/>
        <a:ext cx="803290" cy="803290"/>
      </dsp:txXfrm>
    </dsp:sp>
    <dsp:sp modelId="{E3278750-3545-41D0-9098-49EF51C45F2A}">
      <dsp:nvSpPr>
        <dsp:cNvPr id="0" name=""/>
        <dsp:cNvSpPr/>
      </dsp:nvSpPr>
      <dsp:spPr>
        <a:xfrm rot="5578167">
          <a:off x="3154489" y="2740895"/>
          <a:ext cx="256405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194942" y="2779736"/>
        <a:ext cx="179484" cy="231748"/>
      </dsp:txXfrm>
    </dsp:sp>
    <dsp:sp modelId="{F4821AD9-0E74-4C87-BF54-53D7672E1C1E}">
      <dsp:nvSpPr>
        <dsp:cNvPr id="0" name=""/>
        <dsp:cNvSpPr/>
      </dsp:nvSpPr>
      <dsp:spPr>
        <a:xfrm>
          <a:off x="2672347" y="3182070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Avaliação</a:t>
          </a:r>
          <a:endParaRPr lang="pt-PT" sz="1300" kern="1200" dirty="0"/>
        </a:p>
      </dsp:txBody>
      <dsp:txXfrm>
        <a:off x="2838714" y="3348437"/>
        <a:ext cx="803290" cy="803290"/>
      </dsp:txXfrm>
    </dsp:sp>
    <dsp:sp modelId="{8BA65011-FACA-4C1E-969F-1849C9976FB2}">
      <dsp:nvSpPr>
        <dsp:cNvPr id="0" name=""/>
        <dsp:cNvSpPr/>
      </dsp:nvSpPr>
      <dsp:spPr>
        <a:xfrm rot="10742926">
          <a:off x="2352903" y="1953086"/>
          <a:ext cx="285119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2438433" y="2029626"/>
        <a:ext cx="199583" cy="231748"/>
      </dsp:txXfrm>
    </dsp:sp>
    <dsp:sp modelId="{C4D1BB34-70D8-4EF8-BFC2-AA6246655B35}">
      <dsp:nvSpPr>
        <dsp:cNvPr id="0" name=""/>
        <dsp:cNvSpPr/>
      </dsp:nvSpPr>
      <dsp:spPr>
        <a:xfrm>
          <a:off x="1082504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Estatísticas</a:t>
          </a:r>
          <a:endParaRPr lang="pt-PT" sz="1300" kern="1200" dirty="0"/>
        </a:p>
      </dsp:txBody>
      <dsp:txXfrm>
        <a:off x="1248871" y="1758594"/>
        <a:ext cx="803290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23-03-2015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23-03-2015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27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772" y="4725144"/>
            <a:ext cx="4392488" cy="151216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772" y="4725144"/>
            <a:ext cx="4392488" cy="151216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i="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rPr>
              <a:t>Resumo</a:t>
            </a:r>
            <a:endParaRPr lang="pt-PT" sz="3200" i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223152" y="1975060"/>
            <a:ext cx="9551779" cy="3849933"/>
          </a:xfrm>
        </p:spPr>
        <p:txBody>
          <a:bodyPr>
            <a:normAutofit lnSpcReduction="10000"/>
          </a:bodyPr>
          <a:lstStyle/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Foi-nos </a:t>
            </a: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proposto no âmbito da unidade curricular de Laboratórios de Informática IV desenvolver um Assistente </a:t>
            </a: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Pedagógico.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</a:t>
            </a: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objetivo do nosso assistente consiste em complementar o estudo </a:t>
            </a: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dos alunos qu</a:t>
            </a: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e frequentam o 3º ano do ensino primário.</a:t>
            </a:r>
            <a:endParaRPr lang="pt-PT" sz="2400" dirty="0" smtClean="0">
              <a:solidFill>
                <a:schemeClr val="tx1"/>
              </a:solidFill>
              <a:latin typeface="Corbel"/>
            </a:endParaRP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</a:t>
            </a: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foco de aprendizagem do assistente pedagógico será a área da </a:t>
            </a: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Matemática, particularmente na Geometria.</a:t>
            </a:r>
            <a:endParaRPr lang="pt-PT" sz="2400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Estrutura da apresentação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Contextualização</a:t>
            </a:r>
          </a:p>
          <a:p>
            <a:pPr algn="just">
              <a:lnSpc>
                <a:spcPct val="160000"/>
              </a:lnSpc>
            </a:pPr>
            <a:r>
              <a:rPr lang="pt-PT" dirty="0" smtClean="0"/>
              <a:t>Apresentação </a:t>
            </a:r>
            <a:r>
              <a:rPr lang="pt-PT" dirty="0" smtClean="0"/>
              <a:t>do caso de </a:t>
            </a:r>
            <a:r>
              <a:rPr lang="pt-PT" dirty="0" smtClean="0"/>
              <a:t>estudo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Motivação e objetivos a </a:t>
            </a:r>
            <a:r>
              <a:rPr lang="pt-PT" dirty="0" smtClean="0"/>
              <a:t>atingir</a:t>
            </a:r>
            <a:endParaRPr lang="pt-PT" dirty="0" smtClean="0"/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</a:t>
            </a:r>
            <a:r>
              <a:rPr lang="pt-PT" dirty="0" smtClean="0"/>
              <a:t>da aplicação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Contextualização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Esse estudo deverá ser apelativo</a:t>
            </a:r>
            <a:r>
              <a:rPr lang="pt-PT" sz="2400" dirty="0"/>
              <a:t> </a:t>
            </a:r>
            <a:r>
              <a:rPr lang="pt-PT" sz="2400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Apresentação do caso de estudo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7868" y="1964974"/>
            <a:ext cx="9108503" cy="40563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O</a:t>
            </a:r>
            <a:r>
              <a:rPr lang="pt-PT" sz="2800" dirty="0" smtClean="0"/>
              <a:t>s resultados obtidos nas provas nacionais do </a:t>
            </a:r>
            <a:r>
              <a:rPr lang="pt-PT" sz="2800" dirty="0" smtClean="0"/>
              <a:t>ensino </a:t>
            </a:r>
            <a:r>
              <a:rPr lang="pt-PT" sz="2800" dirty="0" smtClean="0"/>
              <a:t>básico têm sido </a:t>
            </a:r>
            <a:r>
              <a:rPr lang="pt-PT" sz="2800" dirty="0" smtClean="0"/>
              <a:t>preocupantes. </a:t>
            </a:r>
            <a:r>
              <a:rPr lang="pt-PT" sz="2800" dirty="0" smtClean="0"/>
              <a:t>Entre os temas onde os alunos obtêm piores classificações, encontra-se a Geometria.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Após a observação do plano de estudos do ensino primário, verificou-se que é no 3º ano que se leciona este tema.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Como tal o assistente pedagógico a desenvolver será direcionado aos educandos que frequentem esse ano escolar </a:t>
            </a:r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8" name="CaixaDeTexto 1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Motivação e objetivos a atingir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Com o aumento </a:t>
            </a:r>
            <a:r>
              <a:rPr lang="pt-PT" sz="2400" dirty="0" smtClean="0"/>
              <a:t>da dificuldade da matéria lecionada no </a:t>
            </a:r>
            <a:r>
              <a:rPr lang="pt-PT" sz="2400" dirty="0"/>
              <a:t>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Os </a:t>
            </a:r>
            <a:r>
              <a:rPr lang="pt-PT" sz="2400" dirty="0" smtClean="0"/>
              <a:t>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 </a:t>
            </a:r>
            <a:r>
              <a:rPr lang="pt-PT" sz="2400" dirty="0" smtClean="0"/>
              <a:t>assistente visa minimizar estes problemas proporcionando métodos atrativos e interativos de aprender e estudar.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Descrição da aplicação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201181"/>
              </p:ext>
            </p:extLst>
          </p:nvPr>
        </p:nvGraphicFramePr>
        <p:xfrm>
          <a:off x="2566020" y="1916832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9" name="CaixaDeTexto 8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Planeamento do projeto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916832"/>
            <a:ext cx="8892478" cy="4346972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8" name="CaixaDeTexto 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Proposta de Interface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pic>
        <p:nvPicPr>
          <p:cNvPr id="2050" name="Picture 2" descr="Iníc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3" y="1871048"/>
            <a:ext cx="2952327" cy="220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Aul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83" y="1871049"/>
            <a:ext cx="2994901" cy="223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Au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57" y="1871048"/>
            <a:ext cx="2996619" cy="22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xercic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4216861"/>
            <a:ext cx="2846514" cy="21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Tes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4216861"/>
            <a:ext cx="2893720" cy="212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412</Words>
  <Application>Microsoft Office PowerPoint</Application>
  <PresentationFormat>Personalizados</PresentationFormat>
  <Paragraphs>94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Wingdings</vt:lpstr>
      <vt:lpstr>Retrospetiva</vt:lpstr>
      <vt:lpstr> Aprende com os Minions  </vt:lpstr>
      <vt:lpstr>Resumo</vt:lpstr>
      <vt:lpstr>Estrutura da apresentação</vt:lpstr>
      <vt:lpstr>Contextualização</vt:lpstr>
      <vt:lpstr>Apresentação do caso de estudo</vt:lpstr>
      <vt:lpstr>Motivação e objetivos a atingir</vt:lpstr>
      <vt:lpstr>Descrição da aplicação</vt:lpstr>
      <vt:lpstr>Planeamento do projeto</vt:lpstr>
      <vt:lpstr>Proposta de Interface</vt:lpstr>
      <vt:lpstr> Aprende com os Minions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2015-03-23T18:06:58Z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