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61" r:id="rId3"/>
    <p:sldId id="257" r:id="rId4"/>
    <p:sldId id="271" r:id="rId5"/>
    <p:sldId id="272" r:id="rId6"/>
    <p:sldId id="262" r:id="rId7"/>
    <p:sldId id="273" r:id="rId8"/>
    <p:sldId id="274" r:id="rId9"/>
    <p:sldId id="269" r:id="rId10"/>
    <p:sldId id="264" r:id="rId11"/>
    <p:sldId id="276" r:id="rId12"/>
    <p:sldId id="277" r:id="rId13"/>
    <p:sldId id="278" r:id="rId14"/>
    <p:sldId id="281" r:id="rId15"/>
    <p:sldId id="279" r:id="rId16"/>
    <p:sldId id="283" r:id="rId17"/>
    <p:sldId id="280" r:id="rId18"/>
    <p:sldId id="282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39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PT" smtClean="0"/>
              <a:t>30/05/2015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PT" smtClean="0"/>
              <a:t>30/05/2015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além</a:t>
            </a:r>
            <a:r>
              <a:rPr lang="pt-PT" baseline="0" dirty="0" smtClean="0"/>
              <a:t> dos óbvios como se A é pai de B então B é filho de 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745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 vou para o </a:t>
            </a:r>
            <a:r>
              <a:rPr lang="pt-PT" dirty="0" err="1" smtClean="0"/>
              <a:t>prolog</a:t>
            </a:r>
            <a:r>
              <a:rPr lang="pt-PT" dirty="0" smtClean="0"/>
              <a:t> fazer testes, tenho de por a arvore genealógica ao lado para os profs verem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772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Mostro</a:t>
            </a:r>
            <a:r>
              <a:rPr lang="pt-PT" baseline="0" dirty="0" smtClean="0"/>
              <a:t> a cena em Java e o resto dos testes que não der faço no </a:t>
            </a:r>
            <a:r>
              <a:rPr lang="pt-PT" baseline="0" dirty="0" err="1" smtClean="0"/>
              <a:t>prolog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0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c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c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c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c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c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c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c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c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c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c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c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c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c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c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c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c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c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c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c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c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c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c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c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c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c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c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c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c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c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c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c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c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c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c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c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c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c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c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c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c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c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c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c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c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c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c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c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c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c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c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c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c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c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c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c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c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c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c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c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c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c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c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c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c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c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c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c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60" name="Conexão Rec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c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c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c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cxnSp>
        <p:nvCxnSpPr>
          <p:cNvPr id="59" name="Conexão Rec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xão Rec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c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c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c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c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c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c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c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c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c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c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c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c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c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c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c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c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c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c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c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c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c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c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c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c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c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c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c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c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c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c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c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c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c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c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c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c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c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c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c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c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c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c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c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c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c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PT" smtClean="0"/>
              <a:t>30/05/2015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8" name="Conexão Rec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71978"/>
            <a:ext cx="11699239" cy="2045366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Sistemas </a:t>
            </a:r>
            <a:r>
              <a:rPr lang="pt-PT" sz="6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 Representação </a:t>
            </a:r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 Conhecimento e Raciocínio</a:t>
            </a:r>
            <a:endParaRPr lang="pt-PT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202" y="3161025"/>
            <a:ext cx="960431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>
                <a:solidFill>
                  <a:srgbClr val="D15A3E"/>
                </a:solidFill>
              </a:rPr>
              <a:t>Representação de Conhecimento e Redes Neuronais</a:t>
            </a:r>
            <a:endParaRPr lang="pt-PT" sz="2000" b="0" i="0" dirty="0">
              <a:solidFill>
                <a:srgbClr val="D15A3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458484" cy="884108"/>
            <a:chOff x="131873" y="218460"/>
            <a:chExt cx="5458484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17949" y="218460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CaixaDeTexto 6"/>
          <p:cNvSpPr txBox="1"/>
          <p:nvPr/>
        </p:nvSpPr>
        <p:spPr>
          <a:xfrm>
            <a:off x="3039414" y="4932608"/>
            <a:ext cx="104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Geraldes, Patrícia Barros e Sandra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Invariantes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Estruturais: não é permitida a inserção repetida de conhecimento;</a:t>
            </a:r>
          </a:p>
          <a:p>
            <a:r>
              <a:rPr lang="pt-PT" b="1" dirty="0" smtClean="0"/>
              <a:t>Referenciais: a coerência do sistema está garantida.</a:t>
            </a:r>
          </a:p>
          <a:p>
            <a:pPr lvl="1"/>
            <a:r>
              <a:rPr lang="pt-PT" dirty="0" smtClean="0"/>
              <a:t>Um individuo não pode ter mais do que dois pais, quatro avôs, uma naturalidade (…);</a:t>
            </a:r>
          </a:p>
          <a:p>
            <a:pPr lvl="1"/>
            <a:r>
              <a:rPr lang="pt-PT" dirty="0" smtClean="0"/>
              <a:t>Ninguém pode ser pai de um dos seus ascendentes;</a:t>
            </a:r>
          </a:p>
          <a:p>
            <a:pPr lvl="1"/>
            <a:r>
              <a:rPr lang="pt-PT" dirty="0" smtClean="0"/>
              <a:t>Não há relações incestuosas, i.e. o tio não pode ser pai do sobrinho.</a:t>
            </a:r>
          </a:p>
          <a:p>
            <a:pPr lvl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041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687" y="2684447"/>
            <a:ext cx="9601200" cy="2743200"/>
          </a:xfrm>
        </p:spPr>
        <p:txBody>
          <a:bodyPr/>
          <a:lstStyle/>
          <a:p>
            <a:r>
              <a:rPr lang="pt-PT" dirty="0" smtClean="0"/>
              <a:t>Análise de Resultados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0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2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trabalho prático descrito neste relatório consiste no desenvolvimento de um sistema de representação de conhecimento imperfeito que seja capaz de descrever um universo de </a:t>
            </a:r>
            <a:r>
              <a:rPr lang="pt-PT" dirty="0" err="1"/>
              <a:t>comé</a:t>
            </a:r>
            <a:r>
              <a:rPr lang="es-ES_tradnl" dirty="0" err="1"/>
              <a:t>rcio</a:t>
            </a:r>
            <a:r>
              <a:rPr lang="es-ES_tradnl" dirty="0"/>
              <a:t> </a:t>
            </a:r>
            <a:r>
              <a:rPr lang="es-ES_tradnl" dirty="0" err="1"/>
              <a:t>autom</a:t>
            </a:r>
            <a:r>
              <a:rPr lang="pt-PT" dirty="0" err="1"/>
              <a:t>óvel</a:t>
            </a:r>
            <a:r>
              <a:rPr lang="pt-PT" dirty="0"/>
              <a:t>, recorrendo </a:t>
            </a:r>
            <a:r>
              <a:rPr lang="fr-FR" dirty="0"/>
              <a:t>à </a:t>
            </a:r>
            <a:r>
              <a:rPr lang="pt-PT" dirty="0" err="1"/>
              <a:t>utilizaçã</a:t>
            </a:r>
            <a:r>
              <a:rPr lang="es-ES_tradnl" dirty="0"/>
              <a:t>o de valores nulos.</a:t>
            </a:r>
            <a:endParaRPr lang="pt-PT" dirty="0"/>
          </a:p>
          <a:p>
            <a:r>
              <a:rPr lang="pt-PT" dirty="0"/>
              <a:t>A linguagem utilizada para desenvolver este trabalho será a linguagem de </a:t>
            </a:r>
            <a:r>
              <a:rPr lang="pt-PT" dirty="0" smtClean="0"/>
              <a:t>programação</a:t>
            </a:r>
            <a:r>
              <a:rPr lang="it-IT" dirty="0" smtClean="0"/>
              <a:t> l</a:t>
            </a:r>
            <a:r>
              <a:rPr lang="pt-PT" dirty="0" err="1" smtClean="0"/>
              <a:t>ógica</a:t>
            </a:r>
            <a:r>
              <a:rPr lang="pt-PT" dirty="0" smtClean="0"/>
              <a:t> </a:t>
            </a:r>
            <a:r>
              <a:rPr lang="pt-PT" b="1" i="1" dirty="0"/>
              <a:t>PROLOG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89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Pressuposto do Mundo Aberto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Este exercício foi realizado seguindo o pressuposto do Mundo Aberto, ou seja, podem existir factos verdadeiros para além dos que estão representados na base de conhecimento. Para isso construímos o predicado </a:t>
            </a:r>
            <a:r>
              <a:rPr lang="pt-PT" b="1" dirty="0" smtClean="0"/>
              <a:t>Demo:</a:t>
            </a:r>
          </a:p>
          <a:p>
            <a:pPr lvl="1"/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27" y="2845122"/>
            <a:ext cx="3452973" cy="32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6700" y="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D15A3E"/>
                </a:solidFill>
                <a:latin typeface="Arial"/>
              </a:rPr>
              <a:t>Caso Prático de Aplicação</a:t>
            </a:r>
            <a:endParaRPr lang="pt-PT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1843"/>
              </p:ext>
            </p:extLst>
          </p:nvPr>
        </p:nvGraphicFramePr>
        <p:xfrm>
          <a:off x="1" y="715079"/>
          <a:ext cx="12191999" cy="614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23"/>
                <a:gridCol w="1624588"/>
                <a:gridCol w="1557595"/>
                <a:gridCol w="958384"/>
                <a:gridCol w="1453375"/>
                <a:gridCol w="1423608"/>
                <a:gridCol w="1607840"/>
                <a:gridCol w="854164"/>
                <a:gridCol w="1108322"/>
              </a:tblGrid>
              <a:tr h="372369">
                <a:tc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1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2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3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4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5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6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7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</a:t>
                      </a:r>
                      <a:r>
                        <a:rPr lang="pt-PT" sz="1600" baseline="0" dirty="0" smtClean="0"/>
                        <a:t> 8</a:t>
                      </a:r>
                      <a:endParaRPr lang="pt-PT" sz="16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Construtor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Rego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Rego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Marca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Desconhecida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Mercedes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Nissan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Modelo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pequenoCarro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pequenoCarro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Matrícula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xxaa11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xxyy22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Xxzz33 ou xxzy33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yxxy44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xzzy55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yxyx66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yyxz77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zzxy88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Cor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verde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Desconhecida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rosa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preto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preto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Estado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Novo ou </a:t>
                      </a:r>
                      <a:r>
                        <a:rPr lang="pt-PT" sz="14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semi-novo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Semi-novo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Semi-novo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Ano de Fabrico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Entre 1998 e 2000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Não pode ser conhecido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2002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2003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2003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2011</a:t>
                      </a:r>
                      <a:endParaRPr lang="pt-PT" sz="1400" dirty="0"/>
                    </a:p>
                  </a:txBody>
                  <a:tcPr anchor="ctr"/>
                </a:tc>
              </a:tr>
              <a:tr h="457200">
                <a:tc rowSpan="8"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Proprietários</a:t>
                      </a:r>
                      <a:endParaRPr lang="pt-PT" sz="1600" b="1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Manuel- 2015</a:t>
                      </a:r>
                      <a:endParaRPr lang="pt-PT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Tiago-2010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Zeca-2005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Tozé-2005 </a:t>
                      </a:r>
                      <a:endParaRPr lang="pt-PT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Manuel-2006</a:t>
                      </a:r>
                      <a:endParaRPr lang="pt-PT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Patricia-2012</a:t>
                      </a:r>
                      <a:endParaRPr lang="pt-PT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Joana-2010</a:t>
                      </a:r>
                      <a:r>
                        <a:rPr lang="pt-PT" sz="1400" baseline="0" dirty="0" smtClean="0"/>
                        <a:t> </a:t>
                      </a:r>
                      <a:endParaRPr lang="pt-PT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Andre-2014</a:t>
                      </a:r>
                      <a:r>
                        <a:rPr lang="pt-PT" sz="1400" baseline="0" dirty="0" smtClean="0"/>
                        <a:t> </a:t>
                      </a:r>
                      <a:endParaRPr lang="pt-PT" sz="14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Rita-2010</a:t>
                      </a:r>
                      <a:endParaRPr lang="pt-PT" sz="14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Tiago-2006</a:t>
                      </a:r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9134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 baseline="0" dirty="0" smtClean="0"/>
                        <a:t>Sandra-2015</a:t>
                      </a:r>
                      <a:endParaRPr lang="pt-PT" sz="14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Jorge-2013</a:t>
                      </a:r>
                    </a:p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aseline="0" dirty="0" smtClean="0"/>
                        <a:t>Joao-2011</a:t>
                      </a:r>
                      <a:endParaRPr lang="pt-PT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2182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Rita-2008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aseline="0" dirty="0" smtClean="0"/>
                        <a:t>Daniela-2013</a:t>
                      </a:r>
                      <a:endParaRPr lang="pt-PT" sz="1400" dirty="0" smtClean="0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Sara-2012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Ricardo-2013</a:t>
                      </a:r>
                    </a:p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425" y="479196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Valores Nulos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04" y="2099963"/>
            <a:ext cx="3144984" cy="10087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6" y="3922378"/>
            <a:ext cx="4049962" cy="8534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2" b="47525"/>
          <a:stretch/>
        </p:blipFill>
        <p:spPr>
          <a:xfrm>
            <a:off x="8004317" y="2099963"/>
            <a:ext cx="4187683" cy="1473506"/>
          </a:xfrm>
          <a:prstGeom prst="rect">
            <a:avLst/>
          </a:prstGeom>
        </p:spPr>
      </p:pic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845752" y="4161268"/>
            <a:ext cx="1691504" cy="411479"/>
          </a:xfrm>
        </p:spPr>
        <p:txBody>
          <a:bodyPr>
            <a:normAutofit fontScale="92500"/>
          </a:bodyPr>
          <a:lstStyle/>
          <a:p>
            <a:r>
              <a:rPr lang="pt-PT" b="1" dirty="0" smtClean="0"/>
              <a:t>Impreciso:</a:t>
            </a:r>
            <a:endParaRPr lang="pt-PT" b="1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845752" y="2194922"/>
            <a:ext cx="1691504" cy="41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Incerto:</a:t>
            </a:r>
            <a:endParaRPr lang="pt-PT" b="1" dirty="0"/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6312813" y="2099963"/>
            <a:ext cx="1691504" cy="41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Interdito: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3487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Predicados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além dos predicados que permitem definir todas as características de cada automóvel apresentadas anteriormente foram definidos os seguintes predicados:</a:t>
            </a:r>
          </a:p>
          <a:p>
            <a:pPr lvl="1"/>
            <a:r>
              <a:rPr lang="pt-PT" b="1" dirty="0" err="1" smtClean="0"/>
              <a:t>proprietarioDesde</a:t>
            </a:r>
            <a:r>
              <a:rPr lang="pt-PT" b="1" dirty="0" smtClean="0"/>
              <a:t>: </a:t>
            </a:r>
            <a:r>
              <a:rPr lang="pt-PT" b="1" dirty="0" err="1" smtClean="0"/>
              <a:t>Id,Nome,Ano</a:t>
            </a:r>
            <a:r>
              <a:rPr lang="pt-PT" b="1" dirty="0" smtClean="0"/>
              <a:t>-&gt;{V,F,D}</a:t>
            </a:r>
          </a:p>
          <a:p>
            <a:pPr lvl="2"/>
            <a:r>
              <a:rPr lang="pt-PT" dirty="0" smtClean="0"/>
              <a:t>Permite saber se uma dada pessoa foi proprietária de um automóvel a partir de um determinado ano;</a:t>
            </a:r>
          </a:p>
          <a:p>
            <a:pPr lvl="1"/>
            <a:r>
              <a:rPr lang="pt-PT" b="1" dirty="0" err="1" smtClean="0"/>
              <a:t>proprietarioAte</a:t>
            </a:r>
            <a:r>
              <a:rPr lang="pt-PT" b="1" dirty="0" smtClean="0"/>
              <a:t>: </a:t>
            </a:r>
            <a:r>
              <a:rPr lang="pt-PT" b="1" dirty="0" err="1" smtClean="0"/>
              <a:t>Id,Nome,Ano</a:t>
            </a:r>
            <a:r>
              <a:rPr lang="pt-PT" b="1" dirty="0" smtClean="0"/>
              <a:t>-&gt;{V,F,D}</a:t>
            </a:r>
          </a:p>
          <a:p>
            <a:pPr lvl="2"/>
            <a:r>
              <a:rPr lang="pt-PT" dirty="0" smtClean="0"/>
              <a:t>Permite saber se uma dada pessoa foi proprietária de um automóvel até um determinado ano;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48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Inserção e Remoção de Conhecimento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 remoção de conhecimento críamos o predicado </a:t>
            </a:r>
            <a:r>
              <a:rPr lang="pt-PT" b="1" dirty="0" err="1" smtClean="0"/>
              <a:t>remocao</a:t>
            </a:r>
            <a:r>
              <a:rPr lang="pt-PT" dirty="0" smtClean="0"/>
              <a:t> que só remove o conhecimento que respeita os invariantes de remoção definidos por nós;</a:t>
            </a:r>
          </a:p>
          <a:p>
            <a:r>
              <a:rPr lang="pt-PT" dirty="0" smtClean="0"/>
              <a:t>Para a inserção de conhecimento utilizamos o predicado </a:t>
            </a:r>
            <a:r>
              <a:rPr lang="pt-PT" b="1" dirty="0" smtClean="0"/>
              <a:t>evolução </a:t>
            </a:r>
            <a:r>
              <a:rPr lang="pt-PT" dirty="0" smtClean="0"/>
              <a:t>utilizado já no Exercício 2;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826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Invariantes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Estruturais: não é permitida a inserção repetida de conhecimento;</a:t>
            </a:r>
          </a:p>
          <a:p>
            <a:r>
              <a:rPr lang="pt-PT" b="1" dirty="0" smtClean="0"/>
              <a:t>Referenciais: a coerência do sistema está garantida.</a:t>
            </a:r>
          </a:p>
          <a:p>
            <a:pPr lvl="1"/>
            <a:r>
              <a:rPr lang="pt-PT" dirty="0" smtClean="0"/>
              <a:t>Um carro não pode ter mais do que um construtor, modelo, marca, estado ou ano de fabrico;</a:t>
            </a:r>
          </a:p>
          <a:p>
            <a:pPr lvl="1"/>
            <a:r>
              <a:rPr lang="pt-PT" dirty="0"/>
              <a:t>Não é possível remover a informação relativa ao construtor de um determinado automóvel quando este possuí um ano de fabrico </a:t>
            </a:r>
            <a:r>
              <a:rPr lang="pt-PT" dirty="0" smtClean="0"/>
              <a:t>associado;</a:t>
            </a:r>
            <a:endParaRPr lang="pt-PT" dirty="0"/>
          </a:p>
          <a:p>
            <a:r>
              <a:rPr lang="pt-PT" b="1" dirty="0" smtClean="0"/>
              <a:t>Referentes aos valores nulos interditos:</a:t>
            </a:r>
          </a:p>
          <a:p>
            <a:pPr lvl="1"/>
            <a:r>
              <a:rPr lang="pt-PT" dirty="0" smtClean="0"/>
              <a:t>Não é possível inserir conhecimento para um valor nulo;</a:t>
            </a:r>
          </a:p>
        </p:txBody>
      </p:sp>
    </p:spTree>
    <p:extLst>
      <p:ext uri="{BB962C8B-B14F-4D97-AF65-F5344CB8AC3E}">
        <p14:creationId xmlns:p14="http://schemas.microsoft.com/office/powerpoint/2010/main" val="36653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687" y="2684447"/>
            <a:ext cx="9601200" cy="2743200"/>
          </a:xfrm>
        </p:spPr>
        <p:txBody>
          <a:bodyPr/>
          <a:lstStyle/>
          <a:p>
            <a:r>
              <a:rPr lang="pt-PT" dirty="0" smtClean="0"/>
              <a:t>Análise de Resultados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18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Introdução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631825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/>
              <a:t>Esta apresentação tem como objetivo servir de guia para a descrição do processo de desenvolvimento dos três exercícios constituintes do trabalho prático da Unidade Curricular de SRCR.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/>
              <a:t>Durante esta irão ser descritas todas as decisões importantes tomadas pelo grupo para a realização do trabalho, bem como uma demonstração e análise de resultados.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dirty="0"/>
              <a:t>trabalho prático descrito neste relatório consiste na utilização de uma </a:t>
            </a:r>
            <a:r>
              <a:rPr lang="pt-PT" b="1" i="1" dirty="0"/>
              <a:t>RNA </a:t>
            </a:r>
            <a:r>
              <a:rPr lang="pt-PT" dirty="0"/>
              <a:t>(Rede Neuronal Artificial) com o objetivo de identificar diferentes níveis de fadiga de acordo com uma fórmula que utiliza como parâmetros métricas relativas à utilização do rato e do teclado de um computador. </a:t>
            </a:r>
          </a:p>
          <a:p>
            <a:r>
              <a:rPr lang="pt-PT" dirty="0"/>
              <a:t>A linguagem utilizada para desenvolver este trabalho será a linguagem </a:t>
            </a:r>
            <a:r>
              <a:rPr lang="pt-PT" b="1" i="1" dirty="0"/>
              <a:t>R.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47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Técnica Utilizada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Treinamos a rede com 600 das 844 observações fornecidas;</a:t>
            </a:r>
          </a:p>
          <a:p>
            <a:r>
              <a:rPr lang="pt-PT" dirty="0" smtClean="0"/>
              <a:t>Utilizamos um </a:t>
            </a:r>
            <a:r>
              <a:rPr lang="pt-PT" i="1" dirty="0" err="1" smtClean="0"/>
              <a:t>threshold</a:t>
            </a:r>
            <a:r>
              <a:rPr lang="pt-PT" i="1" dirty="0" smtClean="0"/>
              <a:t> </a:t>
            </a:r>
            <a:r>
              <a:rPr lang="pt-PT" dirty="0" smtClean="0"/>
              <a:t>de 0.1;</a:t>
            </a:r>
          </a:p>
          <a:p>
            <a:r>
              <a:rPr lang="pt-PT" dirty="0" smtClean="0"/>
              <a:t>Testamos com diferentes algoritmos e valores de nodos;</a:t>
            </a:r>
          </a:p>
          <a:p>
            <a:r>
              <a:rPr lang="pt-PT" dirty="0" smtClean="0"/>
              <a:t>Testamos com diferentes variáveis.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37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8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75711"/>
              </p:ext>
            </p:extLst>
          </p:nvPr>
        </p:nvGraphicFramePr>
        <p:xfrm>
          <a:off x="1295398" y="2124075"/>
          <a:ext cx="10234614" cy="36766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2.1860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2.1747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2.1078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1.7748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2.0417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2.1524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dos Níveis de Fadiga</a:t>
            </a:r>
            <a:br>
              <a:rPr lang="pt-PT" dirty="0">
                <a:solidFill>
                  <a:srgbClr val="D15A3E"/>
                </a:solidFill>
              </a:rPr>
            </a:br>
            <a:r>
              <a:rPr lang="pt-PT" dirty="0">
                <a:solidFill>
                  <a:srgbClr val="D15A3E"/>
                </a:solidFill>
              </a:rPr>
              <a:t>	</a:t>
            </a:r>
            <a:r>
              <a:rPr lang="pt-PT" sz="2000" b="0" dirty="0">
                <a:solidFill>
                  <a:srgbClr val="D15A3E"/>
                </a:solidFill>
              </a:rPr>
              <a:t>Utilizando </a:t>
            </a:r>
            <a:r>
              <a:rPr lang="pt-PT" sz="2000" b="0" dirty="0" smtClean="0">
                <a:solidFill>
                  <a:srgbClr val="D15A3E"/>
                </a:solidFill>
              </a:rPr>
              <a:t>5 </a:t>
            </a:r>
            <a:r>
              <a:rPr lang="pt-PT" sz="2000" b="0" dirty="0">
                <a:solidFill>
                  <a:srgbClr val="D15A3E"/>
                </a:solidFill>
              </a:rPr>
              <a:t>variáveis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Após testar com todas as variáveis e obtermos um valor de erro muito elevado, ignoramos três variáveis que nos pareceram não ser tão importantes para o resultado e utilizamos apenas 5. As variáveis que descartamos foram as seguintes:</a:t>
            </a:r>
          </a:p>
          <a:p>
            <a:pPr lvl="1"/>
            <a:r>
              <a:rPr lang="pt-PT" i="1" dirty="0" err="1" smtClean="0"/>
              <a:t>Performance.KDTMean</a:t>
            </a:r>
            <a:endParaRPr lang="pt-PT" i="1" dirty="0" smtClean="0"/>
          </a:p>
          <a:p>
            <a:pPr lvl="1"/>
            <a:r>
              <a:rPr lang="pt-PT" i="1" dirty="0" err="1" smtClean="0"/>
              <a:t>Performance.MAMean</a:t>
            </a:r>
            <a:endParaRPr lang="pt-PT" i="1" dirty="0" smtClean="0"/>
          </a:p>
          <a:p>
            <a:pPr lvl="1"/>
            <a:r>
              <a:rPr lang="pt-PT" i="1" dirty="0" err="1" smtClean="0"/>
              <a:t>PerformanceAEDMean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4038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5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81586"/>
              </p:ext>
            </p:extLst>
          </p:nvPr>
        </p:nvGraphicFramePr>
        <p:xfrm>
          <a:off x="1295398" y="2124075"/>
          <a:ext cx="10234614" cy="26813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</a:t>
                      </a: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º Camadas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1.4344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1.3982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2.1078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1.89909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"/>
          <a:stretch/>
        </p:blipFill>
        <p:spPr>
          <a:xfrm>
            <a:off x="3614738" y="1209446"/>
            <a:ext cx="4714875" cy="4928976"/>
          </a:xfrm>
        </p:spPr>
      </p:pic>
    </p:spTree>
    <p:extLst>
      <p:ext uri="{BB962C8B-B14F-4D97-AF65-F5344CB8AC3E}">
        <p14:creationId xmlns:p14="http://schemas.microsoft.com/office/powerpoint/2010/main" val="37318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5764" r="34554" b="9752"/>
          <a:stretch/>
        </p:blipFill>
        <p:spPr>
          <a:xfrm>
            <a:off x="4186239" y="1131887"/>
            <a:ext cx="3157536" cy="539007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mtClean="0">
                <a:solidFill>
                  <a:srgbClr val="D15A3E"/>
                </a:solidFill>
                <a:latin typeface="Arial"/>
              </a:rPr>
              <a:t>Identificação dos Níveis de Fadiga</a:t>
            </a:r>
            <a:br>
              <a:rPr lang="pt-PT" smtClean="0">
                <a:solidFill>
                  <a:srgbClr val="D15A3E"/>
                </a:solidFill>
                <a:latin typeface="Arial"/>
              </a:rPr>
            </a:br>
            <a:r>
              <a:rPr lang="pt-PT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8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10363200" cy="1142385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da Presença ou Ausência de Fadiga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Transformamos os dados de entrada da seguinte forma:</a:t>
            </a:r>
          </a:p>
          <a:p>
            <a:endParaRPr lang="pt-PT" dirty="0"/>
          </a:p>
          <a:p>
            <a:pPr marL="0" indent="0" algn="ctr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dataset2$FatigueLevel[dataset2$FatigueLevel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&lt;= 3] &lt;-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ctr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dataset2$FatigueLevel[dataset2$FatigueLevel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 3] &lt;- 1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5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da Presença ou Ausência de 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8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71551"/>
              </p:ext>
            </p:extLst>
          </p:nvPr>
        </p:nvGraphicFramePr>
        <p:xfrm>
          <a:off x="1295398" y="2124075"/>
          <a:ext cx="10234614" cy="36766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0.5899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0.6273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0.7935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0.8273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0.4154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0.4959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da Presença ou Ausência de 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5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47283"/>
              </p:ext>
            </p:extLst>
          </p:nvPr>
        </p:nvGraphicFramePr>
        <p:xfrm>
          <a:off x="1295398" y="2124075"/>
          <a:ext cx="10234614" cy="26813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0.4099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0.4198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0.5876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972" y="503853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Estrutura da Apresentação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71978" y="1646238"/>
            <a:ext cx="11153104" cy="4509862"/>
          </a:xfrm>
        </p:spPr>
        <p:txBody>
          <a:bodyPr numCol="2">
            <a:normAutofit/>
          </a:bodyPr>
          <a:lstStyle/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1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Apresentação do caso prático</a:t>
            </a:r>
            <a:endParaRPr lang="pt-PT" dirty="0" smtClean="0"/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Relações Contempladas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Pressupostos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Inserção e Remoção de Conhecimento</a:t>
            </a:r>
          </a:p>
          <a:p>
            <a:pPr lvl="3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Invariantes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Análise de resultados</a:t>
            </a:r>
          </a:p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2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Pressuposto do Mundo Aberto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Caso Prático de Aplicação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Valores Nulos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Predicados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Inserção e Remoção de </a:t>
            </a:r>
            <a:r>
              <a:rPr lang="pt-PT" dirty="0" smtClean="0"/>
              <a:t>Conhecimento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Análise de resultados</a:t>
            </a:r>
          </a:p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3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Identificação dos Diferentes Níveis de Fadiga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Identificação da Presença ou Ausência de Fadiga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Melhor Escala para a Fadiga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4970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8"/>
          <a:stretch/>
        </p:blipFill>
        <p:spPr bwMode="auto">
          <a:xfrm>
            <a:off x="3605212" y="1243010"/>
            <a:ext cx="4695826" cy="4872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74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mtClean="0">
                <a:solidFill>
                  <a:srgbClr val="D15A3E"/>
                </a:solidFill>
                <a:latin typeface="Arial"/>
              </a:rPr>
              <a:t>Identificação dos Níveis de Fadiga</a:t>
            </a:r>
            <a:br>
              <a:rPr lang="pt-PT" smtClean="0">
                <a:solidFill>
                  <a:srgbClr val="D15A3E"/>
                </a:solidFill>
                <a:latin typeface="Arial"/>
              </a:rPr>
            </a:br>
            <a:r>
              <a:rPr lang="pt-PT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556" r="27386" b="10434"/>
          <a:stretch/>
        </p:blipFill>
        <p:spPr>
          <a:xfrm>
            <a:off x="3929063" y="1177393"/>
            <a:ext cx="3671887" cy="54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10363200" cy="1142385"/>
          </a:xfrm>
        </p:spPr>
        <p:txBody>
          <a:bodyPr>
            <a:normAutofit/>
          </a:bodyPr>
          <a:lstStyle/>
          <a:p>
            <a:r>
              <a:rPr lang="pt-PT" dirty="0"/>
              <a:t>Melhor Escala para a Identificação da Fadiga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2338389"/>
            <a:ext cx="9601200" cy="380999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pt-PT" dirty="0"/>
              <a:t>Totalmente bem;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dirty="0"/>
              <a:t>Responsivo, mas não no pico;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dirty="0"/>
              <a:t>Ok, normal;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Fatigado.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9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dirty="0"/>
              <a:t>Melhor Escala para a Identificação da </a:t>
            </a:r>
            <a:r>
              <a:rPr lang="pt-PT" dirty="0" smtClean="0"/>
              <a:t>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	</a:t>
            </a:r>
            <a:r>
              <a:rPr lang="pt-PT" sz="2000" b="0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Utilizando </a:t>
            </a:r>
            <a:r>
              <a:rPr lang="pt-PT" sz="2000" b="0" i="0" dirty="0" err="1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rpop</a:t>
            </a:r>
            <a:r>
              <a:rPr lang="pt-PT" sz="2000" b="0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+, 5 variáveis e duas camadas de nodos com 8 e 5 nodos</a:t>
            </a: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00237"/>
            <a:ext cx="762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dirty="0"/>
              <a:t>Melhor Escala para a Identificação da </a:t>
            </a:r>
            <a:r>
              <a:rPr lang="pt-PT" dirty="0" smtClean="0"/>
              <a:t>Fadiga</a:t>
            </a:r>
            <a:r>
              <a:rPr lang="pt-PT" dirty="0" smtClean="0">
                <a:solidFill>
                  <a:srgbClr val="D15A3E"/>
                </a:solidFill>
                <a:latin typeface="Arial"/>
              </a:rPr>
              <a:t/>
            </a:r>
            <a:br>
              <a:rPr lang="pt-PT" dirty="0" smtClean="0">
                <a:solidFill>
                  <a:srgbClr val="D15A3E"/>
                </a:solidFill>
                <a:latin typeface="Arial"/>
              </a:rPr>
            </a:br>
            <a:r>
              <a:rPr lang="pt-PT" dirty="0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972" r="25081" b="9752"/>
          <a:stretch/>
        </p:blipFill>
        <p:spPr>
          <a:xfrm>
            <a:off x="3757613" y="1205967"/>
            <a:ext cx="4014788" cy="53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71978"/>
            <a:ext cx="11699239" cy="2045366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Sistemas </a:t>
            </a:r>
            <a:r>
              <a:rPr lang="pt-PT" sz="6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 Representação </a:t>
            </a:r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 Conhecimento e Raciocínio</a:t>
            </a:r>
            <a:endParaRPr lang="pt-PT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202" y="3161025"/>
            <a:ext cx="960431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>
                <a:solidFill>
                  <a:srgbClr val="D15A3E"/>
                </a:solidFill>
              </a:rPr>
              <a:t>Representação de Conhecimento e Redes Neuronais</a:t>
            </a:r>
            <a:endParaRPr lang="pt-PT" sz="2000" b="0" i="0" dirty="0">
              <a:solidFill>
                <a:srgbClr val="D15A3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458484" cy="884108"/>
            <a:chOff x="131873" y="218460"/>
            <a:chExt cx="5458484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17949" y="218460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CaixaDeTexto 6"/>
          <p:cNvSpPr txBox="1"/>
          <p:nvPr/>
        </p:nvSpPr>
        <p:spPr>
          <a:xfrm>
            <a:off x="3039414" y="4932608"/>
            <a:ext cx="104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Geraldes, Patrícia Barros e Sandra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6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1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3538" defTabSz="315913"/>
            <a:r>
              <a:rPr lang="pt-PT" dirty="0">
                <a:solidFill>
                  <a:schemeClr val="bg2">
                    <a:lumMod val="85000"/>
                    <a:lumOff val="15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trabalho prático descrito neste relatório consiste no desenvolvimento de um sistema de representação de conhecimento e raciocínio que seja capaz de descrever uma árvore genealógica de uma família. </a:t>
            </a:r>
          </a:p>
          <a:p>
            <a:pPr indent="39688" defTabSz="315913">
              <a:tabLst>
                <a:tab pos="538163" algn="l"/>
              </a:tabLst>
            </a:pP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A linguagem utilizada para desenvolver este trabalho será a linguagem de programação lógica </a:t>
            </a:r>
            <a:r>
              <a:rPr lang="pt-PT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PROLOG</a:t>
            </a: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034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40541"/>
            <a:ext cx="9132344" cy="44913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55935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Caso Prático de Aplicação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412413"/>
            <a:ext cx="9601200" cy="1142385"/>
          </a:xfrm>
        </p:spPr>
        <p:txBody>
          <a:bodyPr/>
          <a:lstStyle/>
          <a:p>
            <a:r>
              <a:rPr lang="pt-PT" dirty="0" smtClean="0"/>
              <a:t>Relações Contempladas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48840" y="1692276"/>
            <a:ext cx="11479306" cy="4566303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Filho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Pai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Irmão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Sobrinho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Primo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Cunhado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Bisavô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Bisneto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Trisavô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Trisneto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Conjugue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405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534" y="358625"/>
            <a:ext cx="9601200" cy="1142385"/>
          </a:xfrm>
        </p:spPr>
        <p:txBody>
          <a:bodyPr/>
          <a:lstStyle/>
          <a:p>
            <a:r>
              <a:rPr lang="pt-PT" dirty="0" smtClean="0"/>
              <a:t>Pressupostos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75534" y="1719170"/>
            <a:ext cx="11479306" cy="4566303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e B tem </a:t>
            </a:r>
            <a:r>
              <a:rPr lang="pt-PT" sz="2400" dirty="0"/>
              <a:t>um pai em comum então são </a:t>
            </a:r>
            <a:r>
              <a:rPr lang="pt-PT" sz="2400" dirty="0" smtClean="0"/>
              <a:t>irmãos;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tem um filho em comum com B então A é companheiro (cônjuge) de B;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é companheiro do irmão de B, ou companheiro de alguém cujo irmão é companheiro de B, então A e B são cunhados;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tio de B se um dos pais de B é irmão de A, ou se o seu companheiro é irmão do pai de B;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primo de B se A tem um pai que é tio de B;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avô de B se B é filho de alguém que é filho de 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bisavô de B se A é pai de alguém que é avô de B;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55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13164" y="3757037"/>
            <a:ext cx="3657600" cy="228595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É ainda possível determinar se alguém é descendente ou ascendente de outrem com, ou até um determinado grau.</a:t>
            </a:r>
            <a:endParaRPr lang="pt-PT" sz="2000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962149" y="2232986"/>
            <a:ext cx="4133851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 é descendente de B se A for filho de B, ou se A for filho de alguém que é descendente de B;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>
                <a:solidFill>
                  <a:srgbClr val="2D2E2D"/>
                </a:solidFill>
                <a:latin typeface="Arial"/>
              </a:rPr>
              <a:t>A é ascendente de B se B for descendente de A;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endParaRPr lang="pt-P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3200" smtClean="0">
                <a:solidFill>
                  <a:srgbClr val="D15A3E"/>
                </a:solidFill>
                <a:latin typeface="Arial"/>
              </a:rPr>
              <a:t>Ascendentes e Descendentes</a:t>
            </a:r>
            <a:endParaRPr lang="pt-PT" sz="3200" dirty="0">
              <a:solidFill>
                <a:srgbClr val="D15A3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Inserção e Remoção de Conhecimento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 remoção de conhecimento utilizamos apenas o predicado </a:t>
            </a:r>
            <a:r>
              <a:rPr lang="pt-PT" i="1" dirty="0" err="1" smtClean="0"/>
              <a:t>retract</a:t>
            </a:r>
            <a:r>
              <a:rPr lang="pt-PT" dirty="0" smtClean="0"/>
              <a:t> do </a:t>
            </a:r>
            <a:r>
              <a:rPr lang="pt-PT" i="1" dirty="0" err="1"/>
              <a:t>P</a:t>
            </a:r>
            <a:r>
              <a:rPr lang="pt-PT" i="1" dirty="0" err="1" smtClean="0"/>
              <a:t>rolo</a:t>
            </a:r>
            <a:r>
              <a:rPr lang="pt-PT" dirty="0" err="1" smtClean="0"/>
              <a:t>g</a:t>
            </a:r>
            <a:r>
              <a:rPr lang="pt-PT" dirty="0" smtClean="0"/>
              <a:t>;</a:t>
            </a:r>
          </a:p>
          <a:p>
            <a:r>
              <a:rPr lang="pt-PT" dirty="0" smtClean="0"/>
              <a:t>Para a inserção de conhecimento utilizamos o predicado </a:t>
            </a:r>
            <a:r>
              <a:rPr lang="pt-PT" b="1" dirty="0" smtClean="0"/>
              <a:t>evolução </a:t>
            </a:r>
            <a:r>
              <a:rPr lang="pt-PT" dirty="0" smtClean="0"/>
              <a:t>que utilizamos nas aulas;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1395</Words>
  <Application>Microsoft Office PowerPoint</Application>
  <PresentationFormat>Ecrã Panorâmico</PresentationFormat>
  <Paragraphs>378</Paragraphs>
  <Slides>35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Diamond Grid 16x9</vt:lpstr>
      <vt:lpstr>Sistemas de Representação de Conhecimento e Raciocínio</vt:lpstr>
      <vt:lpstr>Introdução</vt:lpstr>
      <vt:lpstr>Estrutura da Apresentação</vt:lpstr>
      <vt:lpstr>Exercício 1  Introdução</vt:lpstr>
      <vt:lpstr>Caso Prático de Aplicação</vt:lpstr>
      <vt:lpstr>Relações Contempladas</vt:lpstr>
      <vt:lpstr>Pressupostos</vt:lpstr>
      <vt:lpstr>Apresentação do PowerPoint</vt:lpstr>
      <vt:lpstr>Inserção e Remoção de Conhecimento</vt:lpstr>
      <vt:lpstr>Invariantes</vt:lpstr>
      <vt:lpstr>Análise de Resultados</vt:lpstr>
      <vt:lpstr>Exercício 2  Introdução</vt:lpstr>
      <vt:lpstr>Pressuposto do Mundo Aberto</vt:lpstr>
      <vt:lpstr>Apresentação do PowerPoint</vt:lpstr>
      <vt:lpstr>Valores Nulos</vt:lpstr>
      <vt:lpstr>Predicados</vt:lpstr>
      <vt:lpstr>Inserção e Remoção de Conhecimento</vt:lpstr>
      <vt:lpstr>Invariantes</vt:lpstr>
      <vt:lpstr>Análise de Resultados</vt:lpstr>
      <vt:lpstr>Exercício 3  Introdução</vt:lpstr>
      <vt:lpstr>Técnica Utilizada</vt:lpstr>
      <vt:lpstr>Identificação dos Níveis de Fadiga  Utilizando 8 variáveis</vt:lpstr>
      <vt:lpstr>Identificação dos Níveis de Fadiga  Utilizando 5 variáveis</vt:lpstr>
      <vt:lpstr>Identificação dos Níveis de Fadiga  Utilizando 5 variáveis</vt:lpstr>
      <vt:lpstr>Identificação dos Níveis de Fadiga  </vt:lpstr>
      <vt:lpstr>Apresentação do PowerPoint</vt:lpstr>
      <vt:lpstr>Identificação da Presença ou Ausência de Fadiga</vt:lpstr>
      <vt:lpstr>Identificação da Presença ou Ausência de Fadiga  Utilizando 8 variáveis</vt:lpstr>
      <vt:lpstr>Identificação da Presença ou Ausência de Fadiga  Utilizando 5 variáveis</vt:lpstr>
      <vt:lpstr>Identificação dos Níveis de Fadiga  </vt:lpstr>
      <vt:lpstr>Apresentação do PowerPoint</vt:lpstr>
      <vt:lpstr>Melhor Escala para a Identificação da Fadiga</vt:lpstr>
      <vt:lpstr>Melhor Escala para a Identificação da Fadiga  Utilizando rpop+, 5 variáveis e duas camadas de nodos com 8 e 5 nodos </vt:lpstr>
      <vt:lpstr>Apresentação do PowerPoint</vt:lpstr>
      <vt:lpstr>Sistemas de Representação de Conhecimento e Raciocínio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2015-05-30T19:42:07Z</dcterms:created>
  <dcterms:modified xsi:type="dcterms:W3CDTF">2015-05-31T14:44:26Z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