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9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29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kwon" initials="b" lastIdx="1" clrIdx="0">
    <p:extLst>
      <p:ext uri="{19B8F6BF-5375-455C-9EA6-DF929625EA0E}">
        <p15:presenceInfo xmlns:p15="http://schemas.microsoft.com/office/powerpoint/2012/main" userId="bkw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357"/>
    <a:srgbClr val="008000"/>
    <a:srgbClr val="C3BEF0"/>
    <a:srgbClr val="CADEFC"/>
    <a:srgbClr val="DEFCF9"/>
    <a:srgbClr val="D5EADB"/>
    <a:srgbClr val="CCA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96014-FE61-4AC7-8A70-A6672DF84A1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CF8B-461E-4A6D-90A9-5019847F9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4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E71AF25-47B7-4D0A-82F9-7FD2A24D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10345D1-EE2F-4A60-ADCC-6FFB93DB8F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466D43-5795-4FD6-BA9A-6E48FC855D8A}"/>
              </a:ext>
            </a:extLst>
          </p:cNvPr>
          <p:cNvSpPr/>
          <p:nvPr userDrawn="1"/>
        </p:nvSpPr>
        <p:spPr>
          <a:xfrm>
            <a:off x="1" y="2060848"/>
            <a:ext cx="12193200" cy="1080120"/>
          </a:xfrm>
          <a:prstGeom prst="rect">
            <a:avLst/>
          </a:prstGeom>
          <a:solidFill>
            <a:srgbClr val="165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AC8E948-A341-4B57-8921-7A6596EA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1764"/>
            <a:ext cx="9144000" cy="1200959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CC8E42D5-EC5F-43E0-8BE0-63692F50D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4841"/>
            <a:ext cx="9144000" cy="8321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BB8DAC-F7C0-4296-8C34-BA2C1FF5EC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6" y="177094"/>
            <a:ext cx="904875" cy="5905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F9A97-48F0-4AA4-B870-02E6621069C8}"/>
              </a:ext>
            </a:extLst>
          </p:cNvPr>
          <p:cNvSpPr/>
          <p:nvPr userDrawn="1"/>
        </p:nvSpPr>
        <p:spPr>
          <a:xfrm>
            <a:off x="8026915" y="4729447"/>
            <a:ext cx="30059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동양미래대학교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인공지능소프트웨어학과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 범</a:t>
            </a:r>
          </a:p>
        </p:txBody>
      </p:sp>
    </p:spTree>
    <p:extLst>
      <p:ext uri="{BB962C8B-B14F-4D97-AF65-F5344CB8AC3E}">
        <p14:creationId xmlns:p14="http://schemas.microsoft.com/office/powerpoint/2010/main" val="38869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185B5-1D95-488B-B15C-D1F38388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0C93-3433-4A9A-BDBB-B54D6E9AE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4692C-4AA6-4AD2-83B6-8FE0DC72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03CEE-9120-4329-AD9B-09E2C11E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991A0-5604-4BD6-ADD6-3E5E90B1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38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D7158-CCFE-42DA-9878-1486EBC5C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C074DF-55BB-4611-9EF6-ECA9BC6F8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82B03-344B-4C41-8690-FF922DA6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2CF17-8CCF-4E32-8D45-10373BEE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3DB6-0DE1-4580-9E7F-104732CC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9536CE-DD14-4362-A7B0-9444F7A492C8}"/>
              </a:ext>
            </a:extLst>
          </p:cNvPr>
          <p:cNvSpPr/>
          <p:nvPr userDrawn="1"/>
        </p:nvSpPr>
        <p:spPr>
          <a:xfrm>
            <a:off x="1" y="0"/>
            <a:ext cx="12191999" cy="691200"/>
          </a:xfrm>
          <a:prstGeom prst="rect">
            <a:avLst/>
          </a:prstGeom>
          <a:solidFill>
            <a:srgbClr val="165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A1402E0-5B32-4DB8-A5D9-B77A6035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100800"/>
            <a:ext cx="11484000" cy="48960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ABC38E8-3D51-4165-809E-6B1116F8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792000"/>
            <a:ext cx="11484000" cy="5384963"/>
          </a:xfrm>
        </p:spPr>
        <p:txBody>
          <a:bodyPr/>
          <a:lstStyle>
            <a:lvl1pPr marL="342000" indent="-342000">
              <a:lnSpc>
                <a:spcPts val="2880"/>
              </a:lnSpc>
              <a:spcBef>
                <a:spcPts val="24"/>
              </a:spcBef>
              <a:buFont typeface="Wingdings" panose="05000000000000000000" pitchFamily="2" charset="2"/>
              <a:buChar char="v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20000" indent="-284400">
              <a:lnSpc>
                <a:spcPts val="2880"/>
              </a:lnSpc>
              <a:spcBef>
                <a:spcPts val="24"/>
              </a:spcBef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008000" indent="-228600">
              <a:lnSpc>
                <a:spcPts val="2880"/>
              </a:lnSpc>
              <a:spcBef>
                <a:spcPts val="384"/>
              </a:spcBef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96000" indent="-228600">
              <a:lnSpc>
                <a:spcPts val="2880"/>
              </a:lnSpc>
              <a:spcBef>
                <a:spcPts val="24"/>
              </a:spcBef>
              <a:buFont typeface="Wingdings" panose="05000000000000000000" pitchFamily="2" charset="2"/>
              <a:buChar char="Ø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584000" indent="-285750">
              <a:lnSpc>
                <a:spcPts val="2880"/>
              </a:lnSpc>
              <a:spcBef>
                <a:spcPts val="336"/>
              </a:spcBef>
              <a:buFont typeface="Wingdings" panose="05000000000000000000" pitchFamily="2" charset="2"/>
              <a:buChar char="ü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D288CE-D8A0-42D3-ADC8-60F52E65EE2C}"/>
              </a:ext>
            </a:extLst>
          </p:cNvPr>
          <p:cNvSpPr/>
          <p:nvPr userDrawn="1"/>
        </p:nvSpPr>
        <p:spPr>
          <a:xfrm>
            <a:off x="0" y="6548299"/>
            <a:ext cx="12192000" cy="3097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5">
            <a:extLst>
              <a:ext uri="{FF2B5EF4-FFF2-40B4-BE49-F238E27FC236}">
                <a16:creationId xmlns:a16="http://schemas.microsoft.com/office/drawing/2014/main" id="{B9DB28CF-91E7-416A-8A62-C4A8F6F84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" y="6589841"/>
            <a:ext cx="1195296" cy="2266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C83244-FAE4-4643-A4C1-825838276322}"/>
              </a:ext>
            </a:extLst>
          </p:cNvPr>
          <p:cNvSpPr/>
          <p:nvPr userDrawn="1"/>
        </p:nvSpPr>
        <p:spPr>
          <a:xfrm>
            <a:off x="8200249" y="6580039"/>
            <a:ext cx="38587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Copyright</a:t>
            </a:r>
            <a:r>
              <a:rPr lang="ko-KR" altLang="en-US" sz="1000" dirty="0">
                <a:solidFill>
                  <a:schemeClr val="bg1"/>
                </a:solidFill>
              </a:rPr>
              <a:t> 202</a:t>
            </a:r>
            <a:r>
              <a:rPr lang="en-US" altLang="ko-KR" sz="1000" dirty="0">
                <a:solidFill>
                  <a:schemeClr val="bg1"/>
                </a:solidFill>
              </a:rPr>
              <a:t>2</a:t>
            </a:r>
            <a:r>
              <a:rPr lang="ko-KR" altLang="en-US" sz="1000" dirty="0">
                <a:solidFill>
                  <a:schemeClr val="bg1"/>
                </a:solidFill>
              </a:rPr>
              <a:t>. </a:t>
            </a:r>
            <a:r>
              <a:rPr lang="en-US" altLang="ko-KR" sz="1000" dirty="0" err="1">
                <a:solidFill>
                  <a:schemeClr val="bg1"/>
                </a:solidFill>
              </a:rPr>
              <a:t>Dongyang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Mirae</a:t>
            </a:r>
            <a:r>
              <a:rPr lang="en-US" altLang="ko-KR" sz="1000" dirty="0">
                <a:solidFill>
                  <a:schemeClr val="bg1"/>
                </a:solidFill>
              </a:rPr>
              <a:t> University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all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rights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reserved</a:t>
            </a:r>
            <a:r>
              <a:rPr lang="ko-KR" altLang="en-US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C48B32B6-2E4B-42D8-BB95-40362DC2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80749"/>
            <a:ext cx="2743200" cy="244800"/>
          </a:xfrm>
        </p:spPr>
        <p:txBody>
          <a:bodyPr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E10345D1-EE2F-4A60-ADCC-6FFB93DB8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6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365833F-82B6-49D8-8BC8-63BB1FEC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3200" b="1">
                <a:solidFill>
                  <a:srgbClr val="165AA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01894A03-DD73-493E-8DA4-9CA4CED1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4FF4AE-C0DE-41BF-82FC-9C5A21FA86CB}"/>
              </a:ext>
            </a:extLst>
          </p:cNvPr>
          <p:cNvSpPr/>
          <p:nvPr userDrawn="1"/>
        </p:nvSpPr>
        <p:spPr>
          <a:xfrm>
            <a:off x="0" y="6548299"/>
            <a:ext cx="12192000" cy="3097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99151A67-A3D5-4D88-98BA-E7482A9CB4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" y="6589841"/>
            <a:ext cx="1195296" cy="22661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E2F98F-05C6-429A-918A-31E8EA8F15FB}"/>
              </a:ext>
            </a:extLst>
          </p:cNvPr>
          <p:cNvSpPr/>
          <p:nvPr userDrawn="1"/>
        </p:nvSpPr>
        <p:spPr>
          <a:xfrm>
            <a:off x="8200249" y="6580039"/>
            <a:ext cx="38587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Copyright</a:t>
            </a:r>
            <a:r>
              <a:rPr lang="ko-KR" altLang="en-US" sz="1000" dirty="0">
                <a:solidFill>
                  <a:schemeClr val="bg1"/>
                </a:solidFill>
              </a:rPr>
              <a:t> 202</a:t>
            </a:r>
            <a:r>
              <a:rPr lang="en-US" altLang="ko-KR" sz="1000" dirty="0">
                <a:solidFill>
                  <a:schemeClr val="bg1"/>
                </a:solidFill>
              </a:rPr>
              <a:t>2</a:t>
            </a:r>
            <a:r>
              <a:rPr lang="ko-KR" altLang="en-US" sz="1000" dirty="0">
                <a:solidFill>
                  <a:schemeClr val="bg1"/>
                </a:solidFill>
              </a:rPr>
              <a:t>. </a:t>
            </a:r>
            <a:r>
              <a:rPr lang="en-US" altLang="ko-KR" sz="1000" dirty="0" err="1">
                <a:solidFill>
                  <a:schemeClr val="bg1"/>
                </a:solidFill>
              </a:rPr>
              <a:t>Dongyang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Mirae</a:t>
            </a:r>
            <a:r>
              <a:rPr lang="en-US" altLang="ko-KR" sz="1000" dirty="0">
                <a:solidFill>
                  <a:schemeClr val="bg1"/>
                </a:solidFill>
              </a:rPr>
              <a:t> University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all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rights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reserved</a:t>
            </a:r>
            <a:r>
              <a:rPr lang="ko-KR" altLang="en-US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A0F0356E-68AC-442E-8CAA-E7D4955B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80749"/>
            <a:ext cx="2743200" cy="244800"/>
          </a:xfrm>
        </p:spPr>
        <p:txBody>
          <a:bodyPr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E10345D1-EE2F-4A60-ADCC-6FFB93DB8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7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FDF1F-AEEA-4216-80A3-704C9B26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6378B-6BEA-4807-BBFD-E7D4AAC4A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659C7-EA8A-4FF6-8E93-87B4BB44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A77AE1-73DA-4F70-89B1-9B83CD11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84CF24-38F1-4ABC-A46D-B88AF56E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5F22B-F4BC-46E9-AAA0-0658960F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4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5E83D-7E46-44F5-9C8D-2EF6C48D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F7541-DBA4-4B69-9275-92551D5B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9F37A6-20C6-4B40-95AB-D0C6F8306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AC25CA-0877-4421-81BA-EBFCA9A5F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5F773-625C-4057-BBA4-9D9E80640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74B488-18AA-4E0D-A7F5-B7B9E488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3584CA-4A70-4323-A41A-01323422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76B2C6-982C-4CB0-BF68-1AECD73F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E9742-BEE4-4B7D-B7F3-D3DCA672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BCF57B-4C28-4493-8E52-53DF30CC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36C0E0-E2C9-4284-A0BA-4AAC64FD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B134BC-7774-40AA-AE43-622F947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6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129EA4-EB13-4A40-B8E3-0CFFEB2A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E3DA43-8F41-464A-BF96-E32C281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681D1-003E-4FB8-891E-8F29289C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7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ED6CA-B26B-4FC9-BD95-5C66340A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E3DD2-6C65-43FB-9504-5A8E1CE5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1D19F-9A3F-4512-94B9-B9D21D022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A495D-0DB2-4F7F-B305-D3026082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88C71-21C6-43F0-A7D5-0493BD3C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E90EB-28A3-4254-B97A-6549D0A5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387C2-C322-41BF-B3BE-BC029877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E04A8-B3FD-4B32-9D78-07EA583E3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DF3C8-590A-44EA-9435-49E5E636B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B16588-B381-48A3-BC1A-1FB10AB0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87F656-8E49-4E2B-9E26-5D532B70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1A90A-DE43-4192-B96F-3518473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649A32-AD05-4B95-8756-2591ACA5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1B9C2-F60C-45CC-9F16-0C0B84E68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F471F-62CA-4F51-AC09-B7FB9E34D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D064F-81C5-48FD-BD44-36854708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91380-8769-495B-8174-189663A39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A71D-D6AF-4917-877E-0491BDECB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3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9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28.svg"/><Relationship Id="rId4" Type="http://schemas.openxmlformats.org/officeDocument/2006/relationships/image" Target="../media/image75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2.png"/><Relationship Id="rId10" Type="http://schemas.openxmlformats.org/officeDocument/2006/relationships/image" Target="../media/image46.svg"/><Relationship Id="rId4" Type="http://schemas.openxmlformats.org/officeDocument/2006/relationships/image" Target="../media/image30.jpg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7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6.png"/><Relationship Id="rId2" Type="http://schemas.openxmlformats.org/officeDocument/2006/relationships/image" Target="../media/image97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30.jpg"/><Relationship Id="rId5" Type="http://schemas.openxmlformats.org/officeDocument/2006/relationships/image" Target="../media/image100.png"/><Relationship Id="rId15" Type="http://schemas.openxmlformats.org/officeDocument/2006/relationships/image" Target="../media/image109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3BD4A5D-3431-4BEF-AF56-9467C57F8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인공지능개론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345315E-9E2C-482F-A5DB-4CB3D6A1C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주차 </a:t>
            </a:r>
            <a:r>
              <a:rPr lang="en-US" altLang="ko-KR" dirty="0"/>
              <a:t>1</a:t>
            </a:r>
            <a:r>
              <a:rPr lang="ko-KR" altLang="en-US" dirty="0"/>
              <a:t>강 </a:t>
            </a:r>
            <a:r>
              <a:rPr lang="en-US" altLang="ko-KR" dirty="0"/>
              <a:t>– </a:t>
            </a:r>
            <a:r>
              <a:rPr lang="ko-KR" altLang="en-US" dirty="0" err="1" smtClean="0"/>
              <a:t>퍼셉트론과</a:t>
            </a:r>
            <a:r>
              <a:rPr lang="ko-KR" altLang="en-US" dirty="0" smtClean="0"/>
              <a:t> 신경망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7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TLU</a:t>
            </a:r>
            <a:r>
              <a:rPr lang="ko-KR" altLang="en-US" dirty="0"/>
              <a:t>를 이용하여 논리연산을 구현하려는 시도 </a:t>
            </a:r>
            <a:r>
              <a:rPr lang="en-US" altLang="ko-KR" dirty="0"/>
              <a:t>(2/3)</a:t>
            </a:r>
          </a:p>
          <a:p>
            <a:pPr lvl="1"/>
            <a:r>
              <a:rPr lang="ko-KR" altLang="en-US" dirty="0" err="1"/>
              <a:t>논리게이트</a:t>
            </a:r>
            <a:r>
              <a:rPr lang="ko-KR" altLang="en-US" dirty="0"/>
              <a:t> </a:t>
            </a:r>
            <a:r>
              <a:rPr lang="en-US" altLang="ko-KR" dirty="0"/>
              <a:t>(Logic Gate)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248822-C98D-49FE-A11B-3D0D4A768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885" y="1340547"/>
            <a:ext cx="5040560" cy="4950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95D7D3-06FA-40D8-A90E-5F78339CD583}"/>
              </a:ext>
            </a:extLst>
          </p:cNvPr>
          <p:cNvSpPr txBox="1"/>
          <p:nvPr/>
        </p:nvSpPr>
        <p:spPr>
          <a:xfrm>
            <a:off x="5814290" y="1322104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AABE5-8C52-4BD2-9FD0-24E206A7F606}"/>
              </a:ext>
            </a:extLst>
          </p:cNvPr>
          <p:cNvSpPr txBox="1"/>
          <p:nvPr/>
        </p:nvSpPr>
        <p:spPr>
          <a:xfrm>
            <a:off x="9546753" y="1720273"/>
            <a:ext cx="183293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True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거짓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False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A97D6-F80C-4980-AB7F-CB0F879DCE5F}"/>
              </a:ext>
            </a:extLst>
          </p:cNvPr>
          <p:cNvSpPr txBox="1"/>
          <p:nvPr/>
        </p:nvSpPr>
        <p:spPr>
          <a:xfrm>
            <a:off x="4707144" y="2048090"/>
            <a:ext cx="27764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E43C5-9501-4175-AA69-AE714DACA804}"/>
              </a:ext>
            </a:extLst>
          </p:cNvPr>
          <p:cNvSpPr txBox="1"/>
          <p:nvPr/>
        </p:nvSpPr>
        <p:spPr>
          <a:xfrm>
            <a:off x="4707144" y="2237435"/>
            <a:ext cx="26642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E94A3-CA1E-4671-988A-6E51957C8B07}"/>
              </a:ext>
            </a:extLst>
          </p:cNvPr>
          <p:cNvSpPr txBox="1"/>
          <p:nvPr/>
        </p:nvSpPr>
        <p:spPr>
          <a:xfrm>
            <a:off x="4707144" y="3248891"/>
            <a:ext cx="27764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58EF6-567E-414B-B5EC-ADC808352BA1}"/>
              </a:ext>
            </a:extLst>
          </p:cNvPr>
          <p:cNvSpPr txBox="1"/>
          <p:nvPr/>
        </p:nvSpPr>
        <p:spPr>
          <a:xfrm>
            <a:off x="4707144" y="3438236"/>
            <a:ext cx="26642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4FC82-2590-4E36-B169-3B34A73F8BF9}"/>
              </a:ext>
            </a:extLst>
          </p:cNvPr>
          <p:cNvSpPr txBox="1"/>
          <p:nvPr/>
        </p:nvSpPr>
        <p:spPr>
          <a:xfrm>
            <a:off x="4707144" y="5374288"/>
            <a:ext cx="27764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6B153-8D90-4438-96B5-B62386A88DB1}"/>
              </a:ext>
            </a:extLst>
          </p:cNvPr>
          <p:cNvSpPr txBox="1"/>
          <p:nvPr/>
        </p:nvSpPr>
        <p:spPr>
          <a:xfrm>
            <a:off x="4707144" y="5563633"/>
            <a:ext cx="26642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B1B9E6-6C7C-4E0F-AEA0-A1FE70C898D9}"/>
              </a:ext>
            </a:extLst>
          </p:cNvPr>
          <p:cNvSpPr txBox="1"/>
          <p:nvPr/>
        </p:nvSpPr>
        <p:spPr>
          <a:xfrm>
            <a:off x="4707144" y="4417363"/>
            <a:ext cx="27764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18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TLU</a:t>
            </a:r>
            <a:r>
              <a:rPr lang="ko-KR" altLang="en-US" dirty="0"/>
              <a:t>를 이용하여 논리연산을 구현하려는 시도 </a:t>
            </a:r>
            <a:r>
              <a:rPr lang="en-US" altLang="ko-KR" dirty="0"/>
              <a:t>(3/3)</a:t>
            </a:r>
          </a:p>
          <a:p>
            <a:pPr lvl="1"/>
            <a:r>
              <a:rPr lang="ko-KR" altLang="en-US" dirty="0" err="1"/>
              <a:t>논리게이트는</a:t>
            </a:r>
            <a:r>
              <a:rPr lang="en-US" altLang="ko-KR" dirty="0"/>
              <a:t> [</a:t>
            </a:r>
            <a:r>
              <a:rPr lang="ko-KR" altLang="en-US" dirty="0"/>
              <a:t>그림 </a:t>
            </a:r>
            <a:r>
              <a:rPr lang="en-US" altLang="ko-KR" dirty="0"/>
              <a:t>2-19]</a:t>
            </a:r>
            <a:r>
              <a:rPr lang="ko-KR" altLang="en-US" dirty="0"/>
              <a:t>와 같이 반도체 칩으로 구성되어 실제 회로 구성에 사용됨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F5DCD8-1FD2-47A6-A630-6EA42CD18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77" y="2024244"/>
            <a:ext cx="6710749" cy="3884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95D7D3-06FA-40D8-A90E-5F78339CD583}"/>
              </a:ext>
            </a:extLst>
          </p:cNvPr>
          <p:cNvSpPr txBox="1"/>
          <p:nvPr/>
        </p:nvSpPr>
        <p:spPr>
          <a:xfrm>
            <a:off x="5193955" y="5724319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AABE5-8C52-4BD2-9FD0-24E206A7F606}"/>
              </a:ext>
            </a:extLst>
          </p:cNvPr>
          <p:cNvSpPr txBox="1"/>
          <p:nvPr/>
        </p:nvSpPr>
        <p:spPr>
          <a:xfrm>
            <a:off x="8687762" y="1702109"/>
            <a:ext cx="2778325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브레드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흔히들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빵판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이라고도 부릅니다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44DDD97-654D-4939-A2AE-E6AA892E6688}"/>
              </a:ext>
            </a:extLst>
          </p:cNvPr>
          <p:cNvCxnSpPr/>
          <p:nvPr/>
        </p:nvCxnSpPr>
        <p:spPr>
          <a:xfrm flipH="1">
            <a:off x="8273849" y="2641085"/>
            <a:ext cx="443346" cy="4641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E703C4-6989-49CE-BBF8-BC620CB6C5D8}"/>
              </a:ext>
            </a:extLst>
          </p:cNvPr>
          <p:cNvSpPr txBox="1"/>
          <p:nvPr/>
        </p:nvSpPr>
        <p:spPr>
          <a:xfrm>
            <a:off x="555245" y="4442365"/>
            <a:ext cx="259878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(= Integrated Circuit)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집적회로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라고 부릅니다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200343-FF77-429C-A13D-F073F9C94740}"/>
              </a:ext>
            </a:extLst>
          </p:cNvPr>
          <p:cNvCxnSpPr>
            <a:cxnSpLocks/>
          </p:cNvCxnSpPr>
          <p:nvPr/>
        </p:nvCxnSpPr>
        <p:spPr>
          <a:xfrm>
            <a:off x="2771516" y="5194676"/>
            <a:ext cx="516626" cy="30096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0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TLU</a:t>
            </a:r>
            <a:r>
              <a:rPr lang="ko-KR" altLang="en-US" dirty="0"/>
              <a:t>의 </a:t>
            </a:r>
            <a:r>
              <a:rPr lang="ko-KR" altLang="en-US" dirty="0" err="1"/>
              <a:t>논리연산</a:t>
            </a:r>
            <a:r>
              <a:rPr lang="ko-KR" altLang="en-US" dirty="0"/>
              <a:t> 구현 </a:t>
            </a:r>
            <a:r>
              <a:rPr lang="en-US" altLang="ko-KR" dirty="0"/>
              <a:t>(1/6)</a:t>
            </a:r>
          </a:p>
          <a:p>
            <a:pPr lvl="1"/>
            <a:r>
              <a:rPr lang="en-US" altLang="ko-KR" dirty="0"/>
              <a:t>TLU</a:t>
            </a:r>
            <a:r>
              <a:rPr lang="ko-KR" altLang="en-US" dirty="0"/>
              <a:t>를 활용하면 </a:t>
            </a:r>
            <a:r>
              <a:rPr lang="ko-KR" altLang="en-US" dirty="0" err="1"/>
              <a:t>논리연산인</a:t>
            </a:r>
            <a:r>
              <a:rPr lang="ko-KR" altLang="en-US" dirty="0"/>
              <a:t> 논리합 </a:t>
            </a:r>
            <a:r>
              <a:rPr lang="en-US" altLang="ko-KR" dirty="0"/>
              <a:t>(OR)</a:t>
            </a:r>
            <a:r>
              <a:rPr lang="ko-KR" altLang="en-US" dirty="0"/>
              <a:t>과 논리곱 </a:t>
            </a:r>
            <a:r>
              <a:rPr lang="en-US" altLang="ko-KR" dirty="0"/>
              <a:t>(AND)</a:t>
            </a:r>
            <a:r>
              <a:rPr lang="ko-KR" altLang="en-US" dirty="0"/>
              <a:t>을 구현할 수 있음</a:t>
            </a:r>
            <a:endParaRPr lang="en-US" altLang="ko-KR" dirty="0"/>
          </a:p>
          <a:p>
            <a:pPr lvl="1"/>
            <a:r>
              <a:rPr lang="ko-KR" altLang="en-US" dirty="0"/>
              <a:t>참 또는 거짓의 두 진리 값을 입력 받아 새로운 진리 값을 계산</a:t>
            </a:r>
            <a:endParaRPr lang="en-US" altLang="ko-KR" dirty="0"/>
          </a:p>
          <a:p>
            <a:pPr lvl="1"/>
            <a:r>
              <a:rPr lang="ko-KR" altLang="en-US" dirty="0"/>
              <a:t>① 논리합 </a:t>
            </a:r>
            <a:r>
              <a:rPr lang="en-US" altLang="ko-KR" dirty="0"/>
              <a:t>(OR)</a:t>
            </a:r>
          </a:p>
          <a:p>
            <a:pPr lvl="2"/>
            <a:r>
              <a:rPr lang="ko-KR" altLang="en-US" dirty="0"/>
              <a:t>논리합은 입력 받은 두 진리 값 중 하나라도 참이면 결과를 참으로 계산하는 연산으로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입력 받은 두 진리 값이 모두 거짓일 경우에만 결과를 거짓으로 계산함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052E0A3E-49A8-475D-9AF0-AADBBB2A9BD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01097" y="424735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052E0A3E-49A8-475D-9AF0-AADBBB2A9B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459982"/>
                  </p:ext>
                </p:extLst>
              </p:nvPr>
            </p:nvGraphicFramePr>
            <p:xfrm>
              <a:off x="1801097" y="424735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4" t="-1639" r="-20142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639" r="-10047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1639" r="-948" b="-4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77BED543-6A06-407E-BA33-AE72854C518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91591" y="424735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77BED543-6A06-407E-BA33-AE72854C5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1883837"/>
                  </p:ext>
                </p:extLst>
              </p:nvPr>
            </p:nvGraphicFramePr>
            <p:xfrm>
              <a:off x="6491591" y="424735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2" t="-1639" r="-20047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1639" r="-10142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639" r="-943" b="-4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5C56B09B-6E33-4C0F-8756-C057A058FA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2" t="38966" r="68612" b="50561"/>
          <a:stretch/>
        </p:blipFill>
        <p:spPr>
          <a:xfrm>
            <a:off x="5403509" y="3060674"/>
            <a:ext cx="1421924" cy="1010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1340291-1C36-495E-8B46-6B46EB413FE3}"/>
                  </a:ext>
                </a:extLst>
              </p:cNvPr>
              <p:cNvSpPr/>
              <p:nvPr/>
            </p:nvSpPr>
            <p:spPr>
              <a:xfrm>
                <a:off x="5076075" y="3244334"/>
                <a:ext cx="506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1340291-1C36-495E-8B46-6B46EB413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75" y="3244334"/>
                <a:ext cx="50661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90F340E-D2D7-4E05-9896-BB7ACED2B49E}"/>
                  </a:ext>
                </a:extLst>
              </p:cNvPr>
              <p:cNvSpPr/>
              <p:nvPr/>
            </p:nvSpPr>
            <p:spPr>
              <a:xfrm>
                <a:off x="5076074" y="3533470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90F340E-D2D7-4E05-9896-BB7ACED2B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74" y="3533470"/>
                <a:ext cx="511935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7DD1F57-564D-473A-980D-667341884771}"/>
                  </a:ext>
                </a:extLst>
              </p:cNvPr>
              <p:cNvSpPr/>
              <p:nvPr/>
            </p:nvSpPr>
            <p:spPr>
              <a:xfrm>
                <a:off x="6718525" y="3429000"/>
                <a:ext cx="12506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7DD1F57-564D-473A-980D-667341884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25" y="3429000"/>
                <a:ext cx="125066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55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TLU</a:t>
            </a:r>
            <a:r>
              <a:rPr lang="ko-KR" altLang="en-US" dirty="0"/>
              <a:t>의 </a:t>
            </a:r>
            <a:r>
              <a:rPr lang="ko-KR" altLang="en-US" dirty="0" err="1"/>
              <a:t>논리연산</a:t>
            </a:r>
            <a:r>
              <a:rPr lang="ko-KR" altLang="en-US" dirty="0"/>
              <a:t> 구현 </a:t>
            </a:r>
            <a:r>
              <a:rPr lang="en-US" altLang="ko-KR" dirty="0"/>
              <a:t>(2/6)</a:t>
            </a:r>
          </a:p>
          <a:p>
            <a:pPr lvl="1"/>
            <a:r>
              <a:rPr lang="ko-KR" altLang="en-US" dirty="0"/>
              <a:t>② 논리곱 </a:t>
            </a:r>
            <a:r>
              <a:rPr lang="en-US" altLang="ko-KR" dirty="0"/>
              <a:t>(AND)</a:t>
            </a:r>
          </a:p>
          <a:p>
            <a:pPr lvl="2"/>
            <a:r>
              <a:rPr lang="ko-KR" altLang="en-US" dirty="0"/>
              <a:t>논리곱은 입력 받은 두 진리 값 중 하나라도 거짓이면 결과를 거짓으로 계산하는 연산으로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입력 받은 두 진리 값이 모두 참일 경우에만 결과를 참으로 계산함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895AF2F-863B-4ABE-B8F7-7191F5DEB79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01097" y="424735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895AF2F-863B-4ABE-B8F7-7191F5DEB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038609"/>
                  </p:ext>
                </p:extLst>
              </p:nvPr>
            </p:nvGraphicFramePr>
            <p:xfrm>
              <a:off x="1801097" y="424735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4" t="-1639" r="-20142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639" r="-10047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1639" r="-948" b="-4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83673FEF-8E04-4173-B6B4-021D44E090F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91591" y="424735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83673FEF-8E04-4173-B6B4-021D44E090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4263105"/>
                  </p:ext>
                </p:extLst>
              </p:nvPr>
            </p:nvGraphicFramePr>
            <p:xfrm>
              <a:off x="6491591" y="424735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2" t="-1639" r="-20047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1639" r="-10142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639" r="-943" b="-4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2534412-4D21-4DC2-B773-6DAE4562CEE8}"/>
                  </a:ext>
                </a:extLst>
              </p:cNvPr>
              <p:cNvSpPr/>
              <p:nvPr/>
            </p:nvSpPr>
            <p:spPr>
              <a:xfrm>
                <a:off x="5076075" y="3244334"/>
                <a:ext cx="506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2534412-4D21-4DC2-B773-6DAE4562C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75" y="3244334"/>
                <a:ext cx="50661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03C146E-75A6-4001-8F48-40C3B0D26E7D}"/>
                  </a:ext>
                </a:extLst>
              </p:cNvPr>
              <p:cNvSpPr/>
              <p:nvPr/>
            </p:nvSpPr>
            <p:spPr>
              <a:xfrm>
                <a:off x="5076074" y="3533470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03C146E-75A6-4001-8F48-40C3B0D26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74" y="3533470"/>
                <a:ext cx="51193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DAF6F5A-AACF-42D8-BB21-FC6777362EBD}"/>
                  </a:ext>
                </a:extLst>
              </p:cNvPr>
              <p:cNvSpPr/>
              <p:nvPr/>
            </p:nvSpPr>
            <p:spPr>
              <a:xfrm>
                <a:off x="6718525" y="3429000"/>
                <a:ext cx="1410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DAF6F5A-AACF-42D8-BB21-FC6777362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25" y="3429000"/>
                <a:ext cx="141096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2B6DFC6B-BB70-4C07-80A7-C03FCE0EAC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2" t="16578" r="68718" b="75962"/>
          <a:stretch/>
        </p:blipFill>
        <p:spPr>
          <a:xfrm>
            <a:off x="5454374" y="3286519"/>
            <a:ext cx="1283251" cy="65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0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TLU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논리연산</a:t>
                </a:r>
                <a:r>
                  <a:rPr lang="ko-KR" altLang="en-US" dirty="0"/>
                  <a:t> 구현 </a:t>
                </a:r>
                <a:r>
                  <a:rPr lang="en-US" altLang="ko-KR" dirty="0"/>
                  <a:t>(3/6)</a:t>
                </a:r>
              </a:p>
              <a:p>
                <a:pPr lvl="1"/>
                <a:r>
                  <a:rPr lang="en-US" altLang="ko-KR" dirty="0"/>
                  <a:t>TLU</a:t>
                </a:r>
                <a:r>
                  <a:rPr lang="ko-KR" altLang="en-US" dirty="0"/>
                  <a:t>는 활성화 함수의 임계 값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어떤 값으로 정하느냐에 따라 구현하는 </a:t>
                </a:r>
                <a:r>
                  <a:rPr lang="ko-KR" altLang="en-US" dirty="0" err="1"/>
                  <a:t>논리연산이</a:t>
                </a:r>
                <a:r>
                  <a:rPr lang="ko-KR" altLang="en-US" dirty="0"/>
                  <a:t> 결정됨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임계 값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/>
                  <a:t>0.5</a:t>
                </a:r>
                <a:r>
                  <a:rPr lang="ko-KR" altLang="en-US" dirty="0"/>
                  <a:t>로 정하여 논리합 </a:t>
                </a:r>
                <a:r>
                  <a:rPr lang="en-US" altLang="ko-KR" dirty="0"/>
                  <a:t>(OR) </a:t>
                </a:r>
                <a:r>
                  <a:rPr lang="ko-KR" altLang="en-US" dirty="0"/>
                  <a:t>연산을 구현하면</a:t>
                </a:r>
                <a:r>
                  <a:rPr lang="en-US" altLang="ko-KR" dirty="0"/>
                  <a:t>?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입력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더한 값이 </a:t>
                </a:r>
                <a:r>
                  <a:rPr lang="en-US" altLang="ko-KR" dirty="0"/>
                  <a:t>0.5</a:t>
                </a:r>
                <a:r>
                  <a:rPr lang="ko-KR" altLang="en-US" dirty="0"/>
                  <a:t>보다 크거나 같으면 출력 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ko-KR" altLang="en-US" dirty="0"/>
                  <a:t>입력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를 더한 값이 </a:t>
                </a:r>
                <a:r>
                  <a:rPr lang="en-US" altLang="ko-KR" dirty="0"/>
                  <a:t>0.5</a:t>
                </a:r>
                <a:r>
                  <a:rPr lang="ko-KR" altLang="en-US" dirty="0"/>
                  <a:t>보다 작으면 출력 값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결정됨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882" y="2326320"/>
            <a:ext cx="5912236" cy="2160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FAA95D-0E5F-4366-B9D1-2D0F47148C55}"/>
                  </a:ext>
                </a:extLst>
              </p:cNvPr>
              <p:cNvSpPr txBox="1"/>
              <p:nvPr/>
            </p:nvSpPr>
            <p:spPr>
              <a:xfrm>
                <a:off x="8687906" y="3776366"/>
                <a:ext cx="310809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FAA95D-0E5F-4366-B9D1-2D0F47148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906" y="3776366"/>
                <a:ext cx="3108094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D5050F-9DEE-487F-BE94-F44E30396B27}"/>
              </a:ext>
            </a:extLst>
          </p:cNvPr>
          <p:cNvSpPr txBox="1"/>
          <p:nvPr/>
        </p:nvSpPr>
        <p:spPr>
          <a:xfrm>
            <a:off x="6454181" y="4301894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2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TLU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논리연산</a:t>
                </a:r>
                <a:r>
                  <a:rPr lang="ko-KR" altLang="en-US" dirty="0"/>
                  <a:t> 구현 </a:t>
                </a:r>
                <a:r>
                  <a:rPr lang="en-US" altLang="ko-KR" dirty="0"/>
                  <a:t>(4/6)</a:t>
                </a:r>
              </a:p>
              <a:p>
                <a:pPr lvl="1"/>
                <a:r>
                  <a:rPr lang="ko-KR" altLang="en-US" dirty="0"/>
                  <a:t>이 관계를 표로 정리하면 </a:t>
                </a:r>
                <a:r>
                  <a:rPr lang="en-US" altLang="ko-KR" dirty="0"/>
                  <a:t>[</a:t>
                </a:r>
                <a:r>
                  <a:rPr lang="ko-KR" altLang="en-US" dirty="0"/>
                  <a:t>표 </a:t>
                </a:r>
                <a:r>
                  <a:rPr lang="en-US" altLang="ko-KR" dirty="0"/>
                  <a:t>3-1]</a:t>
                </a:r>
                <a:r>
                  <a:rPr lang="ko-KR" altLang="en-US" dirty="0"/>
                  <a:t>과 같음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TLU</a:t>
                </a:r>
                <a:r>
                  <a:rPr lang="ko-KR" altLang="en-US" dirty="0"/>
                  <a:t>의 입력 값과 출력 값에 사용된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을 각각 진리 값 참과 거짓으로 해석하면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ko-KR" altLang="en-US" dirty="0"/>
                  <a:t>논리합 연산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결과와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의 값이 서로 같다는 것을 알 수 있음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56" y="3968457"/>
            <a:ext cx="9301888" cy="24074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F7ABA1-9C6C-4C6B-8A4C-84050908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84" y="2504863"/>
            <a:ext cx="3671033" cy="1341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5B2B25-60DA-4BD6-B212-437A22272712}"/>
                  </a:ext>
                </a:extLst>
              </p:cNvPr>
              <p:cNvSpPr txBox="1"/>
              <p:nvPr/>
            </p:nvSpPr>
            <p:spPr>
              <a:xfrm>
                <a:off x="8096779" y="2718806"/>
                <a:ext cx="310809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5B2B25-60DA-4BD6-B212-437A22272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779" y="2718806"/>
                <a:ext cx="3108094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7B6E6FF-266A-427C-9B0D-5D645E92181D}"/>
              </a:ext>
            </a:extLst>
          </p:cNvPr>
          <p:cNvSpPr txBox="1"/>
          <p:nvPr/>
        </p:nvSpPr>
        <p:spPr>
          <a:xfrm>
            <a:off x="5521308" y="4047803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CF868-D6EC-4175-A01B-402618AFBE87}"/>
              </a:ext>
            </a:extLst>
          </p:cNvPr>
          <p:cNvSpPr txBox="1"/>
          <p:nvPr/>
        </p:nvSpPr>
        <p:spPr>
          <a:xfrm>
            <a:off x="6320253" y="3675996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6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TLU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논리연산</a:t>
                </a:r>
                <a:r>
                  <a:rPr lang="ko-KR" altLang="en-US" dirty="0"/>
                  <a:t> 구현 </a:t>
                </a:r>
                <a:r>
                  <a:rPr lang="en-US" altLang="ko-KR" dirty="0"/>
                  <a:t>(5/6)</a:t>
                </a:r>
              </a:p>
              <a:p>
                <a:pPr lvl="1"/>
                <a:r>
                  <a:rPr lang="ko-KR" altLang="en-US" dirty="0"/>
                  <a:t>임계 값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/>
                  <a:t>1.5</a:t>
                </a:r>
                <a:r>
                  <a:rPr lang="ko-KR" altLang="en-US" dirty="0"/>
                  <a:t>로 정하여 논리곱 연산을 구현하면</a:t>
                </a:r>
                <a:r>
                  <a:rPr lang="en-US" altLang="ko-KR" dirty="0"/>
                  <a:t>?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입력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를 더한 값이 </a:t>
                </a:r>
                <a:r>
                  <a:rPr lang="en-US" altLang="ko-KR" dirty="0"/>
                  <a:t>1.5</a:t>
                </a:r>
                <a:r>
                  <a:rPr lang="ko-KR" altLang="en-US" dirty="0"/>
                  <a:t>보다 크거나 같으면 출력 값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ko-KR" altLang="en-US" dirty="0"/>
                  <a:t>입력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를 더한 값이 </a:t>
                </a:r>
                <a:r>
                  <a:rPr lang="en-US" altLang="ko-KR" dirty="0"/>
                  <a:t>1.5</a:t>
                </a:r>
                <a:r>
                  <a:rPr lang="ko-KR" altLang="en-US" dirty="0"/>
                  <a:t>보다 작으면 출력 값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결정됨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52" y="1728236"/>
            <a:ext cx="6264696" cy="2332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63A0B1-B044-4A8B-BFE7-78D857A7BD1D}"/>
                  </a:ext>
                </a:extLst>
              </p:cNvPr>
              <p:cNvSpPr txBox="1"/>
              <p:nvPr/>
            </p:nvSpPr>
            <p:spPr>
              <a:xfrm>
                <a:off x="8687906" y="3129823"/>
                <a:ext cx="310809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63A0B1-B044-4A8B-BFE7-78D857A7B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906" y="3129823"/>
                <a:ext cx="3108094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AF72128-7F7C-475C-B28A-98F71CAF2840}"/>
              </a:ext>
            </a:extLst>
          </p:cNvPr>
          <p:cNvSpPr txBox="1"/>
          <p:nvPr/>
        </p:nvSpPr>
        <p:spPr>
          <a:xfrm>
            <a:off x="6601963" y="3876565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8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TLU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논리연산</a:t>
                </a:r>
                <a:r>
                  <a:rPr lang="ko-KR" altLang="en-US" dirty="0"/>
                  <a:t> 구현 </a:t>
                </a:r>
                <a:r>
                  <a:rPr lang="en-US" altLang="ko-KR" dirty="0"/>
                  <a:t>(6/6)</a:t>
                </a:r>
              </a:p>
              <a:p>
                <a:pPr lvl="1"/>
                <a:r>
                  <a:rPr lang="ko-KR" altLang="en-US" dirty="0"/>
                  <a:t>이 관계를 정리하면 </a:t>
                </a:r>
                <a:r>
                  <a:rPr lang="en-US" altLang="ko-KR" dirty="0"/>
                  <a:t>[</a:t>
                </a:r>
                <a:r>
                  <a:rPr lang="ko-KR" altLang="en-US" dirty="0"/>
                  <a:t>표 </a:t>
                </a:r>
                <a:r>
                  <a:rPr lang="en-US" altLang="ko-KR" dirty="0"/>
                  <a:t>3-2]</a:t>
                </a:r>
                <a:r>
                  <a:rPr lang="ko-KR" altLang="en-US" dirty="0"/>
                  <a:t>와 같은데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논리곱 연산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결과와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의 값이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dirty="0"/>
                  <a:t>서로 같다는 것을 알 수 있음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22" y="3929129"/>
            <a:ext cx="8974357" cy="2329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05404C-CD16-4330-ABD2-B55B2BD3F52B}"/>
              </a:ext>
            </a:extLst>
          </p:cNvPr>
          <p:cNvSpPr txBox="1"/>
          <p:nvPr/>
        </p:nvSpPr>
        <p:spPr>
          <a:xfrm>
            <a:off x="5733744" y="3929129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C5C0EC-BEBD-43FB-94AD-986E6D131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21" y="2018326"/>
            <a:ext cx="4706759" cy="1752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E6D6C6-086C-468A-B030-17B474F97127}"/>
              </a:ext>
            </a:extLst>
          </p:cNvPr>
          <p:cNvSpPr txBox="1"/>
          <p:nvPr/>
        </p:nvSpPr>
        <p:spPr>
          <a:xfrm>
            <a:off x="6458799" y="3586474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70157B-2352-4D12-9310-C3A5EB5F6A9E}"/>
                  </a:ext>
                </a:extLst>
              </p:cNvPr>
              <p:cNvSpPr txBox="1"/>
              <p:nvPr/>
            </p:nvSpPr>
            <p:spPr>
              <a:xfrm>
                <a:off x="8687906" y="2446335"/>
                <a:ext cx="310809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70157B-2352-4D12-9310-C3A5EB5F6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906" y="2446335"/>
                <a:ext cx="3108094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99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err="1"/>
              <a:t>인공신경망이란</a:t>
            </a:r>
            <a:r>
              <a:rPr lang="ko-KR" altLang="en-US" dirty="0"/>
              <a:t> 무엇인가요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6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등장</a:t>
            </a:r>
            <a:endParaRPr lang="en-US" altLang="ko-KR" dirty="0"/>
          </a:p>
          <a:p>
            <a:pPr lvl="1"/>
            <a:r>
              <a:rPr lang="en-US" altLang="ko-KR" dirty="0"/>
              <a:t>1957</a:t>
            </a:r>
            <a:r>
              <a:rPr lang="ko-KR" altLang="en-US" dirty="0"/>
              <a:t>년 </a:t>
            </a:r>
            <a:r>
              <a:rPr lang="ko-KR" altLang="en-US" dirty="0" err="1"/>
              <a:t>코넬</a:t>
            </a:r>
            <a:r>
              <a:rPr lang="ko-KR" altLang="en-US" dirty="0"/>
              <a:t> 항공 연구소의 프랑크 </a:t>
            </a:r>
            <a:r>
              <a:rPr lang="ko-KR" altLang="en-US" dirty="0" err="1"/>
              <a:t>로젠블라트</a:t>
            </a:r>
            <a:r>
              <a:rPr lang="ko-KR" altLang="en-US" dirty="0"/>
              <a:t> </a:t>
            </a:r>
            <a:r>
              <a:rPr lang="en-US" altLang="ko-KR" dirty="0"/>
              <a:t>(Frank Rosenblatt)</a:t>
            </a:r>
            <a:r>
              <a:rPr lang="ko-KR" altLang="en-US" dirty="0"/>
              <a:t>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</a:t>
            </a:r>
            <a:r>
              <a:rPr lang="ko-KR" altLang="en-US" dirty="0"/>
              <a:t>이라는 신경망 모델 발표</a:t>
            </a:r>
          </a:p>
          <a:p>
            <a:pPr lvl="1"/>
            <a:r>
              <a:rPr lang="ko-KR" altLang="en-US" dirty="0"/>
              <a:t>인간의 두뇌 움직임을 수학적으로 구성하여 당시 굉장한 이슈가 되었던 모델</a:t>
            </a:r>
          </a:p>
          <a:p>
            <a:pPr lvl="1"/>
            <a:r>
              <a:rPr lang="ko-KR" altLang="en-US" dirty="0" err="1"/>
              <a:t>퍼셉트론이</a:t>
            </a:r>
            <a:r>
              <a:rPr lang="ko-KR" altLang="en-US" dirty="0"/>
              <a:t> 발표된 후 인공신경망에 대한 기대 폭증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C175E0-58D8-470A-9A2E-7293C5CBC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00" y="3006236"/>
            <a:ext cx="6148000" cy="2986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86F2A-0C37-4124-88DA-BBC2BB7F459A}"/>
              </a:ext>
            </a:extLst>
          </p:cNvPr>
          <p:cNvSpPr txBox="1"/>
          <p:nvPr/>
        </p:nvSpPr>
        <p:spPr>
          <a:xfrm>
            <a:off x="5589290" y="5807936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3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F76B-8A6C-41D1-9852-661B731F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CB0B-5FE2-4FA1-B20C-D601B989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  <a:p>
            <a:endParaRPr lang="en-US" altLang="ko-KR" dirty="0"/>
          </a:p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B44F6-A434-4B42-B700-ABB9C5A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7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동작 원리 </a:t>
            </a:r>
            <a:r>
              <a:rPr lang="en-US" altLang="ko-KR" dirty="0"/>
              <a:t>(1/2)</a:t>
            </a:r>
          </a:p>
          <a:p>
            <a:pPr lvl="1"/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(Perceptron)</a:t>
            </a:r>
          </a:p>
          <a:p>
            <a:pPr lvl="2"/>
            <a:r>
              <a:rPr lang="en-US" altLang="ko-KR" dirty="0"/>
              <a:t>TLU</a:t>
            </a:r>
            <a:r>
              <a:rPr lang="ko-KR" altLang="en-US" dirty="0"/>
              <a:t>를 기반으로 하며</a:t>
            </a:r>
            <a:r>
              <a:rPr lang="en-US" altLang="ko-KR" dirty="0"/>
              <a:t>, </a:t>
            </a:r>
            <a:r>
              <a:rPr lang="ko-KR" altLang="en-US" dirty="0"/>
              <a:t>가중치 </a:t>
            </a:r>
            <a:r>
              <a:rPr lang="en-US" altLang="ko-KR" dirty="0"/>
              <a:t>(Weight)</a:t>
            </a:r>
            <a:r>
              <a:rPr lang="ko-KR" altLang="en-US" dirty="0"/>
              <a:t>라는 개념을 추가한 모델</a:t>
            </a:r>
            <a:endParaRPr lang="en-US" altLang="ko-KR" dirty="0"/>
          </a:p>
          <a:p>
            <a:pPr lvl="2"/>
            <a:r>
              <a:rPr lang="ko-KR" altLang="en-US" dirty="0"/>
              <a:t>가중치라는 개념은 시냅스에 신호가 반복적으로 전달되면 그 시냅스가 강화되는 생물학적 특성을 반영한 것</a:t>
            </a:r>
            <a:endParaRPr lang="en-US" altLang="ko-KR" dirty="0"/>
          </a:p>
          <a:p>
            <a:pPr lvl="2"/>
            <a:r>
              <a:rPr lang="ko-KR" altLang="en-US" dirty="0"/>
              <a:t>각 입력 값에 고유한 가중치를 부여하고</a:t>
            </a:r>
            <a:r>
              <a:rPr lang="en-US" altLang="ko-KR" dirty="0"/>
              <a:t>, </a:t>
            </a:r>
            <a:r>
              <a:rPr lang="ko-KR" altLang="en-US" dirty="0"/>
              <a:t>입력 값에 가중치를 곱한 값의 총합을 임계 값과 비교하여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출력 값을 결정 </a:t>
            </a:r>
            <a:r>
              <a:rPr lang="en-US" altLang="ko-KR" dirty="0"/>
              <a:t>(</a:t>
            </a:r>
            <a:r>
              <a:rPr lang="ko-KR" altLang="en-US" dirty="0"/>
              <a:t>가중치가 클수록 결과에도 영향을 많이 미친다고 볼 수 있음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임계 값은 </a:t>
            </a:r>
            <a:r>
              <a:rPr lang="en-US" altLang="ko-KR" dirty="0"/>
              <a:t>0</a:t>
            </a:r>
            <a:r>
              <a:rPr lang="ko-KR" altLang="en-US" dirty="0"/>
              <a:t>으로 정해 놓고 가중치를 적절히 선택하여 논리합 </a:t>
            </a:r>
            <a:r>
              <a:rPr lang="en-US" altLang="ko-KR" dirty="0"/>
              <a:t>(OR) </a:t>
            </a:r>
            <a:r>
              <a:rPr lang="ko-KR" altLang="en-US" dirty="0"/>
              <a:t>또는 논리곱 </a:t>
            </a:r>
            <a:r>
              <a:rPr lang="en-US" altLang="ko-KR" dirty="0"/>
              <a:t>(AND)</a:t>
            </a:r>
            <a:r>
              <a:rPr lang="ko-KR" altLang="en-US" dirty="0"/>
              <a:t>을 결정함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퍼셉트론으로</a:t>
            </a:r>
            <a:r>
              <a:rPr lang="ko-KR" altLang="en-US" dirty="0"/>
              <a:t> 구성된 인공신경망에서 학습이란 입력의 가중치를 결정하는 작업이라고 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1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퍼셉트론의 동작 원리 </a:t>
                </a:r>
                <a:r>
                  <a:rPr lang="en-US" altLang="ko-KR" dirty="0"/>
                  <a:t>(2/2)</a:t>
                </a:r>
              </a:p>
              <a:p>
                <a:pPr lvl="1"/>
                <a:r>
                  <a:rPr lang="ko-KR" altLang="en-US" dirty="0" err="1"/>
                  <a:t>퍼셉트론의</a:t>
                </a:r>
                <a:r>
                  <a:rPr lang="ko-KR" altLang="en-US" dirty="0"/>
                  <a:t> 동작 원리는 입력 값에 가중치를 곱한 값들의 총합을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라고 했을 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값이 </a:t>
                </a:r>
                <a:r>
                  <a:rPr lang="en-US" altLang="ko-KR" dirty="0"/>
                  <a:t>0 </a:t>
                </a:r>
                <a:r>
                  <a:rPr lang="ko-KR" altLang="en-US" dirty="0"/>
                  <a:t>이상이면 출력 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, 0</a:t>
                </a:r>
                <a:r>
                  <a:rPr lang="ko-KR" altLang="en-US" dirty="0"/>
                  <a:t>보다 작으면 출력 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결정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1" y="2958516"/>
            <a:ext cx="5760640" cy="3041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61DAD5-574D-4CF2-9CFB-293B9B444764}"/>
              </a:ext>
            </a:extLst>
          </p:cNvPr>
          <p:cNvSpPr txBox="1"/>
          <p:nvPr/>
        </p:nvSpPr>
        <p:spPr>
          <a:xfrm>
            <a:off x="4236441" y="34290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활성화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9A2B1-AAE9-4122-BFA3-026F2CA5AD5D}"/>
              </a:ext>
            </a:extLst>
          </p:cNvPr>
          <p:cNvSpPr txBox="1"/>
          <p:nvPr/>
        </p:nvSpPr>
        <p:spPr>
          <a:xfrm>
            <a:off x="6081740" y="3690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8E66E-888D-4D47-B5F0-C80BDAEA2F43}"/>
              </a:ext>
            </a:extLst>
          </p:cNvPr>
          <p:cNvSpPr txBox="1"/>
          <p:nvPr/>
        </p:nvSpPr>
        <p:spPr>
          <a:xfrm>
            <a:off x="2581899" y="35057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가중합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38EDF-B0EC-4EC1-B2D3-7B508FCBA96A}"/>
              </a:ext>
            </a:extLst>
          </p:cNvPr>
          <p:cNvSpPr txBox="1"/>
          <p:nvPr/>
        </p:nvSpPr>
        <p:spPr>
          <a:xfrm>
            <a:off x="1517895" y="2886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가중치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B8FA9-BBC6-4F56-8D15-F599890B7A76}"/>
              </a:ext>
            </a:extLst>
          </p:cNvPr>
          <p:cNvSpPr txBox="1"/>
          <p:nvPr/>
        </p:nvSpPr>
        <p:spPr>
          <a:xfrm>
            <a:off x="919498" y="2603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4206E-840D-49BB-BCDD-55DD019831F4}"/>
              </a:ext>
            </a:extLst>
          </p:cNvPr>
          <p:cNvSpPr txBox="1"/>
          <p:nvPr/>
        </p:nvSpPr>
        <p:spPr>
          <a:xfrm>
            <a:off x="6840656" y="3425991"/>
            <a:ext cx="5103996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(Input): AND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연산을 위한 입력 신호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가중치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(Weight):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신호에 부여되는 중요도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가중합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(Weighted Sum):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입력값과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가중치의 곱을 모두 합한 값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 함수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(Activation Function):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어떠한 신호를 입력 받아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이를 적절하게 처리하여 출력해 주는 함수로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가중합이 임계치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(Threshold)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넘어가면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</a:t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그렇지 않으면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출력함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출력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(Output):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 결과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7D445BD-8736-4742-9EFC-DB32674C81C1}"/>
                  </a:ext>
                </a:extLst>
              </p:cNvPr>
              <p:cNvSpPr/>
              <p:nvPr/>
            </p:nvSpPr>
            <p:spPr>
              <a:xfrm>
                <a:off x="3627824" y="3921303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7D445BD-8736-4742-9EFC-DB32674C8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824" y="3921303"/>
                <a:ext cx="421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C8CB1B-D20C-40F1-ADCA-1D82CB87B311}"/>
                  </a:ext>
                </a:extLst>
              </p:cNvPr>
              <p:cNvSpPr txBox="1"/>
              <p:nvPr/>
            </p:nvSpPr>
            <p:spPr>
              <a:xfrm>
                <a:off x="6238168" y="2667108"/>
                <a:ext cx="225048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C8CB1B-D20C-40F1-ADCA-1D82CB87B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168" y="2667108"/>
                <a:ext cx="2250488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80D6A35-B123-48D0-83BF-227C2C9FC21B}"/>
              </a:ext>
            </a:extLst>
          </p:cNvPr>
          <p:cNvSpPr txBox="1"/>
          <p:nvPr/>
        </p:nvSpPr>
        <p:spPr>
          <a:xfrm>
            <a:off x="3847751" y="5811716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3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/>
                  <a:t>퍼셉트론의</a:t>
                </a:r>
                <a:r>
                  <a:rPr lang="ko-KR" altLang="en-US" dirty="0"/>
                  <a:t> 논리합 </a:t>
                </a:r>
                <a:r>
                  <a:rPr lang="en-US" altLang="ko-KR" dirty="0"/>
                  <a:t>(OR) </a:t>
                </a:r>
                <a:r>
                  <a:rPr lang="ko-KR" altLang="en-US" dirty="0"/>
                  <a:t>연산 구현 </a:t>
                </a:r>
                <a:r>
                  <a:rPr lang="en-US" altLang="ko-KR" dirty="0"/>
                  <a:t>(1/2)</a:t>
                </a:r>
              </a:p>
              <a:p>
                <a:pPr lvl="1"/>
                <a:r>
                  <a:rPr lang="ko-KR" altLang="en-US" dirty="0" err="1"/>
                  <a:t>퍼셉트론은</a:t>
                </a:r>
                <a:r>
                  <a:rPr lang="ko-KR" altLang="en-US" dirty="0"/>
                  <a:t> 가중치를 적절히 선택하여 논리합 </a:t>
                </a:r>
                <a:r>
                  <a:rPr lang="en-US" altLang="ko-KR" dirty="0"/>
                  <a:t>(OR)</a:t>
                </a:r>
                <a:r>
                  <a:rPr lang="ko-KR" altLang="en-US" dirty="0"/>
                  <a:t>을 구현해 봅시다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ko-KR" altLang="en-US" dirty="0"/>
                  <a:t>을 사용하여 논리합 연산을 구현하면</a:t>
                </a:r>
                <a:r>
                  <a:rPr lang="en-US" altLang="ko-KR" dirty="0"/>
                  <a:t>?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입력 값에 가중치를 곱한 값들의 총합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+8∗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보다 크거나 같으면 출력 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0</a:t>
                </a:r>
                <a:r>
                  <a:rPr lang="ko-KR" altLang="en-US" dirty="0"/>
                  <a:t>보다 작으면 출력 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결정됨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 r="-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6" y="2140851"/>
            <a:ext cx="5832648" cy="2537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51D854-8C0D-4E77-9EE8-CD731EC8851D}"/>
              </a:ext>
            </a:extLst>
          </p:cNvPr>
          <p:cNvSpPr txBox="1"/>
          <p:nvPr/>
        </p:nvSpPr>
        <p:spPr>
          <a:xfrm>
            <a:off x="8101582" y="4465997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418687-4E06-4F77-A38F-AA1B178C9C55}"/>
                  </a:ext>
                </a:extLst>
              </p:cNvPr>
              <p:cNvSpPr txBox="1"/>
              <p:nvPr/>
            </p:nvSpPr>
            <p:spPr>
              <a:xfrm>
                <a:off x="9184568" y="3054514"/>
                <a:ext cx="225048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418687-4E06-4F77-A38F-AA1B178C9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68" y="3054514"/>
                <a:ext cx="225048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7663C8-A82E-4E25-8097-A9F0B91F9D9A}"/>
                  </a:ext>
                </a:extLst>
              </p:cNvPr>
              <p:cNvSpPr/>
              <p:nvPr/>
            </p:nvSpPr>
            <p:spPr>
              <a:xfrm>
                <a:off x="5894665" y="2942248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7663C8-A82E-4E25-8097-A9F0B91F9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665" y="2942248"/>
                <a:ext cx="421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B18BA21-776B-4ACE-8F66-8F6F24187AB4}"/>
                  </a:ext>
                </a:extLst>
              </p:cNvPr>
              <p:cNvSpPr/>
              <p:nvPr/>
            </p:nvSpPr>
            <p:spPr>
              <a:xfrm>
                <a:off x="4550648" y="2140851"/>
                <a:ext cx="291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+8∗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B18BA21-776B-4ACE-8F66-8F6F24187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48" y="2140851"/>
                <a:ext cx="2916952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13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/>
                  <a:t>퍼셉트론의</a:t>
                </a:r>
                <a:r>
                  <a:rPr lang="ko-KR" altLang="en-US" dirty="0"/>
                  <a:t> 논리합 </a:t>
                </a:r>
                <a:r>
                  <a:rPr lang="en-US" altLang="ko-KR" dirty="0"/>
                  <a:t>(OR) </a:t>
                </a:r>
                <a:r>
                  <a:rPr lang="ko-KR" altLang="en-US" dirty="0"/>
                  <a:t>연산 구현 </a:t>
                </a:r>
                <a:r>
                  <a:rPr lang="en-US" altLang="ko-KR" dirty="0"/>
                  <a:t>(2/2)</a:t>
                </a:r>
              </a:p>
              <a:p>
                <a:pPr lvl="1"/>
                <a:r>
                  <a:rPr lang="ko-KR" altLang="en-US" dirty="0"/>
                  <a:t>논리합 연산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결과와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의 값이 서로 같다는 것을 알 수 있음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6" y="4187761"/>
            <a:ext cx="8617949" cy="2225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3D66EA-76F8-479E-A62C-8D766AB17D70}"/>
              </a:ext>
            </a:extLst>
          </p:cNvPr>
          <p:cNvSpPr txBox="1"/>
          <p:nvPr/>
        </p:nvSpPr>
        <p:spPr>
          <a:xfrm>
            <a:off x="7117907" y="4224705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F15BAC-8E96-49B5-A6B5-8DF3E87EB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15" y="1834579"/>
            <a:ext cx="4820370" cy="2097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5DDA5C-F28C-4C4E-AC49-3215AE10F155}"/>
                  </a:ext>
                </a:extLst>
              </p:cNvPr>
              <p:cNvSpPr txBox="1"/>
              <p:nvPr/>
            </p:nvSpPr>
            <p:spPr>
              <a:xfrm>
                <a:off x="8630386" y="2528044"/>
                <a:ext cx="225048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5DDA5C-F28C-4C4E-AC49-3215AE10F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386" y="2528044"/>
                <a:ext cx="2250488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C422CD5-B284-4876-BA88-3FFE1C6E814F}"/>
                  </a:ext>
                </a:extLst>
              </p:cNvPr>
              <p:cNvSpPr/>
              <p:nvPr/>
            </p:nvSpPr>
            <p:spPr>
              <a:xfrm>
                <a:off x="5894665" y="2457192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C422CD5-B284-4876-BA88-3FFE1C6E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665" y="2457192"/>
                <a:ext cx="4211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9186B18-EBAB-4581-805F-189932E1B728}"/>
                  </a:ext>
                </a:extLst>
              </p:cNvPr>
              <p:cNvSpPr/>
              <p:nvPr/>
            </p:nvSpPr>
            <p:spPr>
              <a:xfrm>
                <a:off x="4957048" y="1735974"/>
                <a:ext cx="291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+8∗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9186B18-EBAB-4581-805F-189932E1B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48" y="1735974"/>
                <a:ext cx="2916952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BF0FC32-A801-4BA0-BFDF-5B28F0288D5E}"/>
              </a:ext>
            </a:extLst>
          </p:cNvPr>
          <p:cNvSpPr txBox="1"/>
          <p:nvPr/>
        </p:nvSpPr>
        <p:spPr>
          <a:xfrm>
            <a:off x="7741361" y="3738442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4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퍼셉트론의 논리곱 </a:t>
                </a:r>
                <a:r>
                  <a:rPr lang="en-US" altLang="ko-KR" dirty="0"/>
                  <a:t>(AND) </a:t>
                </a:r>
                <a:r>
                  <a:rPr lang="ko-KR" altLang="en-US" dirty="0"/>
                  <a:t>연산 구현 </a:t>
                </a:r>
                <a:r>
                  <a:rPr lang="en-US" altLang="ko-KR" dirty="0"/>
                  <a:t>(1/2)</a:t>
                </a:r>
              </a:p>
              <a:p>
                <a:pPr lvl="1"/>
                <a:r>
                  <a:rPr lang="ko-KR" altLang="en-US" dirty="0" err="1"/>
                  <a:t>퍼셉트론은</a:t>
                </a:r>
                <a:r>
                  <a:rPr lang="ko-KR" altLang="en-US" dirty="0"/>
                  <a:t> 가중치를 적절히 선택하여 논리곱 </a:t>
                </a:r>
                <a:r>
                  <a:rPr lang="en-US" altLang="ko-KR" dirty="0"/>
                  <a:t>(AND)</a:t>
                </a:r>
                <a:r>
                  <a:rPr lang="ko-KR" altLang="en-US" dirty="0"/>
                  <a:t>을 구현해 봅시다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ko-KR" altLang="en-US" dirty="0"/>
                  <a:t>을 사용하여 논리곱 연산을 구현하면</a:t>
                </a:r>
                <a:r>
                  <a:rPr lang="en-US" altLang="ko-KR" dirty="0"/>
                  <a:t>?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입력 값에 가중치를 곱한 값들의 총합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+8∗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보다 크거나 같으면 </a:t>
                </a:r>
                <a:r>
                  <a:rPr lang="ko-KR" altLang="en-US" dirty="0" err="1"/>
                  <a:t>출력값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0</a:t>
                </a:r>
                <a:r>
                  <a:rPr lang="ko-KR" altLang="en-US" dirty="0"/>
                  <a:t>보다 작으면 출력 값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결정됨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 r="-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84" y="2093991"/>
            <a:ext cx="5921233" cy="2592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DEFCDA-2E81-401F-AB72-FCC6092C37D6}"/>
              </a:ext>
            </a:extLst>
          </p:cNvPr>
          <p:cNvSpPr txBox="1"/>
          <p:nvPr/>
        </p:nvSpPr>
        <p:spPr>
          <a:xfrm>
            <a:off x="8369434" y="4465997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FAD699-B852-4AE6-8088-6CA0EE7B7D94}"/>
                  </a:ext>
                </a:extLst>
              </p:cNvPr>
              <p:cNvSpPr txBox="1"/>
              <p:nvPr/>
            </p:nvSpPr>
            <p:spPr>
              <a:xfrm>
                <a:off x="9184568" y="3054514"/>
                <a:ext cx="225048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FAD699-B852-4AE6-8088-6CA0EE7B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68" y="3054514"/>
                <a:ext cx="225048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EE3D28D-3D3B-4284-AEE4-CBBD7CEA8D64}"/>
                  </a:ext>
                </a:extLst>
              </p:cNvPr>
              <p:cNvSpPr/>
              <p:nvPr/>
            </p:nvSpPr>
            <p:spPr>
              <a:xfrm>
                <a:off x="5894665" y="2942248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EE3D28D-3D3B-4284-AEE4-CBBD7CEA8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665" y="2942248"/>
                <a:ext cx="421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8E8853C-7A9A-4380-9F9D-B4A8E68E581D}"/>
                  </a:ext>
                </a:extLst>
              </p:cNvPr>
              <p:cNvSpPr/>
              <p:nvPr/>
            </p:nvSpPr>
            <p:spPr>
              <a:xfrm>
                <a:off x="4550648" y="2140851"/>
                <a:ext cx="3068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+8∗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8E8853C-7A9A-4380-9F9D-B4A8E68E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48" y="2140851"/>
                <a:ext cx="3068469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870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퍼셉트론의 논리곱 </a:t>
                </a:r>
                <a:r>
                  <a:rPr lang="en-US" altLang="ko-KR" dirty="0"/>
                  <a:t>(AND) </a:t>
                </a:r>
                <a:r>
                  <a:rPr lang="ko-KR" altLang="en-US" dirty="0"/>
                  <a:t>연산 구현 </a:t>
                </a:r>
                <a:r>
                  <a:rPr lang="en-US" altLang="ko-KR" dirty="0"/>
                  <a:t>(2/2)</a:t>
                </a:r>
              </a:p>
              <a:p>
                <a:pPr lvl="1"/>
                <a:r>
                  <a:rPr lang="ko-KR" altLang="en-US" dirty="0"/>
                  <a:t>논리곱 연산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결과와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의 값이 서로 같음을 알 수 있음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8" y="4137690"/>
            <a:ext cx="8817524" cy="22529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CA893A-4171-4FAF-8C13-E8CE2EE4B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10" y="1773995"/>
            <a:ext cx="4893581" cy="2142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0EAE53-6ACC-466F-A88E-F7FA6914BB67}"/>
              </a:ext>
            </a:extLst>
          </p:cNvPr>
          <p:cNvSpPr txBox="1"/>
          <p:nvPr/>
        </p:nvSpPr>
        <p:spPr>
          <a:xfrm>
            <a:off x="7343330" y="4165398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18587E-D4FE-4564-B224-27AA83F303AA}"/>
                  </a:ext>
                </a:extLst>
              </p:cNvPr>
              <p:cNvSpPr txBox="1"/>
              <p:nvPr/>
            </p:nvSpPr>
            <p:spPr>
              <a:xfrm>
                <a:off x="8561261" y="2462383"/>
                <a:ext cx="225048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18587E-D4FE-4564-B224-27AA83F30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261" y="2462383"/>
                <a:ext cx="2250488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2AD898-733A-4F5B-B24F-4A2B3F07E3A7}"/>
                  </a:ext>
                </a:extLst>
              </p:cNvPr>
              <p:cNvSpPr/>
              <p:nvPr/>
            </p:nvSpPr>
            <p:spPr>
              <a:xfrm>
                <a:off x="5894665" y="2406544"/>
                <a:ext cx="421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2AD898-733A-4F5B-B24F-4A2B3F07E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665" y="2406544"/>
                <a:ext cx="4211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BCD31A6-24F6-4320-A883-FEA317630D55}"/>
                  </a:ext>
                </a:extLst>
              </p:cNvPr>
              <p:cNvSpPr/>
              <p:nvPr/>
            </p:nvSpPr>
            <p:spPr>
              <a:xfrm>
                <a:off x="4781571" y="1720938"/>
                <a:ext cx="3068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+8∗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BCD31A6-24F6-4320-A883-FEA317630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71" y="1720938"/>
                <a:ext cx="306846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D486886-464D-49AE-997B-510D42D4666C}"/>
              </a:ext>
            </a:extLst>
          </p:cNvPr>
          <p:cNvSpPr txBox="1"/>
          <p:nvPr/>
        </p:nvSpPr>
        <p:spPr>
          <a:xfrm>
            <a:off x="7966785" y="3731715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66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6000" y="792000"/>
            <a:ext cx="11484000" cy="5384963"/>
          </a:xfrm>
        </p:spPr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한계 </a:t>
            </a:r>
            <a:r>
              <a:rPr lang="en-US" altLang="ko-KR" dirty="0"/>
              <a:t>(1/4)</a:t>
            </a:r>
          </a:p>
          <a:p>
            <a:pPr lvl="1"/>
            <a:r>
              <a:rPr lang="ko-KR" altLang="en-US" dirty="0"/>
              <a:t>초기 </a:t>
            </a:r>
            <a:r>
              <a:rPr lang="ko-KR" altLang="en-US" dirty="0" err="1"/>
              <a:t>퍼셉트론을</a:t>
            </a:r>
            <a:r>
              <a:rPr lang="ko-KR" altLang="en-US" dirty="0"/>
              <a:t> 이용한 문제해결은 지금보면 </a:t>
            </a:r>
            <a:r>
              <a:rPr lang="en-US" altLang="ko-KR" dirty="0"/>
              <a:t>AND</a:t>
            </a:r>
            <a:r>
              <a:rPr lang="ko-KR" altLang="en-US" dirty="0"/>
              <a:t>와 </a:t>
            </a:r>
            <a:r>
              <a:rPr lang="en-US" altLang="ko-KR" dirty="0"/>
              <a:t>OR </a:t>
            </a:r>
            <a:r>
              <a:rPr lang="ko-KR" altLang="en-US" dirty="0"/>
              <a:t>같은 간단한 연산이었으나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당시 기계가 </a:t>
            </a:r>
            <a:r>
              <a:rPr lang="en-US" altLang="ko-KR" dirty="0"/>
              <a:t>AND</a:t>
            </a:r>
            <a:r>
              <a:rPr lang="ko-KR" altLang="en-US" dirty="0"/>
              <a:t>와 </a:t>
            </a:r>
            <a:r>
              <a:rPr lang="en-US" altLang="ko-KR" dirty="0"/>
              <a:t>OR </a:t>
            </a:r>
            <a:r>
              <a:rPr lang="ko-KR" altLang="en-US" dirty="0"/>
              <a:t>연산을 스스로 풀 수 있으면 이를 조합해 어떤 문제라도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전부 풀어낼 수 있다고 생각했음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r>
              <a:rPr lang="ko-KR" altLang="en-US" dirty="0"/>
              <a:t>와 </a:t>
            </a:r>
            <a:r>
              <a:rPr lang="en-US" altLang="ko-KR" dirty="0"/>
              <a:t>OR </a:t>
            </a:r>
            <a:r>
              <a:rPr lang="ko-KR" altLang="en-US" dirty="0"/>
              <a:t>연산의 경우 </a:t>
            </a:r>
            <a:r>
              <a:rPr lang="ko-KR" altLang="en-US" dirty="0" err="1"/>
              <a:t>퍼셉트론을</a:t>
            </a:r>
            <a:r>
              <a:rPr lang="ko-KR" altLang="en-US" dirty="0"/>
              <a:t> 통한 선형 분리가 가능한 것을 확인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26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776236-E5BF-453A-A7F5-408EADF96376}"/>
              </a:ext>
            </a:extLst>
          </p:cNvPr>
          <p:cNvCxnSpPr/>
          <p:nvPr/>
        </p:nvCxnSpPr>
        <p:spPr>
          <a:xfrm>
            <a:off x="2574041" y="3464484"/>
            <a:ext cx="0" cy="2520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FE4104-237F-47FE-B204-517DD3C6B53F}"/>
              </a:ext>
            </a:extLst>
          </p:cNvPr>
          <p:cNvCxnSpPr>
            <a:cxnSpLocks/>
          </p:cNvCxnSpPr>
          <p:nvPr/>
        </p:nvCxnSpPr>
        <p:spPr>
          <a:xfrm>
            <a:off x="2260007" y="5660728"/>
            <a:ext cx="25200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1F3C145-A3C8-4A9B-8173-3344B18EBCF6}"/>
                  </a:ext>
                </a:extLst>
              </p:cNvPr>
              <p:cNvSpPr/>
              <p:nvPr/>
            </p:nvSpPr>
            <p:spPr>
              <a:xfrm>
                <a:off x="4273394" y="5668427"/>
                <a:ext cx="506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1F3C145-A3C8-4A9B-8173-3344B18EB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394" y="5668427"/>
                <a:ext cx="50661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A19194B-910E-4ACA-8C91-475B0AD7FA79}"/>
                  </a:ext>
                </a:extLst>
              </p:cNvPr>
              <p:cNvSpPr/>
              <p:nvPr/>
            </p:nvSpPr>
            <p:spPr>
              <a:xfrm>
                <a:off x="2062106" y="3666846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A19194B-910E-4ACA-8C91-475B0AD7F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06" y="3666846"/>
                <a:ext cx="51193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FDB1D6A-E61C-4B7B-92CD-EF0AB2446D14}"/>
                  </a:ext>
                </a:extLst>
              </p:cNvPr>
              <p:cNvSpPr/>
              <p:nvPr/>
            </p:nvSpPr>
            <p:spPr>
              <a:xfrm>
                <a:off x="2179382" y="5668427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FDB1D6A-E61C-4B7B-92CD-EF0AB2446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382" y="5668427"/>
                <a:ext cx="3946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92E9D24-DB77-419D-A5B2-72E693F71A8A}"/>
                  </a:ext>
                </a:extLst>
              </p:cNvPr>
              <p:cNvSpPr/>
              <p:nvPr/>
            </p:nvSpPr>
            <p:spPr>
              <a:xfrm>
                <a:off x="3576379" y="5668427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92E9D24-DB77-419D-A5B2-72E693F71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79" y="5668427"/>
                <a:ext cx="3946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ED3764E-BC8C-49FF-BECC-A123987B1625}"/>
                  </a:ext>
                </a:extLst>
              </p:cNvPr>
              <p:cNvSpPr/>
              <p:nvPr/>
            </p:nvSpPr>
            <p:spPr>
              <a:xfrm>
                <a:off x="2179382" y="4392006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ED3764E-BC8C-49FF-BECC-A123987B1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382" y="4392006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368116-B4EA-44F0-A65C-D5B4DC4A1507}"/>
              </a:ext>
            </a:extLst>
          </p:cNvPr>
          <p:cNvSpPr>
            <a:spLocks noChangeAspect="1"/>
          </p:cNvSpPr>
          <p:nvPr/>
        </p:nvSpPr>
        <p:spPr>
          <a:xfrm>
            <a:off x="3691841" y="4494854"/>
            <a:ext cx="163735" cy="1636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7654CA-5058-4EBA-9CA1-2F57686911CA}"/>
              </a:ext>
            </a:extLst>
          </p:cNvPr>
          <p:cNvSpPr>
            <a:spLocks noChangeAspect="1"/>
          </p:cNvSpPr>
          <p:nvPr/>
        </p:nvSpPr>
        <p:spPr>
          <a:xfrm>
            <a:off x="2494448" y="5592588"/>
            <a:ext cx="163636" cy="163636"/>
          </a:xfrm>
          <a:prstGeom prst="ellipse">
            <a:avLst/>
          </a:prstGeom>
          <a:solidFill>
            <a:srgbClr val="F1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BF369D-A5C8-40BE-95E5-1CF946FF1EDF}"/>
              </a:ext>
            </a:extLst>
          </p:cNvPr>
          <p:cNvSpPr>
            <a:spLocks noChangeAspect="1"/>
          </p:cNvSpPr>
          <p:nvPr/>
        </p:nvSpPr>
        <p:spPr>
          <a:xfrm>
            <a:off x="2492223" y="4501659"/>
            <a:ext cx="163636" cy="163636"/>
          </a:xfrm>
          <a:prstGeom prst="ellipse">
            <a:avLst/>
          </a:prstGeom>
          <a:solidFill>
            <a:srgbClr val="F1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064030F-0CB4-4848-9423-EFF20A54A2C4}"/>
              </a:ext>
            </a:extLst>
          </p:cNvPr>
          <p:cNvSpPr>
            <a:spLocks noChangeAspect="1"/>
          </p:cNvSpPr>
          <p:nvPr/>
        </p:nvSpPr>
        <p:spPr>
          <a:xfrm>
            <a:off x="3697272" y="5588146"/>
            <a:ext cx="163636" cy="163636"/>
          </a:xfrm>
          <a:prstGeom prst="ellipse">
            <a:avLst/>
          </a:prstGeom>
          <a:solidFill>
            <a:srgbClr val="F1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A66492-053A-43AB-8411-A56406F5A777}"/>
              </a:ext>
            </a:extLst>
          </p:cNvPr>
          <p:cNvSpPr txBox="1"/>
          <p:nvPr/>
        </p:nvSpPr>
        <p:spPr>
          <a:xfrm>
            <a:off x="2953452" y="6109541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D75FAB2-1208-47FF-919F-EE8A87BD611C}"/>
              </a:ext>
            </a:extLst>
          </p:cNvPr>
          <p:cNvGrpSpPr/>
          <p:nvPr/>
        </p:nvGrpSpPr>
        <p:grpSpPr>
          <a:xfrm>
            <a:off x="5261719" y="4328092"/>
            <a:ext cx="1464817" cy="660796"/>
            <a:chOff x="3425125" y="2781010"/>
            <a:chExt cx="1464817" cy="66079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AA21FCB-2C04-43CB-989F-21962F24E6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2025" y="2887014"/>
              <a:ext cx="163735" cy="1636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3D17366-E9B1-4811-BAED-D870EEFF6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2074" y="3206099"/>
              <a:ext cx="163636" cy="163636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81BB37-D722-47FB-B0E8-C2398D569A26}"/>
                </a:ext>
              </a:extLst>
            </p:cNvPr>
            <p:cNvSpPr txBox="1"/>
            <p:nvPr/>
          </p:nvSpPr>
          <p:spPr>
            <a:xfrm>
              <a:off x="3745846" y="2814944"/>
              <a:ext cx="913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참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True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D16071-76F5-41D1-AF1F-B2FF8B9FF60E}"/>
                </a:ext>
              </a:extLst>
            </p:cNvPr>
            <p:cNvSpPr txBox="1"/>
            <p:nvPr/>
          </p:nvSpPr>
          <p:spPr>
            <a:xfrm>
              <a:off x="3745846" y="3134029"/>
              <a:ext cx="1144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거짓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False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8F1C1FA-467A-442A-AB4E-7F45808535E1}"/>
                </a:ext>
              </a:extLst>
            </p:cNvPr>
            <p:cNvSpPr/>
            <p:nvPr/>
          </p:nvSpPr>
          <p:spPr>
            <a:xfrm>
              <a:off x="3425125" y="2781010"/>
              <a:ext cx="1464812" cy="66078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4B715EB-1E29-4F0A-9B1D-1FEFC6BD4F0B}"/>
              </a:ext>
            </a:extLst>
          </p:cNvPr>
          <p:cNvCxnSpPr/>
          <p:nvPr/>
        </p:nvCxnSpPr>
        <p:spPr>
          <a:xfrm>
            <a:off x="7923928" y="3464484"/>
            <a:ext cx="0" cy="2520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D6BB244-015E-463F-B26E-65334C7A16C2}"/>
              </a:ext>
            </a:extLst>
          </p:cNvPr>
          <p:cNvCxnSpPr>
            <a:cxnSpLocks/>
          </p:cNvCxnSpPr>
          <p:nvPr/>
        </p:nvCxnSpPr>
        <p:spPr>
          <a:xfrm>
            <a:off x="7609894" y="5660728"/>
            <a:ext cx="25200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63B27DE-49BF-44D2-B17F-A1C945F43605}"/>
                  </a:ext>
                </a:extLst>
              </p:cNvPr>
              <p:cNvSpPr/>
              <p:nvPr/>
            </p:nvSpPr>
            <p:spPr>
              <a:xfrm>
                <a:off x="9623281" y="5668427"/>
                <a:ext cx="506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63B27DE-49BF-44D2-B17F-A1C945F43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81" y="5668427"/>
                <a:ext cx="506613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23AAE73-25CA-4377-9E57-E51DCF77D985}"/>
                  </a:ext>
                </a:extLst>
              </p:cNvPr>
              <p:cNvSpPr/>
              <p:nvPr/>
            </p:nvSpPr>
            <p:spPr>
              <a:xfrm>
                <a:off x="7411993" y="3666846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23AAE73-25CA-4377-9E57-E51DCF77D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993" y="3666846"/>
                <a:ext cx="51193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EEF9F27-8F5E-44CD-AC89-0090F39E61EE}"/>
                  </a:ext>
                </a:extLst>
              </p:cNvPr>
              <p:cNvSpPr/>
              <p:nvPr/>
            </p:nvSpPr>
            <p:spPr>
              <a:xfrm>
                <a:off x="7529269" y="5668427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EEF9F27-8F5E-44CD-AC89-0090F39E6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69" y="5668427"/>
                <a:ext cx="3946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AD7BFC4-0CBC-45A3-89B7-3E316921CB9E}"/>
                  </a:ext>
                </a:extLst>
              </p:cNvPr>
              <p:cNvSpPr/>
              <p:nvPr/>
            </p:nvSpPr>
            <p:spPr>
              <a:xfrm>
                <a:off x="8926266" y="5668427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AD7BFC4-0CBC-45A3-89B7-3E316921C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266" y="5668427"/>
                <a:ext cx="39465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4E6F42B-520A-4A2B-919A-4CCCEB0260A8}"/>
                  </a:ext>
                </a:extLst>
              </p:cNvPr>
              <p:cNvSpPr/>
              <p:nvPr/>
            </p:nvSpPr>
            <p:spPr>
              <a:xfrm>
                <a:off x="7529269" y="4392006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4E6F42B-520A-4A2B-919A-4CCCEB026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69" y="4392006"/>
                <a:ext cx="3946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A6F234-E346-47B8-AF8B-79B5B001754C}"/>
              </a:ext>
            </a:extLst>
          </p:cNvPr>
          <p:cNvSpPr>
            <a:spLocks noChangeAspect="1"/>
          </p:cNvSpPr>
          <p:nvPr/>
        </p:nvSpPr>
        <p:spPr>
          <a:xfrm>
            <a:off x="9041728" y="4494854"/>
            <a:ext cx="163735" cy="1636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78EEED-21C4-4C00-8386-EA8BF9D985E0}"/>
              </a:ext>
            </a:extLst>
          </p:cNvPr>
          <p:cNvSpPr>
            <a:spLocks noChangeAspect="1"/>
          </p:cNvSpPr>
          <p:nvPr/>
        </p:nvSpPr>
        <p:spPr>
          <a:xfrm>
            <a:off x="7844335" y="5592588"/>
            <a:ext cx="163636" cy="163636"/>
          </a:xfrm>
          <a:prstGeom prst="ellipse">
            <a:avLst/>
          </a:prstGeom>
          <a:solidFill>
            <a:srgbClr val="F1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9C492D-985A-4A86-A567-753BECD255A9}"/>
              </a:ext>
            </a:extLst>
          </p:cNvPr>
          <p:cNvSpPr txBox="1"/>
          <p:nvPr/>
        </p:nvSpPr>
        <p:spPr>
          <a:xfrm>
            <a:off x="8309751" y="61095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12C432-B1F5-45D5-AD05-5E02C9010785}"/>
              </a:ext>
            </a:extLst>
          </p:cNvPr>
          <p:cNvSpPr>
            <a:spLocks noChangeAspect="1"/>
          </p:cNvSpPr>
          <p:nvPr/>
        </p:nvSpPr>
        <p:spPr>
          <a:xfrm>
            <a:off x="7844335" y="4494854"/>
            <a:ext cx="163735" cy="1636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7D4C046-91A6-439B-8995-F40340388FB2}"/>
              </a:ext>
            </a:extLst>
          </p:cNvPr>
          <p:cNvSpPr>
            <a:spLocks noChangeAspect="1"/>
          </p:cNvSpPr>
          <p:nvPr/>
        </p:nvSpPr>
        <p:spPr>
          <a:xfrm>
            <a:off x="9041728" y="5592588"/>
            <a:ext cx="163735" cy="1636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D2C7079-F141-4A50-B331-A13948DB5CDB}"/>
              </a:ext>
            </a:extLst>
          </p:cNvPr>
          <p:cNvCxnSpPr>
            <a:cxnSpLocks/>
          </p:cNvCxnSpPr>
          <p:nvPr/>
        </p:nvCxnSpPr>
        <p:spPr>
          <a:xfrm>
            <a:off x="2686592" y="4036178"/>
            <a:ext cx="1607496" cy="1476923"/>
          </a:xfrm>
          <a:prstGeom prst="line">
            <a:avLst/>
          </a:prstGeom>
          <a:ln w="25400">
            <a:solidFill>
              <a:srgbClr val="0000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A7F7ED8-9004-479D-A083-36B7F7454D0D}"/>
              </a:ext>
            </a:extLst>
          </p:cNvPr>
          <p:cNvCxnSpPr>
            <a:cxnSpLocks/>
          </p:cNvCxnSpPr>
          <p:nvPr/>
        </p:nvCxnSpPr>
        <p:spPr>
          <a:xfrm>
            <a:off x="7231406" y="4501659"/>
            <a:ext cx="1607496" cy="1476923"/>
          </a:xfrm>
          <a:prstGeom prst="line">
            <a:avLst/>
          </a:prstGeom>
          <a:ln w="25400">
            <a:solidFill>
              <a:srgbClr val="0000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5676D1F-92B9-479F-B736-A2CA8D9DBBCD}"/>
                  </a:ext>
                </a:extLst>
              </p:cNvPr>
              <p:cNvSpPr txBox="1"/>
              <p:nvPr/>
            </p:nvSpPr>
            <p:spPr>
              <a:xfrm>
                <a:off x="3658602" y="2706067"/>
                <a:ext cx="4874796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5676D1F-92B9-479F-B736-A2CA8D9DB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02" y="2706067"/>
                <a:ext cx="4874796" cy="7101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472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한계</a:t>
            </a:r>
            <a:r>
              <a:rPr lang="en-US" altLang="ko-KR" dirty="0"/>
              <a:t> (2/4)</a:t>
            </a:r>
          </a:p>
          <a:p>
            <a:pPr lvl="1"/>
            <a:r>
              <a:rPr lang="ko-KR" altLang="en-US" dirty="0" err="1"/>
              <a:t>퍼셉트론이</a:t>
            </a:r>
            <a:r>
              <a:rPr lang="ko-KR" altLang="en-US" dirty="0"/>
              <a:t> 처음 등장했을 때 사람들은 인간의 뇌와 같은 인공지능이 곧 나올 것이라는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희망을 가졌음</a:t>
            </a:r>
            <a:endParaRPr lang="en-US" altLang="ko-KR" dirty="0"/>
          </a:p>
          <a:p>
            <a:pPr lvl="1"/>
            <a:r>
              <a:rPr lang="en-US" altLang="ko-KR" dirty="0"/>
              <a:t>1969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 err="1"/>
              <a:t>마빈</a:t>
            </a:r>
            <a:r>
              <a:rPr lang="ko-KR" altLang="en-US" dirty="0"/>
              <a:t> 민스키와 </a:t>
            </a:r>
            <a:r>
              <a:rPr lang="ko-KR" altLang="en-US" dirty="0" err="1"/>
              <a:t>시모어</a:t>
            </a:r>
            <a:r>
              <a:rPr lang="ko-KR" altLang="en-US" dirty="0"/>
              <a:t> </a:t>
            </a:r>
            <a:r>
              <a:rPr lang="ko-KR" altLang="en-US" dirty="0" err="1"/>
              <a:t>페퍼트가</a:t>
            </a:r>
            <a:r>
              <a:rPr lang="ko-KR" altLang="en-US" dirty="0"/>
              <a:t> </a:t>
            </a:r>
            <a:r>
              <a:rPr lang="ko-KR" altLang="en-US" dirty="0" err="1"/>
              <a:t>퍼셉트론으로는</a:t>
            </a:r>
            <a:r>
              <a:rPr lang="ko-KR" altLang="en-US" dirty="0"/>
              <a:t> 배타적 논리합 </a:t>
            </a:r>
            <a:r>
              <a:rPr lang="en-US" altLang="ko-KR" dirty="0"/>
              <a:t>(XOR) </a:t>
            </a:r>
            <a:r>
              <a:rPr lang="ko-KR" altLang="en-US" dirty="0"/>
              <a:t>같은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논리연산이 불가능하다는 사실을 수학적으로 증명 → 인공지능에 대한 실망감이 커짐</a:t>
            </a:r>
            <a:endParaRPr lang="en-US" altLang="ko-KR" dirty="0"/>
          </a:p>
          <a:p>
            <a:pPr lvl="2"/>
            <a:r>
              <a:rPr lang="ko-KR" altLang="en-US" dirty="0"/>
              <a:t>배타적 논리합 </a:t>
            </a:r>
            <a:r>
              <a:rPr lang="en-US" altLang="ko-KR" dirty="0"/>
              <a:t>(XOR : Exclusive-OR)</a:t>
            </a:r>
          </a:p>
          <a:p>
            <a:pPr lvl="3"/>
            <a:r>
              <a:rPr lang="ko-KR" altLang="en-US" dirty="0"/>
              <a:t>두 입력 값이 서로 다를 때만 참을 갖는 논리연산으로</a:t>
            </a:r>
            <a:r>
              <a:rPr lang="en-US" altLang="ko-KR" dirty="0"/>
              <a:t>, </a:t>
            </a:r>
            <a:r>
              <a:rPr lang="ko-KR" altLang="en-US" dirty="0"/>
              <a:t>주로 네트워크로 전송된 데이터의 오류 검증 등에 사용됨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F23F9A74-ACC4-4C1A-B83A-18E624D9C63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01097" y="438589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XOR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F23F9A74-ACC4-4C1A-B83A-18E624D9C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997070"/>
                  </p:ext>
                </p:extLst>
              </p:nvPr>
            </p:nvGraphicFramePr>
            <p:xfrm>
              <a:off x="1801097" y="438589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4" t="-1639" r="-20142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639" r="-10047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48" t="-1639" r="-948" b="-4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거짓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32FA613C-D9AC-40C4-A056-5DCA3F5B9C9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91591" y="438589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XOR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32FA613C-D9AC-40C4-A056-5DCA3F5B9C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755406"/>
                  </p:ext>
                </p:extLst>
              </p:nvPr>
            </p:nvGraphicFramePr>
            <p:xfrm>
              <a:off x="6491591" y="438589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2" t="-1639" r="-20047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48" t="-1639" r="-10142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639" r="-943" b="-4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13261013-5E43-485A-8235-CAFAACFD69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5" t="83740" r="68429" b="9357"/>
          <a:stretch/>
        </p:blipFill>
        <p:spPr>
          <a:xfrm>
            <a:off x="5425127" y="3599659"/>
            <a:ext cx="1341746" cy="605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E3A442E-75D4-4400-BD1D-7306D5AE4EFA}"/>
                  </a:ext>
                </a:extLst>
              </p:cNvPr>
              <p:cNvSpPr/>
              <p:nvPr/>
            </p:nvSpPr>
            <p:spPr>
              <a:xfrm>
                <a:off x="5057603" y="3521422"/>
                <a:ext cx="506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E3A442E-75D4-4400-BD1D-7306D5AE4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03" y="3521422"/>
                <a:ext cx="506613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3CEE10E-9EC4-4FC3-BC6A-9912667FA086}"/>
                  </a:ext>
                </a:extLst>
              </p:cNvPr>
              <p:cNvSpPr/>
              <p:nvPr/>
            </p:nvSpPr>
            <p:spPr>
              <a:xfrm>
                <a:off x="5057602" y="3810558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3CEE10E-9EC4-4FC3-BC6A-9912667FA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02" y="3810558"/>
                <a:ext cx="51193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FDCD3B2-99D1-4348-80E0-9849DE09DD98}"/>
                  </a:ext>
                </a:extLst>
              </p:cNvPr>
              <p:cNvSpPr/>
              <p:nvPr/>
            </p:nvSpPr>
            <p:spPr>
              <a:xfrm>
                <a:off x="6663109" y="3706088"/>
                <a:ext cx="1382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FDCD3B2-99D1-4348-80E0-9849DE09D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09" y="3706088"/>
                <a:ext cx="138211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543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한계</a:t>
            </a:r>
            <a:r>
              <a:rPr lang="en-US" altLang="ko-KR" dirty="0"/>
              <a:t> (3/4)</a:t>
            </a:r>
          </a:p>
          <a:p>
            <a:pPr lvl="1"/>
            <a:r>
              <a:rPr lang="en-US" altLang="ko-KR" dirty="0"/>
              <a:t>XOR </a:t>
            </a:r>
            <a:r>
              <a:rPr lang="ko-KR" altLang="en-US" dirty="0"/>
              <a:t>연산의 경우 </a:t>
            </a:r>
            <a:r>
              <a:rPr lang="ko-KR" altLang="en-US" dirty="0" err="1"/>
              <a:t>퍼셉트론을</a:t>
            </a:r>
            <a:r>
              <a:rPr lang="ko-KR" altLang="en-US" dirty="0"/>
              <a:t> 통한 선형 분리가 불가능한 것을 확인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28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10CE81-7A87-491E-8ADB-2401C8F9CC79}"/>
              </a:ext>
            </a:extLst>
          </p:cNvPr>
          <p:cNvCxnSpPr/>
          <p:nvPr/>
        </p:nvCxnSpPr>
        <p:spPr>
          <a:xfrm>
            <a:off x="5566632" y="2642447"/>
            <a:ext cx="0" cy="2520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EA27821-B24A-448C-8393-706D7765F0BC}"/>
              </a:ext>
            </a:extLst>
          </p:cNvPr>
          <p:cNvCxnSpPr>
            <a:cxnSpLocks/>
          </p:cNvCxnSpPr>
          <p:nvPr/>
        </p:nvCxnSpPr>
        <p:spPr>
          <a:xfrm>
            <a:off x="5252598" y="4838691"/>
            <a:ext cx="25200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8BB426F-E271-474B-AB4D-B87144DCFB0B}"/>
                  </a:ext>
                </a:extLst>
              </p:cNvPr>
              <p:cNvSpPr/>
              <p:nvPr/>
            </p:nvSpPr>
            <p:spPr>
              <a:xfrm>
                <a:off x="7265985" y="4846390"/>
                <a:ext cx="506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8BB426F-E271-474B-AB4D-B87144DCF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85" y="4846390"/>
                <a:ext cx="50661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75E6B7-A685-4A94-87F8-250693D3F103}"/>
                  </a:ext>
                </a:extLst>
              </p:cNvPr>
              <p:cNvSpPr/>
              <p:nvPr/>
            </p:nvSpPr>
            <p:spPr>
              <a:xfrm>
                <a:off x="5054697" y="2844809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D75E6B7-A685-4A94-87F8-250693D3F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697" y="2844809"/>
                <a:ext cx="51193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9064C88-DB27-4023-B5E2-B99E6C11B47B}"/>
                  </a:ext>
                </a:extLst>
              </p:cNvPr>
              <p:cNvSpPr/>
              <p:nvPr/>
            </p:nvSpPr>
            <p:spPr>
              <a:xfrm>
                <a:off x="5171973" y="484639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9064C88-DB27-4023-B5E2-B99E6C11B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73" y="4846390"/>
                <a:ext cx="3946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93FAE95-75B9-4986-80C0-787062D00ADD}"/>
                  </a:ext>
                </a:extLst>
              </p:cNvPr>
              <p:cNvSpPr/>
              <p:nvPr/>
            </p:nvSpPr>
            <p:spPr>
              <a:xfrm>
                <a:off x="6568970" y="484639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93FAE95-75B9-4986-80C0-787062D00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70" y="4846390"/>
                <a:ext cx="3946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4C81403-B783-4BFE-B87B-9F64EBC22E36}"/>
                  </a:ext>
                </a:extLst>
              </p:cNvPr>
              <p:cNvSpPr/>
              <p:nvPr/>
            </p:nvSpPr>
            <p:spPr>
              <a:xfrm>
                <a:off x="5171973" y="3569969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4C81403-B783-4BFE-B87B-9F64EBC22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73" y="3569969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BD13DE-E780-40F4-87FB-3FC2EB15F077}"/>
              </a:ext>
            </a:extLst>
          </p:cNvPr>
          <p:cNvSpPr>
            <a:spLocks noChangeAspect="1"/>
          </p:cNvSpPr>
          <p:nvPr/>
        </p:nvSpPr>
        <p:spPr>
          <a:xfrm>
            <a:off x="6684432" y="4766109"/>
            <a:ext cx="163735" cy="1636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FCDB6D2-0BB3-4C83-9F34-EE75BEA302BD}"/>
              </a:ext>
            </a:extLst>
          </p:cNvPr>
          <p:cNvSpPr>
            <a:spLocks noChangeAspect="1"/>
          </p:cNvSpPr>
          <p:nvPr/>
        </p:nvSpPr>
        <p:spPr>
          <a:xfrm>
            <a:off x="5484814" y="4766109"/>
            <a:ext cx="163636" cy="163636"/>
          </a:xfrm>
          <a:prstGeom prst="ellipse">
            <a:avLst/>
          </a:prstGeom>
          <a:solidFill>
            <a:srgbClr val="F1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912591-FA3E-4B3B-8CFC-EC498D14CE11}"/>
              </a:ext>
            </a:extLst>
          </p:cNvPr>
          <p:cNvSpPr>
            <a:spLocks noChangeAspect="1"/>
          </p:cNvSpPr>
          <p:nvPr/>
        </p:nvSpPr>
        <p:spPr>
          <a:xfrm>
            <a:off x="6689863" y="3679622"/>
            <a:ext cx="163636" cy="163636"/>
          </a:xfrm>
          <a:prstGeom prst="ellipse">
            <a:avLst/>
          </a:prstGeom>
          <a:solidFill>
            <a:srgbClr val="F1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83A844-924C-4A08-9722-C744C43D44F4}"/>
              </a:ext>
            </a:extLst>
          </p:cNvPr>
          <p:cNvSpPr txBox="1"/>
          <p:nvPr/>
        </p:nvSpPr>
        <p:spPr>
          <a:xfrm>
            <a:off x="5966272" y="5287504"/>
            <a:ext cx="120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XOR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8FAE3A0-CC68-4D8C-AB06-44BCD54E25E7}"/>
              </a:ext>
            </a:extLst>
          </p:cNvPr>
          <p:cNvGrpSpPr/>
          <p:nvPr/>
        </p:nvGrpSpPr>
        <p:grpSpPr>
          <a:xfrm>
            <a:off x="8254310" y="3506055"/>
            <a:ext cx="1464817" cy="660796"/>
            <a:chOff x="3425125" y="2781010"/>
            <a:chExt cx="1464817" cy="66079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9BFB92-C035-4062-92B2-4FC5F545E2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2025" y="2887014"/>
              <a:ext cx="163735" cy="1636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1306E3-20CB-4CF0-A1BC-72FB2A6A3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2074" y="3206099"/>
              <a:ext cx="163636" cy="163636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031BD3-F2F6-41D2-BF05-BC11925F8D46}"/>
                </a:ext>
              </a:extLst>
            </p:cNvPr>
            <p:cNvSpPr txBox="1"/>
            <p:nvPr/>
          </p:nvSpPr>
          <p:spPr>
            <a:xfrm>
              <a:off x="3745846" y="2814944"/>
              <a:ext cx="913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참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True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A8B9EF-791C-407F-B512-4F6C6CFE03CC}"/>
                </a:ext>
              </a:extLst>
            </p:cNvPr>
            <p:cNvSpPr txBox="1"/>
            <p:nvPr/>
          </p:nvSpPr>
          <p:spPr>
            <a:xfrm>
              <a:off x="3745846" y="3134029"/>
              <a:ext cx="1144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거짓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False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015E6D-B2A5-4A55-BD34-801DBBCA4BAB}"/>
                </a:ext>
              </a:extLst>
            </p:cNvPr>
            <p:cNvSpPr/>
            <p:nvPr/>
          </p:nvSpPr>
          <p:spPr>
            <a:xfrm>
              <a:off x="3425125" y="2781010"/>
              <a:ext cx="1464812" cy="66078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CD3F72-2A99-4697-B0A4-5DA3E2B05D6F}"/>
                  </a:ext>
                </a:extLst>
              </p:cNvPr>
              <p:cNvSpPr txBox="1"/>
              <p:nvPr/>
            </p:nvSpPr>
            <p:spPr>
              <a:xfrm>
                <a:off x="5967706" y="1884030"/>
                <a:ext cx="4874796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CD3F72-2A99-4697-B0A4-5DA3E2B05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706" y="1884030"/>
                <a:ext cx="4874796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48642BEC-33B8-4036-BA0A-B632CE917DC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8505" y="302947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XOR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48642BEC-33B8-4036-BA0A-B632CE917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6645705"/>
                  </p:ext>
                </p:extLst>
              </p:nvPr>
            </p:nvGraphicFramePr>
            <p:xfrm>
              <a:off x="478505" y="3029475"/>
              <a:ext cx="386079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6933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286933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74" t="-1639" r="-20142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1639" r="-100472" b="-4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948" t="-1639" r="-948" b="-4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198D67-B4FE-41F8-BB9F-B7EE539C79C0}"/>
              </a:ext>
            </a:extLst>
          </p:cNvPr>
          <p:cNvSpPr>
            <a:spLocks noChangeAspect="1"/>
          </p:cNvSpPr>
          <p:nvPr/>
        </p:nvSpPr>
        <p:spPr>
          <a:xfrm>
            <a:off x="5484814" y="3679622"/>
            <a:ext cx="163735" cy="1636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물음표">
            <a:extLst>
              <a:ext uri="{FF2B5EF4-FFF2-40B4-BE49-F238E27FC236}">
                <a16:creationId xmlns:a16="http://schemas.microsoft.com/office/drawing/2014/main" id="{AE083FC3-9C3A-41DF-A127-91E1D4A3064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730268" y="3775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1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한계</a:t>
            </a:r>
            <a:r>
              <a:rPr lang="en-US" altLang="ko-KR" dirty="0"/>
              <a:t> (4/4)</a:t>
            </a:r>
          </a:p>
          <a:p>
            <a:pPr lvl="1"/>
            <a:r>
              <a:rPr lang="ko-KR" altLang="en-US" dirty="0" err="1"/>
              <a:t>퍼셉트론을</a:t>
            </a:r>
            <a:r>
              <a:rPr lang="ko-KR" altLang="en-US" dirty="0"/>
              <a:t> 여러 개 쌓아 올린 다층 </a:t>
            </a:r>
            <a:r>
              <a:rPr lang="ko-KR" altLang="en-US" dirty="0" err="1"/>
              <a:t>퍼셉트론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M</a:t>
            </a:r>
            <a:r>
              <a:rPr lang="en-US" altLang="ko-KR" dirty="0"/>
              <a:t>ulti </a:t>
            </a:r>
            <a:r>
              <a:rPr lang="en-US" altLang="ko-KR" dirty="0">
                <a:solidFill>
                  <a:srgbClr val="0000FF"/>
                </a:solidFill>
              </a:rPr>
              <a:t>L</a:t>
            </a:r>
            <a:r>
              <a:rPr lang="en-US" altLang="ko-KR" dirty="0"/>
              <a:t>ayer </a:t>
            </a:r>
            <a:r>
              <a:rPr lang="en-US" altLang="ko-KR" dirty="0" err="1">
                <a:solidFill>
                  <a:srgbClr val="0000FF"/>
                </a:solidFill>
              </a:rPr>
              <a:t>P</a:t>
            </a:r>
            <a:r>
              <a:rPr lang="en-US" altLang="ko-KR" dirty="0" err="1"/>
              <a:t>erceprton</a:t>
            </a:r>
            <a:r>
              <a:rPr lang="en-US" altLang="ko-KR" dirty="0"/>
              <a:t>, MLP)</a:t>
            </a:r>
            <a:r>
              <a:rPr lang="ko-KR" altLang="en-US" dirty="0"/>
              <a:t>을 통해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XOR </a:t>
            </a:r>
            <a:r>
              <a:rPr lang="ko-KR" altLang="en-US" dirty="0"/>
              <a:t>연산에 대한 문제는 해결될 수 있지만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각각의 가중치 </a:t>
            </a:r>
            <a:r>
              <a:rPr lang="en-US" altLang="ko-KR" dirty="0"/>
              <a:t>(Weight)</a:t>
            </a:r>
            <a:r>
              <a:rPr lang="ko-KR" altLang="en-US" dirty="0"/>
              <a:t>와 편향 </a:t>
            </a:r>
            <a:r>
              <a:rPr lang="en-US" altLang="ko-KR" dirty="0"/>
              <a:t>(Bias)</a:t>
            </a:r>
            <a:r>
              <a:rPr lang="ko-KR" altLang="en-US" dirty="0"/>
              <a:t>을 학습시킬 방법이 없다</a:t>
            </a:r>
            <a:r>
              <a:rPr lang="en-US" altLang="ko-KR" dirty="0"/>
              <a:t>”</a:t>
            </a:r>
            <a:r>
              <a:rPr lang="ko-KR" altLang="en-US" dirty="0"/>
              <a:t>라는 결론을 내놓으면서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퍼셉트론을</a:t>
            </a:r>
            <a:r>
              <a:rPr lang="ko-KR" altLang="en-US" dirty="0"/>
              <a:t> 이용한 학습의 한계가 언급됨</a:t>
            </a:r>
            <a:endParaRPr lang="en-US" altLang="ko-KR" dirty="0"/>
          </a:p>
          <a:p>
            <a:pPr lvl="1"/>
            <a:r>
              <a:rPr lang="ko-KR" altLang="en-US" dirty="0"/>
              <a:t>또한 당시 인공지능 기술이 복잡하고 현실적인 문제를 해결하기에는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역부족이라는 사실이 알려지면서</a:t>
            </a:r>
            <a:r>
              <a:rPr lang="en-US" altLang="ko-KR" dirty="0"/>
              <a:t>, 1970</a:t>
            </a:r>
            <a:r>
              <a:rPr lang="ko-KR" altLang="en-US" dirty="0"/>
              <a:t>년대 초부터 </a:t>
            </a:r>
            <a:r>
              <a:rPr lang="en-US" altLang="ko-KR" dirty="0"/>
              <a:t>1980</a:t>
            </a:r>
            <a:r>
              <a:rPr lang="ko-KR" altLang="en-US" dirty="0"/>
              <a:t>년까지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인공지능 역사의 첫 번째 겨울 </a:t>
            </a:r>
            <a:r>
              <a:rPr lang="en-US" altLang="ko-KR" dirty="0"/>
              <a:t>(First AI Winter)</a:t>
            </a:r>
            <a:r>
              <a:rPr lang="ko-KR" altLang="en-US" dirty="0"/>
              <a:t>을 겪게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18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</a:t>
            </a:r>
            <a:r>
              <a:rPr lang="en-US" altLang="ko-KR" dirty="0"/>
              <a:t> </a:t>
            </a:r>
            <a:r>
              <a:rPr lang="ko-KR" altLang="en-US" dirty="0"/>
              <a:t>살펴봅시다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02.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알아봅시다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3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(MLP)</a:t>
            </a:r>
            <a:r>
              <a:rPr lang="ko-KR" altLang="en-US" dirty="0"/>
              <a:t>의 등장 </a:t>
            </a:r>
            <a:r>
              <a:rPr lang="en-US" altLang="ko-KR" dirty="0"/>
              <a:t>(1/9)</a:t>
            </a:r>
          </a:p>
          <a:p>
            <a:pPr lvl="1"/>
            <a:r>
              <a:rPr lang="ko-KR" altLang="en-US" dirty="0" err="1"/>
              <a:t>퍼셉트론의</a:t>
            </a:r>
            <a:r>
              <a:rPr lang="ko-KR" altLang="en-US" dirty="0"/>
              <a:t> 한계로 배타적 논리합 </a:t>
            </a:r>
            <a:r>
              <a:rPr lang="en-US" altLang="ko-KR" dirty="0"/>
              <a:t>(XOR) </a:t>
            </a:r>
            <a:r>
              <a:rPr lang="ko-KR" altLang="en-US" dirty="0"/>
              <a:t>연산을 구현하지 못한다고 배웠음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67055A-E473-48AD-B87C-89423E3315E5}"/>
              </a:ext>
            </a:extLst>
          </p:cNvPr>
          <p:cNvSpPr/>
          <p:nvPr/>
        </p:nvSpPr>
        <p:spPr>
          <a:xfrm>
            <a:off x="2769396" y="1760564"/>
            <a:ext cx="6653208" cy="734605"/>
          </a:xfrm>
          <a:prstGeom prst="roundRect">
            <a:avLst/>
          </a:prstGeom>
          <a:solidFill>
            <a:srgbClr val="008000"/>
          </a:soli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그렇다면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기존에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연산자는 어떻게 구현되었을까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F5AEC4-2DC2-4724-A6A8-B1615C4C0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6" y="3344961"/>
            <a:ext cx="3884747" cy="12949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366167-A70B-47AD-8167-CCBC3CF70457}"/>
              </a:ext>
            </a:extLst>
          </p:cNvPr>
          <p:cNvSpPr/>
          <p:nvPr/>
        </p:nvSpPr>
        <p:spPr>
          <a:xfrm>
            <a:off x="1349877" y="2936384"/>
            <a:ext cx="263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NAND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게이트만 사용하여 구성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064AE0-46CD-4A21-A950-B319DBA78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19" y="3111694"/>
            <a:ext cx="3884747" cy="18209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CF30D2-8CE6-4D27-8E65-C686CB3C5BC9}"/>
              </a:ext>
            </a:extLst>
          </p:cNvPr>
          <p:cNvSpPr/>
          <p:nvPr/>
        </p:nvSpPr>
        <p:spPr>
          <a:xfrm>
            <a:off x="8258564" y="2799261"/>
            <a:ext cx="2528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NOR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게이트만 사용하여 구성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1781DA-E2E9-4618-9C81-B2C664A7B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20" y="4851916"/>
            <a:ext cx="3542171" cy="139455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14D0E2-F2BB-4DD1-B35D-A3CB44A13297}"/>
              </a:ext>
            </a:extLst>
          </p:cNvPr>
          <p:cNvSpPr/>
          <p:nvPr/>
        </p:nvSpPr>
        <p:spPr>
          <a:xfrm>
            <a:off x="4586321" y="4538321"/>
            <a:ext cx="2587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3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개의 게이트를 혼합하여 구성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1B8C60-F583-4276-8D17-B5AB0FD84526}"/>
              </a:ext>
            </a:extLst>
          </p:cNvPr>
          <p:cNvSpPr/>
          <p:nvPr/>
        </p:nvSpPr>
        <p:spPr>
          <a:xfrm>
            <a:off x="8459249" y="4903437"/>
            <a:ext cx="29049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https://ko.wikipedia.org/wiki/XOR_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게이트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D0A566-15DC-4D8F-A393-5A1CEC9C965C}"/>
              </a:ext>
            </a:extLst>
          </p:cNvPr>
          <p:cNvSpPr/>
          <p:nvPr/>
        </p:nvSpPr>
        <p:spPr>
          <a:xfrm>
            <a:off x="4746229" y="6213593"/>
            <a:ext cx="29049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https://ko.wikipedia.org/wiki/XOR_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게이트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AD9D91-DE29-46D2-8CBC-BEF5D0972563}"/>
              </a:ext>
            </a:extLst>
          </p:cNvPr>
          <p:cNvSpPr/>
          <p:nvPr/>
        </p:nvSpPr>
        <p:spPr>
          <a:xfrm>
            <a:off x="857984" y="4659722"/>
            <a:ext cx="29049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https://ko.wikipedia.org/wiki/XOR_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게이트</a:t>
            </a:r>
          </a:p>
        </p:txBody>
      </p:sp>
      <p:pic>
        <p:nvPicPr>
          <p:cNvPr id="19" name="그래픽 18" descr="시계 방향으로 굽은 화살표">
            <a:extLst>
              <a:ext uri="{FF2B5EF4-FFF2-40B4-BE49-F238E27FC236}">
                <a16:creationId xmlns:a16="http://schemas.microsoft.com/office/drawing/2014/main" id="{BE12DAD0-240E-4185-A892-119FDEAFA23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4371140">
            <a:off x="4112566" y="2605399"/>
            <a:ext cx="914400" cy="914400"/>
          </a:xfrm>
          <a:prstGeom prst="rect">
            <a:avLst/>
          </a:prstGeom>
        </p:spPr>
      </p:pic>
      <p:pic>
        <p:nvPicPr>
          <p:cNvPr id="21" name="그래픽 20" descr="조금 굽은 화살표">
            <a:extLst>
              <a:ext uri="{FF2B5EF4-FFF2-40B4-BE49-F238E27FC236}">
                <a16:creationId xmlns:a16="http://schemas.microsoft.com/office/drawing/2014/main" id="{672D3DE8-7D37-40A0-8F88-D26ECC00195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977342">
            <a:off x="6728347" y="2508169"/>
            <a:ext cx="914400" cy="914400"/>
          </a:xfrm>
          <a:prstGeom prst="rect">
            <a:avLst/>
          </a:prstGeom>
        </p:spPr>
      </p:pic>
      <p:pic>
        <p:nvPicPr>
          <p:cNvPr id="23" name="그래픽 22" descr="직선 화살표">
            <a:extLst>
              <a:ext uri="{FF2B5EF4-FFF2-40B4-BE49-F238E27FC236}">
                <a16:creationId xmlns:a16="http://schemas.microsoft.com/office/drawing/2014/main" id="{26B342C3-A173-4042-A03A-EEF967F4337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6200000">
            <a:off x="5422905" y="29778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49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6000" y="792000"/>
            <a:ext cx="11484000" cy="5384963"/>
          </a:xfrm>
        </p:spPr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(MLP)</a:t>
            </a:r>
            <a:r>
              <a:rPr lang="ko-KR" altLang="en-US" dirty="0"/>
              <a:t>의 등장 </a:t>
            </a:r>
            <a:r>
              <a:rPr lang="en-US" altLang="ko-KR" dirty="0"/>
              <a:t>(2/9)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개의 게이트 </a:t>
            </a:r>
            <a:r>
              <a:rPr lang="en-US" altLang="ko-KR" dirty="0"/>
              <a:t>(Gate)</a:t>
            </a:r>
            <a:r>
              <a:rPr lang="ko-KR" altLang="en-US" dirty="0"/>
              <a:t>를 혼합하여 구성한 배타적 논리합 </a:t>
            </a:r>
            <a:r>
              <a:rPr lang="en-US" altLang="ko-KR" dirty="0"/>
              <a:t>(XOR) </a:t>
            </a:r>
            <a:r>
              <a:rPr lang="ko-KR" altLang="en-US" dirty="0"/>
              <a:t>게이트를 살펴봅시다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1781DA-E2E9-4618-9C81-B2C664A7B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29" y="2436222"/>
            <a:ext cx="3542171" cy="1394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A3760D63-ABB4-463F-9CDA-6209392E346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996874" y="2195988"/>
              <a:ext cx="68400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768477384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242578797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ko-KR" altLang="en-US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R" altLang="en-US" sz="16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60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(=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ko-KR" altLang="en-US" sz="1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ko-KR" sz="14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NAND</a:t>
                          </a:r>
                          <a:r>
                            <a:rPr lang="en-US" altLang="ko-KR" sz="1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ko-KR" sz="14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)</a:t>
                          </a:r>
                          <a:endParaRPr lang="ko-KR" altLang="en-US" sz="1600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6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(=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ko-KR" altLang="en-US" sz="1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ko-KR" sz="14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OR</a:t>
                          </a:r>
                          <a:r>
                            <a:rPr lang="en-US" altLang="ko-KR" sz="14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ko-KR" sz="1400" i="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)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(=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)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E8F4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A3760D63-ABB4-463F-9CDA-6209392E34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053192"/>
                  </p:ext>
                </p:extLst>
              </p:nvPr>
            </p:nvGraphicFramePr>
            <p:xfrm>
              <a:off x="4996874" y="2195988"/>
              <a:ext cx="68400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768477384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242578797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15498998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53350527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848304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35" t="-1639" r="-727206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35" t="-1639" r="-627206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6127" t="-1639" r="-200352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820" t="-1639" r="-10106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5775" t="-1639" r="-704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932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0180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390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466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</a:t>
                          </a:r>
                          <a:endParaRPr lang="ko-KR" alt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9135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29AE882-5A26-44E4-8D63-620950C4A5A4}"/>
                  </a:ext>
                </a:extLst>
              </p:cNvPr>
              <p:cNvSpPr/>
              <p:nvPr/>
            </p:nvSpPr>
            <p:spPr>
              <a:xfrm>
                <a:off x="3121058" y="2408422"/>
                <a:ext cx="506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29AE882-5A26-44E4-8D63-620950C4A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058" y="2408422"/>
                <a:ext cx="50661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CE872C8-0CC4-4A8A-9FEC-E27E6152490F}"/>
                  </a:ext>
                </a:extLst>
              </p:cNvPr>
              <p:cNvSpPr/>
              <p:nvPr/>
            </p:nvSpPr>
            <p:spPr>
              <a:xfrm>
                <a:off x="3115736" y="3514664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CE872C8-0CC4-4A8A-9FEC-E27E61524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736" y="3514664"/>
                <a:ext cx="51193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EC153B-08BE-4E3A-B8EF-D535CC841594}"/>
                  </a:ext>
                </a:extLst>
              </p:cNvPr>
              <p:cNvSpPr txBox="1"/>
              <p:nvPr/>
            </p:nvSpPr>
            <p:spPr>
              <a:xfrm>
                <a:off x="1214147" y="4164406"/>
                <a:ext cx="173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:r>
                  <a:rPr lang="ko-KR" alt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입력값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EC153B-08BE-4E3A-B8EF-D535CC841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47" y="4164406"/>
                <a:ext cx="1738425" cy="369332"/>
              </a:xfrm>
              <a:prstGeom prst="rect">
                <a:avLst/>
              </a:prstGeom>
              <a:blipFill>
                <a:blip r:embed="rId6"/>
                <a:stretch>
                  <a:fillRect l="-2105" t="-8197" r="-280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0EFB61-20BD-4596-8D9D-39200DF71E1F}"/>
                  </a:ext>
                </a:extLst>
              </p:cNvPr>
              <p:cNvSpPr txBox="1"/>
              <p:nvPr/>
            </p:nvSpPr>
            <p:spPr>
              <a:xfrm>
                <a:off x="1214147" y="4632010"/>
                <a:ext cx="2462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중간 결과값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0EFB61-20BD-4596-8D9D-39200DF71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47" y="4632010"/>
                <a:ext cx="2462469" cy="369332"/>
              </a:xfrm>
              <a:prstGeom prst="rect">
                <a:avLst/>
              </a:prstGeom>
              <a:blipFill>
                <a:blip r:embed="rId7"/>
                <a:stretch>
                  <a:fillRect l="-1485" t="-10000" r="-17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7B08BB-0043-49F6-AF89-6D1CD9E593F4}"/>
                  </a:ext>
                </a:extLst>
              </p:cNvPr>
              <p:cNvSpPr txBox="1"/>
              <p:nvPr/>
            </p:nvSpPr>
            <p:spPr>
              <a:xfrm>
                <a:off x="1214147" y="5099614"/>
                <a:ext cx="214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(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최종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결과값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7B08BB-0043-49F6-AF89-6D1CD9E59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47" y="5099614"/>
                <a:ext cx="2145459" cy="369332"/>
              </a:xfrm>
              <a:prstGeom prst="rect">
                <a:avLst/>
              </a:prstGeom>
              <a:blipFill>
                <a:blip r:embed="rId8"/>
                <a:stretch>
                  <a:fillRect l="-1705" t="-10000" r="-198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434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6000" y="792000"/>
            <a:ext cx="11484000" cy="5384963"/>
          </a:xfrm>
        </p:spPr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(MLP)</a:t>
            </a:r>
            <a:r>
              <a:rPr lang="ko-KR" altLang="en-US" dirty="0"/>
              <a:t>의 등장 </a:t>
            </a:r>
            <a:r>
              <a:rPr lang="en-US" altLang="ko-KR" dirty="0"/>
              <a:t>(3/9)</a:t>
            </a:r>
          </a:p>
          <a:p>
            <a:pPr lvl="1"/>
            <a:r>
              <a:rPr lang="ko-KR" altLang="en-US" dirty="0" err="1"/>
              <a:t>퍼셉트론과</a:t>
            </a:r>
            <a:r>
              <a:rPr lang="ko-KR" altLang="en-US" dirty="0"/>
              <a:t> 배타적 논리합 </a:t>
            </a:r>
            <a:r>
              <a:rPr lang="en-US" altLang="ko-KR" dirty="0"/>
              <a:t>(XOR) </a:t>
            </a:r>
            <a:r>
              <a:rPr lang="ko-KR" altLang="en-US" dirty="0"/>
              <a:t>게이트를 비교해 봅시다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F50D5F-9BE8-4296-A87A-EA9E008EE317}"/>
              </a:ext>
            </a:extLst>
          </p:cNvPr>
          <p:cNvSpPr txBox="1"/>
          <p:nvPr/>
        </p:nvSpPr>
        <p:spPr>
          <a:xfrm>
            <a:off x="1288728" y="176318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계층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4037C61-758B-4309-8E0D-598D461358DE}"/>
              </a:ext>
            </a:extLst>
          </p:cNvPr>
          <p:cNvSpPr/>
          <p:nvPr/>
        </p:nvSpPr>
        <p:spPr>
          <a:xfrm>
            <a:off x="1321546" y="2133598"/>
            <a:ext cx="1011902" cy="4107891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391B1A4-B33D-466F-B9BC-4E4BD7CE6C5E}"/>
              </a:ext>
            </a:extLst>
          </p:cNvPr>
          <p:cNvSpPr/>
          <p:nvPr/>
        </p:nvSpPr>
        <p:spPr>
          <a:xfrm>
            <a:off x="3410024" y="2133598"/>
            <a:ext cx="1011902" cy="4107891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0D39B5-E3AE-47FE-A651-2BAD488C39DA}"/>
              </a:ext>
            </a:extLst>
          </p:cNvPr>
          <p:cNvSpPr txBox="1"/>
          <p:nvPr/>
        </p:nvSpPr>
        <p:spPr>
          <a:xfrm>
            <a:off x="3377206" y="176318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출력 계층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903CF7-C28C-43C6-B27E-8449D42AB1B7}"/>
              </a:ext>
            </a:extLst>
          </p:cNvPr>
          <p:cNvSpPr>
            <a:spLocks noChangeAspect="1"/>
          </p:cNvSpPr>
          <p:nvPr/>
        </p:nvSpPr>
        <p:spPr>
          <a:xfrm>
            <a:off x="1569420" y="2291285"/>
            <a:ext cx="516155" cy="516155"/>
          </a:xfrm>
          <a:prstGeom prst="ellipse">
            <a:avLst/>
          </a:prstGeom>
          <a:solidFill>
            <a:srgbClr val="FAD2D0"/>
          </a:solidFill>
          <a:ln w="25400">
            <a:solidFill>
              <a:srgbClr val="C66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66065"/>
                </a:solidFill>
              </a:rPr>
              <a:t>1</a:t>
            </a:r>
            <a:endParaRPr lang="ko-KR" altLang="en-US" dirty="0">
              <a:solidFill>
                <a:srgbClr val="C6606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47C08A8-5830-49B6-9883-FFE9802E0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9420" y="3346526"/>
                <a:ext cx="516155" cy="516155"/>
              </a:xfrm>
              <a:prstGeom prst="ellipse">
                <a:avLst/>
              </a:prstGeom>
              <a:solidFill>
                <a:srgbClr val="FAD2D0"/>
              </a:solidFill>
              <a:ln w="25400">
                <a:solidFill>
                  <a:srgbClr val="C660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C66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C6606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C6606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66065"/>
                  </a:solidFill>
                </a:endParaRPr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47C08A8-5830-49B6-9883-FFE9802E0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420" y="3346526"/>
                <a:ext cx="516155" cy="5161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C6606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00EE2E5-024B-48AF-AF4F-6ED39D777C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9420" y="4401767"/>
                <a:ext cx="516155" cy="516155"/>
              </a:xfrm>
              <a:prstGeom prst="ellipse">
                <a:avLst/>
              </a:prstGeom>
              <a:solidFill>
                <a:srgbClr val="FAD2D0"/>
              </a:solidFill>
              <a:ln w="25400">
                <a:solidFill>
                  <a:srgbClr val="C660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C66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C6606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C6606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66065"/>
                  </a:solidFill>
                </a:endParaRPr>
              </a:p>
            </p:txBody>
          </p:sp>
        </mc:Choice>
        <mc:Fallback xmlns=""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00EE2E5-024B-48AF-AF4F-6ED39D777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420" y="4401767"/>
                <a:ext cx="516155" cy="51615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C6606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ECDED243-B806-49FF-918F-9AE3E52353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9420" y="5457007"/>
                <a:ext cx="516155" cy="516155"/>
              </a:xfrm>
              <a:prstGeom prst="ellipse">
                <a:avLst/>
              </a:prstGeom>
              <a:solidFill>
                <a:srgbClr val="FAD2D0"/>
              </a:solidFill>
              <a:ln w="25400">
                <a:solidFill>
                  <a:srgbClr val="C660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C660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C6606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rgbClr val="C66065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66065"/>
                  </a:solidFill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ECDED243-B806-49FF-918F-9AE3E5235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420" y="5457007"/>
                <a:ext cx="516155" cy="5161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C6606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9EA98-0679-4498-A960-980766CA0325}"/>
                  </a:ext>
                </a:extLst>
              </p:cNvPr>
              <p:cNvSpPr txBox="1"/>
              <p:nvPr/>
            </p:nvSpPr>
            <p:spPr>
              <a:xfrm>
                <a:off x="1615740" y="4925855"/>
                <a:ext cx="4235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9EA98-0679-4498-A960-980766CA0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40" y="4925855"/>
                <a:ext cx="42351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E5EFCE3-67E0-4D79-8FD3-CA748C9148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898" y="3913682"/>
                <a:ext cx="516155" cy="516155"/>
              </a:xfrm>
              <a:prstGeom prst="ellipse">
                <a:avLst/>
              </a:prstGeom>
              <a:solidFill>
                <a:srgbClr val="FAD2D0"/>
              </a:solidFill>
              <a:ln w="25400">
                <a:solidFill>
                  <a:srgbClr val="C660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solidFill>
                            <a:srgbClr val="C66065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ko-KR" altLang="en-US" dirty="0">
                  <a:solidFill>
                    <a:srgbClr val="C66065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E5EFCE3-67E0-4D79-8FD3-CA748C914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898" y="3913682"/>
                <a:ext cx="516155" cy="5161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C6606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D695C5-66F8-4C0B-B3CB-B7CC3B43A70F}"/>
              </a:ext>
            </a:extLst>
          </p:cNvPr>
          <p:cNvCxnSpPr>
            <a:cxnSpLocks/>
          </p:cNvCxnSpPr>
          <p:nvPr/>
        </p:nvCxnSpPr>
        <p:spPr>
          <a:xfrm>
            <a:off x="2124360" y="2733962"/>
            <a:ext cx="1431637" cy="1265382"/>
          </a:xfrm>
          <a:prstGeom prst="straightConnector1">
            <a:avLst/>
          </a:prstGeom>
          <a:ln w="25400">
            <a:solidFill>
              <a:srgbClr val="5894B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BF0C71D-FD9E-48FC-9B14-50CDB46187C2}"/>
              </a:ext>
            </a:extLst>
          </p:cNvPr>
          <p:cNvCxnSpPr>
            <a:cxnSpLocks/>
          </p:cNvCxnSpPr>
          <p:nvPr/>
        </p:nvCxnSpPr>
        <p:spPr>
          <a:xfrm>
            <a:off x="2179779" y="3639125"/>
            <a:ext cx="1293090" cy="452582"/>
          </a:xfrm>
          <a:prstGeom prst="straightConnector1">
            <a:avLst/>
          </a:prstGeom>
          <a:ln w="25400">
            <a:solidFill>
              <a:srgbClr val="5894B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F5C059C-01B4-4890-A60F-AB2BAE3868C9}"/>
              </a:ext>
            </a:extLst>
          </p:cNvPr>
          <p:cNvCxnSpPr>
            <a:cxnSpLocks/>
          </p:cNvCxnSpPr>
          <p:nvPr/>
        </p:nvCxnSpPr>
        <p:spPr>
          <a:xfrm flipV="1">
            <a:off x="2179779" y="4257962"/>
            <a:ext cx="1320800" cy="397163"/>
          </a:xfrm>
          <a:prstGeom prst="straightConnector1">
            <a:avLst/>
          </a:prstGeom>
          <a:ln w="25400">
            <a:solidFill>
              <a:srgbClr val="5894B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513DFD0-1611-4ABA-ADFF-989F1E8C40D0}"/>
              </a:ext>
            </a:extLst>
          </p:cNvPr>
          <p:cNvCxnSpPr>
            <a:cxnSpLocks/>
          </p:cNvCxnSpPr>
          <p:nvPr/>
        </p:nvCxnSpPr>
        <p:spPr>
          <a:xfrm flipV="1">
            <a:off x="2189015" y="4451925"/>
            <a:ext cx="1339273" cy="1200728"/>
          </a:xfrm>
          <a:prstGeom prst="straightConnector1">
            <a:avLst/>
          </a:prstGeom>
          <a:ln w="25400">
            <a:solidFill>
              <a:srgbClr val="5894B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2672B9-1084-4D9C-A314-E165C6DBF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6834" y="3022051"/>
                <a:ext cx="426575" cy="426575"/>
              </a:xfrm>
              <a:prstGeom prst="ellipse">
                <a:avLst/>
              </a:prstGeom>
              <a:solidFill>
                <a:srgbClr val="5894B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22672B9-1084-4D9C-A314-E165C6DBF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34" y="3022051"/>
                <a:ext cx="426575" cy="426575"/>
              </a:xfrm>
              <a:prstGeom prst="ellipse">
                <a:avLst/>
              </a:prstGeom>
              <a:blipFill>
                <a:blip r:embed="rId7"/>
                <a:stretch>
                  <a:fillRect l="-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0ACE03C-6774-4371-8B13-DF292B3D1E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3142" y="3618950"/>
                <a:ext cx="426575" cy="426575"/>
              </a:xfrm>
              <a:prstGeom prst="ellipse">
                <a:avLst/>
              </a:prstGeom>
              <a:solidFill>
                <a:srgbClr val="5894B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0ACE03C-6774-4371-8B13-DF292B3D1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142" y="3618950"/>
                <a:ext cx="426575" cy="426575"/>
              </a:xfrm>
              <a:prstGeom prst="ellipse">
                <a:avLst/>
              </a:prstGeom>
              <a:blipFill>
                <a:blip r:embed="rId8"/>
                <a:stretch>
                  <a:fillRect l="-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7743874E-BE48-460D-9C16-AD1205A4C6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3610" y="4304762"/>
                <a:ext cx="426575" cy="426575"/>
              </a:xfrm>
              <a:prstGeom prst="ellipse">
                <a:avLst/>
              </a:prstGeom>
              <a:solidFill>
                <a:srgbClr val="5894B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7743874E-BE48-460D-9C16-AD1205A4C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610" y="4304762"/>
                <a:ext cx="426575" cy="426575"/>
              </a:xfrm>
              <a:prstGeom prst="ellipse">
                <a:avLst/>
              </a:prstGeom>
              <a:blipFill>
                <a:blip r:embed="rId9"/>
                <a:stretch>
                  <a:fillRect l="-428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6A64DCB-3D21-4D2C-A7C6-0A88C9AB0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41050" y="4955076"/>
                <a:ext cx="426575" cy="426575"/>
              </a:xfrm>
              <a:prstGeom prst="ellipse">
                <a:avLst/>
              </a:prstGeom>
              <a:solidFill>
                <a:srgbClr val="5894B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6A64DCB-3D21-4D2C-A7C6-0A88C9AB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50" y="4955076"/>
                <a:ext cx="426575" cy="426575"/>
              </a:xfrm>
              <a:prstGeom prst="ellipse">
                <a:avLst/>
              </a:prstGeom>
              <a:blipFill>
                <a:blip r:embed="rId10"/>
                <a:stretch>
                  <a:fillRect l="-5714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2B05BAEF-223B-4C24-9703-A50FAD8B22FE}"/>
              </a:ext>
            </a:extLst>
          </p:cNvPr>
          <p:cNvGrpSpPr/>
          <p:nvPr/>
        </p:nvGrpSpPr>
        <p:grpSpPr>
          <a:xfrm>
            <a:off x="6805050" y="1763186"/>
            <a:ext cx="3688739" cy="3858783"/>
            <a:chOff x="6269343" y="1763186"/>
            <a:chExt cx="3688739" cy="385878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6F71733-74F7-4D4A-AA1B-F9803F96FF21}"/>
                </a:ext>
              </a:extLst>
            </p:cNvPr>
            <p:cNvGrpSpPr/>
            <p:nvPr/>
          </p:nvGrpSpPr>
          <p:grpSpPr>
            <a:xfrm>
              <a:off x="6269343" y="2561445"/>
              <a:ext cx="3542171" cy="3060524"/>
              <a:chOff x="1182229" y="2408422"/>
              <a:chExt cx="3542171" cy="3060524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E1781DA-E2E9-4618-9C81-B2C664A7B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2229" y="2436222"/>
                <a:ext cx="3542171" cy="139455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B29AE882-5A26-44E4-8D63-620950C4A5A4}"/>
                      </a:ext>
                    </a:extLst>
                  </p:cNvPr>
                  <p:cNvSpPr/>
                  <p:nvPr/>
                </p:nvSpPr>
                <p:spPr>
                  <a:xfrm>
                    <a:off x="3121058" y="2408422"/>
                    <a:ext cx="5066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B29AE882-5A26-44E4-8D63-620950C4A5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1058" y="2408422"/>
                    <a:ext cx="50661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6CE872C8-0CC4-4A8A-9FEC-E27E6152490F}"/>
                      </a:ext>
                    </a:extLst>
                  </p:cNvPr>
                  <p:cNvSpPr/>
                  <p:nvPr/>
                </p:nvSpPr>
                <p:spPr>
                  <a:xfrm>
                    <a:off x="3115736" y="3514664"/>
                    <a:ext cx="5119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6CE872C8-0CC4-4A8A-9FEC-E27E615249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5736" y="3514664"/>
                    <a:ext cx="51193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7EEC153B-08BE-4E3A-B8EF-D535CC841594}"/>
                      </a:ext>
                    </a:extLst>
                  </p:cNvPr>
                  <p:cNvSpPr txBox="1"/>
                  <p:nvPr/>
                </p:nvSpPr>
                <p:spPr>
                  <a:xfrm>
                    <a:off x="1214147" y="4164406"/>
                    <a:ext cx="17384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14:m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a14:m>
                    <a:r>
                      <a: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altLang="ko-KR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a14:m>
                    <a:r>
                      <a: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: </a:t>
                    </a:r>
                    <a:r>
                      <a:rPr lang="ko-KR" altLang="en-US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입력값</a:t>
                    </a:r>
                    <a:endParaRPr lang="ko-KR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7EEC153B-08BE-4E3A-B8EF-D535CC8415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4147" y="4164406"/>
                    <a:ext cx="173842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56" t="-8197" r="-24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50EFB61-20BD-4596-8D9D-39200DF71E1F}"/>
                      </a:ext>
                    </a:extLst>
                  </p:cNvPr>
                  <p:cNvSpPr txBox="1"/>
                  <p:nvPr/>
                </p:nvSpPr>
                <p:spPr>
                  <a:xfrm>
                    <a:off x="1214147" y="4632010"/>
                    <a:ext cx="2462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: </a:t>
                    </a:r>
                    <a:r>
                      <a: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중간 결과값</a:t>
                    </a: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50EFB61-20BD-4596-8D9D-39200DF71E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4147" y="4632010"/>
                    <a:ext cx="246246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737" t="-9836" r="-173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57B08BB-0043-49F6-AF89-6D1CD9E593F4}"/>
                      </a:ext>
                    </a:extLst>
                  </p:cNvPr>
                  <p:cNvSpPr txBox="1"/>
                  <p:nvPr/>
                </p:nvSpPr>
                <p:spPr>
                  <a:xfrm>
                    <a:off x="1214147" y="5099614"/>
                    <a:ext cx="21454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285750" indent="-285750">
                      <a:buFont typeface="Wingdings" panose="05000000000000000000" pitchFamily="2" charset="2"/>
                      <a:buChar char="§"/>
                    </a:pPr>
                    <a14:m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a14:m>
                    <a:r>
                      <a: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: (</a:t>
                    </a:r>
                    <a:r>
                      <a: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최종</a:t>
                    </a:r>
                    <a:r>
                      <a: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) </a:t>
                    </a:r>
                    <a:r>
                      <a: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결과값</a:t>
                    </a: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57B08BB-0043-49F6-AF89-6D1CD9E593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4147" y="5099614"/>
                    <a:ext cx="2145459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94" t="-10000" r="-199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CC31A91-60B4-49BA-88F7-C7A57FDDE314}"/>
                </a:ext>
              </a:extLst>
            </p:cNvPr>
            <p:cNvSpPr/>
            <p:nvPr/>
          </p:nvSpPr>
          <p:spPr>
            <a:xfrm>
              <a:off x="6308154" y="2132518"/>
              <a:ext cx="1107996" cy="2086639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105509-18D4-4DE1-9238-62763AAC746E}"/>
                </a:ext>
              </a:extLst>
            </p:cNvPr>
            <p:cNvSpPr txBox="1"/>
            <p:nvPr/>
          </p:nvSpPr>
          <p:spPr>
            <a:xfrm>
              <a:off x="6316490" y="1763186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입력 계층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74CAA01-E4A9-4728-8108-F25AD4AF72B8}"/>
                </a:ext>
              </a:extLst>
            </p:cNvPr>
            <p:cNvSpPr/>
            <p:nvPr/>
          </p:nvSpPr>
          <p:spPr>
            <a:xfrm>
              <a:off x="7538986" y="2132518"/>
              <a:ext cx="1007269" cy="2086639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1A2EB7-C35D-4D65-BE28-FF71F4302DF7}"/>
                </a:ext>
              </a:extLst>
            </p:cNvPr>
            <p:cNvSpPr/>
            <p:nvPr/>
          </p:nvSpPr>
          <p:spPr>
            <a:xfrm>
              <a:off x="8739286" y="2132518"/>
              <a:ext cx="1218796" cy="2086639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FAD2B77-406F-4444-9F00-C0794515027C}"/>
                </a:ext>
              </a:extLst>
            </p:cNvPr>
            <p:cNvSpPr txBox="1"/>
            <p:nvPr/>
          </p:nvSpPr>
          <p:spPr>
            <a:xfrm>
              <a:off x="7503851" y="1763186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중간 계층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983E034-68EF-4EF7-BB6F-337CAB59F08F}"/>
                </a:ext>
              </a:extLst>
            </p:cNvPr>
            <p:cNvSpPr txBox="1"/>
            <p:nvPr/>
          </p:nvSpPr>
          <p:spPr>
            <a:xfrm>
              <a:off x="8809914" y="1763186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출력 계층</a:t>
              </a:r>
            </a:p>
          </p:txBody>
        </p:sp>
      </p:grpSp>
      <p:sp>
        <p:nvSpPr>
          <p:cNvPr id="50" name="화살표: 왼쪽/오른쪽 49">
            <a:extLst>
              <a:ext uri="{FF2B5EF4-FFF2-40B4-BE49-F238E27FC236}">
                <a16:creationId xmlns:a16="http://schemas.microsoft.com/office/drawing/2014/main" id="{C6DD3777-5539-4325-AA6E-4F173430585C}"/>
              </a:ext>
            </a:extLst>
          </p:cNvPr>
          <p:cNvSpPr/>
          <p:nvPr/>
        </p:nvSpPr>
        <p:spPr>
          <a:xfrm>
            <a:off x="4863764" y="3387355"/>
            <a:ext cx="1596245" cy="801039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D19485-CF0E-48B9-BA05-263F2A645FCD}"/>
              </a:ext>
            </a:extLst>
          </p:cNvPr>
          <p:cNvSpPr txBox="1"/>
          <p:nvPr/>
        </p:nvSpPr>
        <p:spPr>
          <a:xfrm>
            <a:off x="139657" y="348800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퍼셉트론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4BE674-0B74-4BEF-95C6-D2923AB407D2}"/>
              </a:ext>
            </a:extLst>
          </p:cNvPr>
          <p:cNvSpPr txBox="1"/>
          <p:nvPr/>
        </p:nvSpPr>
        <p:spPr>
          <a:xfrm>
            <a:off x="10666983" y="3488004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XOR Gate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ED6A017-503B-42C3-9B19-8C271F5DE273}"/>
              </a:ext>
            </a:extLst>
          </p:cNvPr>
          <p:cNvSpPr/>
          <p:nvPr/>
        </p:nvSpPr>
        <p:spPr>
          <a:xfrm>
            <a:off x="4835232" y="5726910"/>
            <a:ext cx="7049851" cy="607112"/>
          </a:xfrm>
          <a:prstGeom prst="roundRect">
            <a:avLst/>
          </a:prstGeom>
          <a:solidFill>
            <a:srgbClr val="165AAD"/>
          </a:soli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퍼셉트론에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중간 계층을 추가하면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XOR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게이트를 구현할 수 있지 않을까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7632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(MLP)</a:t>
            </a:r>
            <a:r>
              <a:rPr lang="ko-KR" altLang="en-US" dirty="0"/>
              <a:t>의 등장 </a:t>
            </a:r>
            <a:r>
              <a:rPr lang="en-US" altLang="ko-KR" dirty="0"/>
              <a:t>(4/9)</a:t>
            </a:r>
          </a:p>
          <a:p>
            <a:pPr lvl="1"/>
            <a:r>
              <a:rPr lang="ko-KR" altLang="en-US" dirty="0" err="1"/>
              <a:t>퍼셉트론의</a:t>
            </a:r>
            <a:r>
              <a:rPr lang="ko-KR" altLang="en-US" dirty="0"/>
              <a:t> 한계는 </a:t>
            </a:r>
            <a:r>
              <a:rPr lang="en-US" altLang="ko-KR" dirty="0"/>
              <a:t>1986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데이비드 </a:t>
            </a:r>
            <a:r>
              <a:rPr lang="ko-KR" altLang="en-US" dirty="0" err="1"/>
              <a:t>럼멜하트</a:t>
            </a:r>
            <a:r>
              <a:rPr lang="ko-KR" altLang="en-US" dirty="0"/>
              <a:t> </a:t>
            </a:r>
            <a:r>
              <a:rPr lang="en-US" altLang="ko-KR" dirty="0"/>
              <a:t>(David Everett </a:t>
            </a:r>
            <a:r>
              <a:rPr lang="en-US" altLang="ko-KR" dirty="0" err="1"/>
              <a:t>Rumelhart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데이비드 </a:t>
            </a:r>
            <a:r>
              <a:rPr lang="ko-KR" altLang="en-US" dirty="0" err="1"/>
              <a:t>클라렌스</a:t>
            </a:r>
            <a:r>
              <a:rPr lang="ko-KR" altLang="en-US" dirty="0"/>
              <a:t> </a:t>
            </a:r>
            <a:r>
              <a:rPr lang="ko-KR" altLang="en-US" dirty="0" err="1"/>
              <a:t>맥클랜드</a:t>
            </a:r>
            <a:r>
              <a:rPr lang="ko-KR" altLang="en-US" dirty="0"/>
              <a:t> </a:t>
            </a:r>
            <a:r>
              <a:rPr lang="en-US" altLang="ko-KR" dirty="0"/>
              <a:t>(David Clarence McClelland)</a:t>
            </a:r>
            <a:r>
              <a:rPr lang="ko-KR" altLang="en-US" dirty="0"/>
              <a:t>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개념과 다층 </a:t>
            </a:r>
            <a:r>
              <a:rPr lang="ko-KR" altLang="en-US" dirty="0" err="1"/>
              <a:t>퍼셉트론을</a:t>
            </a:r>
            <a:r>
              <a:rPr lang="ko-KR" altLang="en-US" dirty="0"/>
              <a:t> 학습시킬 수 있는 방법인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</a:t>
            </a:r>
            <a:r>
              <a:rPr lang="ko-KR" altLang="en-US" dirty="0"/>
              <a:t>알고리즘을 발표하면서 극복할 수 있게 됨</a:t>
            </a:r>
            <a:endParaRPr lang="en-US" altLang="ko-KR" dirty="0"/>
          </a:p>
          <a:p>
            <a:pPr lvl="1"/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 Layer Perceptron, MLP)</a:t>
            </a:r>
          </a:p>
          <a:p>
            <a:pPr lvl="2"/>
            <a:r>
              <a:rPr lang="ko-KR" altLang="en-US" dirty="0" err="1"/>
              <a:t>퍼셉트론의</a:t>
            </a:r>
            <a:r>
              <a:rPr lang="ko-KR" altLang="en-US" dirty="0"/>
              <a:t> 입력 계층과 출력 계층 사이에 은닉 계층 </a:t>
            </a:r>
            <a:r>
              <a:rPr lang="en-US" altLang="ko-KR" dirty="0"/>
              <a:t>(Hidden Layer)</a:t>
            </a:r>
            <a:r>
              <a:rPr lang="ko-KR" altLang="en-US" dirty="0"/>
              <a:t>을 추가한 것</a:t>
            </a:r>
            <a:endParaRPr lang="en-US" altLang="ko-KR" dirty="0"/>
          </a:p>
          <a:p>
            <a:pPr lvl="1"/>
            <a:r>
              <a:rPr lang="ko-KR" altLang="en-US" dirty="0"/>
              <a:t>은닉 계층을 추가함으로써 단층 </a:t>
            </a:r>
            <a:r>
              <a:rPr lang="ko-KR" altLang="en-US" dirty="0" err="1"/>
              <a:t>퍼셉트론으로는</a:t>
            </a:r>
            <a:r>
              <a:rPr lang="ko-KR" altLang="en-US" dirty="0"/>
              <a:t> 해결하지 못한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배타적 논리합 </a:t>
            </a:r>
            <a:r>
              <a:rPr lang="en-US" altLang="ko-KR" dirty="0"/>
              <a:t>(XOR)</a:t>
            </a:r>
            <a:r>
              <a:rPr lang="ko-KR" altLang="en-US" dirty="0"/>
              <a:t>의 연산을 구현할 수 있게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56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(MLP)</a:t>
            </a:r>
            <a:r>
              <a:rPr lang="ko-KR" altLang="en-US" dirty="0"/>
              <a:t>의 등장 </a:t>
            </a:r>
            <a:r>
              <a:rPr lang="en-US" altLang="ko-KR" dirty="0"/>
              <a:t>(5/9)</a:t>
            </a:r>
          </a:p>
          <a:p>
            <a:pPr lvl="1"/>
            <a:r>
              <a:rPr lang="ko-KR" altLang="en-US" dirty="0"/>
              <a:t>입력 계층과 출력 계층 사이에 하나의 은닉 계층을 추가한 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배타적 논리합 연산을 구현하면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16" y="2198368"/>
            <a:ext cx="5711768" cy="4039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8A741-6C33-42FF-AEF0-8ED6B54F8092}"/>
              </a:ext>
            </a:extLst>
          </p:cNvPr>
          <p:cNvSpPr txBox="1"/>
          <p:nvPr/>
        </p:nvSpPr>
        <p:spPr>
          <a:xfrm>
            <a:off x="6234966" y="6022824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5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다층 </a:t>
                </a:r>
                <a:r>
                  <a:rPr lang="ko-KR" altLang="en-US" dirty="0" err="1"/>
                  <a:t>퍼셉트론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(MLP)</a:t>
                </a:r>
                <a:r>
                  <a:rPr lang="ko-KR" altLang="en-US" dirty="0"/>
                  <a:t>의 등장 </a:t>
                </a:r>
                <a:r>
                  <a:rPr lang="en-US" altLang="ko-KR" dirty="0"/>
                  <a:t>(6/9)</a:t>
                </a:r>
              </a:p>
              <a:p>
                <a:pPr lvl="1"/>
                <a:r>
                  <a:rPr lang="en-US" altLang="ko-KR" dirty="0"/>
                  <a:t>[</a:t>
                </a:r>
                <a:r>
                  <a:rPr lang="ko-KR" altLang="en-US" dirty="0"/>
                  <a:t>그림 </a:t>
                </a:r>
                <a:r>
                  <a:rPr lang="en-US" altLang="ko-KR" dirty="0"/>
                  <a:t>3-8]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의 출력 값을 계산하면 </a:t>
                </a:r>
                <a:r>
                  <a:rPr lang="en-US" altLang="ko-KR" dirty="0"/>
                  <a:t>[</a:t>
                </a:r>
                <a:r>
                  <a:rPr lang="ko-KR" altLang="en-US" dirty="0"/>
                  <a:t>표 </a:t>
                </a:r>
                <a:r>
                  <a:rPr lang="en-US" altLang="ko-KR" dirty="0"/>
                  <a:t>3-5]</a:t>
                </a:r>
                <a:r>
                  <a:rPr lang="ko-KR" altLang="en-US" dirty="0"/>
                  <a:t>와 같음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그림상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값의 입력이 복잡하므로 출력 값 계산에 적용될 가중치를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dirty="0"/>
                  <a:t>정확히 구별하는데 유의해야 함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78" y="3540068"/>
            <a:ext cx="6214722" cy="16013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0" y="2504555"/>
            <a:ext cx="5192516" cy="3672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5D79E-0004-452E-A2C8-5700698CC057}"/>
              </a:ext>
            </a:extLst>
          </p:cNvPr>
          <p:cNvSpPr txBox="1"/>
          <p:nvPr/>
        </p:nvSpPr>
        <p:spPr>
          <a:xfrm>
            <a:off x="3140784" y="5992297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488F4-2A07-4CC6-8445-BBB4B4B66B07}"/>
              </a:ext>
            </a:extLst>
          </p:cNvPr>
          <p:cNvSpPr txBox="1"/>
          <p:nvPr/>
        </p:nvSpPr>
        <p:spPr>
          <a:xfrm>
            <a:off x="8005863" y="3538982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6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다층 </a:t>
                </a:r>
                <a:r>
                  <a:rPr lang="ko-KR" altLang="en-US" dirty="0" err="1"/>
                  <a:t>퍼셉트론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(MLP)</a:t>
                </a:r>
                <a:r>
                  <a:rPr lang="ko-KR" altLang="en-US" dirty="0"/>
                  <a:t>의 등장 </a:t>
                </a:r>
                <a:r>
                  <a:rPr lang="en-US" altLang="ko-KR" dirty="0"/>
                  <a:t>(7/9)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의 값을 입력으로 받는 출력 계층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의 값을 계산하면 </a:t>
                </a:r>
                <a:r>
                  <a:rPr lang="en-US" altLang="ko-KR" dirty="0"/>
                  <a:t>[</a:t>
                </a:r>
                <a:r>
                  <a:rPr lang="ko-KR" altLang="en-US" dirty="0"/>
                  <a:t>표 </a:t>
                </a:r>
                <a:r>
                  <a:rPr lang="en-US" altLang="ko-KR" dirty="0"/>
                  <a:t>3-6]</a:t>
                </a:r>
                <a:r>
                  <a:rPr lang="ko-KR" altLang="en-US" dirty="0"/>
                  <a:t>과 같음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결과적으로 출력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값이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의 배타적 논리합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연산 결과와 동일함을 알 수 있음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97" y="3548218"/>
            <a:ext cx="6230543" cy="15850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EEF5DC-8B54-47C4-B795-B68A6D5AC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0" y="2504555"/>
            <a:ext cx="5192516" cy="3672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3F521F-1B90-4E92-81FB-FC49B5B7D6CF}"/>
              </a:ext>
            </a:extLst>
          </p:cNvPr>
          <p:cNvSpPr txBox="1"/>
          <p:nvPr/>
        </p:nvSpPr>
        <p:spPr>
          <a:xfrm>
            <a:off x="8005863" y="3538982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796F1-3EE5-41E3-9DFC-2EEC72354074}"/>
              </a:ext>
            </a:extLst>
          </p:cNvPr>
          <p:cNvSpPr txBox="1"/>
          <p:nvPr/>
        </p:nvSpPr>
        <p:spPr>
          <a:xfrm>
            <a:off x="3140784" y="5992297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0B4D955-FD79-4EAF-B650-2F70B22A6330}"/>
              </a:ext>
            </a:extLst>
          </p:cNvPr>
          <p:cNvSpPr/>
          <p:nvPr/>
        </p:nvSpPr>
        <p:spPr>
          <a:xfrm>
            <a:off x="5916806" y="5537087"/>
            <a:ext cx="5826323" cy="607112"/>
          </a:xfrm>
          <a:prstGeom prst="roundRect">
            <a:avLst/>
          </a:prstGeom>
          <a:solidFill>
            <a:srgbClr val="165AAD"/>
          </a:soli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퍼셉트론에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은닉 계층을 추가하면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XOR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게이트를 구현 가능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715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(MLP)</a:t>
            </a:r>
            <a:r>
              <a:rPr lang="ko-KR" altLang="en-US" dirty="0"/>
              <a:t>의 등장 </a:t>
            </a:r>
            <a:r>
              <a:rPr lang="en-US" altLang="ko-KR" dirty="0"/>
              <a:t>(8/9)</a:t>
            </a:r>
          </a:p>
          <a:p>
            <a:pPr lvl="1"/>
            <a:r>
              <a:rPr lang="ko-KR" altLang="en-US" dirty="0"/>
              <a:t>은닉 계층을 추가함으로써 인공신경망이 비선형 </a:t>
            </a:r>
            <a:r>
              <a:rPr lang="en-US" altLang="ko-KR" dirty="0"/>
              <a:t>(Nonlinear) </a:t>
            </a:r>
            <a:r>
              <a:rPr lang="ko-KR" altLang="en-US" dirty="0"/>
              <a:t>문제를 잘 풀 수 있게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EEF5DC-8B54-47C4-B795-B68A6D5AC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0" y="2504555"/>
            <a:ext cx="5192516" cy="3672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796F1-3EE5-41E3-9DFC-2EEC72354074}"/>
              </a:ext>
            </a:extLst>
          </p:cNvPr>
          <p:cNvSpPr txBox="1"/>
          <p:nvPr/>
        </p:nvSpPr>
        <p:spPr>
          <a:xfrm>
            <a:off x="3140784" y="5992297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5A503AA-38B8-4B50-B84D-B6725B287712}"/>
              </a:ext>
            </a:extLst>
          </p:cNvPr>
          <p:cNvCxnSpPr/>
          <p:nvPr/>
        </p:nvCxnSpPr>
        <p:spPr>
          <a:xfrm>
            <a:off x="7154971" y="2338733"/>
            <a:ext cx="0" cy="2520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64BE322-08D5-4D1C-B8C6-E33D730B4BC1}"/>
              </a:ext>
            </a:extLst>
          </p:cNvPr>
          <p:cNvCxnSpPr>
            <a:cxnSpLocks/>
          </p:cNvCxnSpPr>
          <p:nvPr/>
        </p:nvCxnSpPr>
        <p:spPr>
          <a:xfrm>
            <a:off x="6840937" y="4534977"/>
            <a:ext cx="25200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69634E4-3640-4146-8220-E9F293D30203}"/>
                  </a:ext>
                </a:extLst>
              </p:cNvPr>
              <p:cNvSpPr/>
              <p:nvPr/>
            </p:nvSpPr>
            <p:spPr>
              <a:xfrm>
                <a:off x="8854324" y="4542676"/>
                <a:ext cx="506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69634E4-3640-4146-8220-E9F293D30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324" y="4542676"/>
                <a:ext cx="50661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AC6321E-1139-442D-BC31-3030E603B88C}"/>
                  </a:ext>
                </a:extLst>
              </p:cNvPr>
              <p:cNvSpPr/>
              <p:nvPr/>
            </p:nvSpPr>
            <p:spPr>
              <a:xfrm>
                <a:off x="6643036" y="2541095"/>
                <a:ext cx="511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AC6321E-1139-442D-BC31-3030E603B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036" y="2541095"/>
                <a:ext cx="51193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B85FABE-1C63-44DA-AD53-0BAE3E93DBC4}"/>
                  </a:ext>
                </a:extLst>
              </p:cNvPr>
              <p:cNvSpPr/>
              <p:nvPr/>
            </p:nvSpPr>
            <p:spPr>
              <a:xfrm>
                <a:off x="6760312" y="4542676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B85FABE-1C63-44DA-AD53-0BAE3E93D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12" y="4542676"/>
                <a:ext cx="3946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C91B37A-A50A-4F4C-BDFA-E576C80D128D}"/>
                  </a:ext>
                </a:extLst>
              </p:cNvPr>
              <p:cNvSpPr/>
              <p:nvPr/>
            </p:nvSpPr>
            <p:spPr>
              <a:xfrm>
                <a:off x="8157309" y="4542676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C91B37A-A50A-4F4C-BDFA-E576C80D1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309" y="4542676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EEB27C1-DDDD-4320-9864-D54611302264}"/>
                  </a:ext>
                </a:extLst>
              </p:cNvPr>
              <p:cNvSpPr/>
              <p:nvPr/>
            </p:nvSpPr>
            <p:spPr>
              <a:xfrm>
                <a:off x="6760312" y="3266255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EEB27C1-DDDD-4320-9864-D54611302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12" y="3266255"/>
                <a:ext cx="3946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8B8D9B-29AF-4990-9C62-6D2430B86BEC}"/>
              </a:ext>
            </a:extLst>
          </p:cNvPr>
          <p:cNvSpPr>
            <a:spLocks noChangeAspect="1"/>
          </p:cNvSpPr>
          <p:nvPr/>
        </p:nvSpPr>
        <p:spPr>
          <a:xfrm>
            <a:off x="8272771" y="4462395"/>
            <a:ext cx="163735" cy="1636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1C5955-7D8D-47A8-8480-032B403015AE}"/>
              </a:ext>
            </a:extLst>
          </p:cNvPr>
          <p:cNvSpPr>
            <a:spLocks noChangeAspect="1"/>
          </p:cNvSpPr>
          <p:nvPr/>
        </p:nvSpPr>
        <p:spPr>
          <a:xfrm>
            <a:off x="7073153" y="4462395"/>
            <a:ext cx="163636" cy="163636"/>
          </a:xfrm>
          <a:prstGeom prst="ellipse">
            <a:avLst/>
          </a:prstGeom>
          <a:solidFill>
            <a:srgbClr val="F1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665094D-A929-4B8E-B1D0-BB6A03293D1A}"/>
              </a:ext>
            </a:extLst>
          </p:cNvPr>
          <p:cNvSpPr>
            <a:spLocks noChangeAspect="1"/>
          </p:cNvSpPr>
          <p:nvPr/>
        </p:nvSpPr>
        <p:spPr>
          <a:xfrm>
            <a:off x="8278202" y="3375908"/>
            <a:ext cx="163636" cy="163636"/>
          </a:xfrm>
          <a:prstGeom prst="ellipse">
            <a:avLst/>
          </a:prstGeom>
          <a:solidFill>
            <a:srgbClr val="F15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01A9C-71F4-4B5B-A460-457CEF980FE1}"/>
              </a:ext>
            </a:extLst>
          </p:cNvPr>
          <p:cNvSpPr txBox="1"/>
          <p:nvPr/>
        </p:nvSpPr>
        <p:spPr>
          <a:xfrm>
            <a:off x="7554611" y="4983790"/>
            <a:ext cx="120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XOR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767151-0998-4137-806C-2F6CB3568B45}"/>
              </a:ext>
            </a:extLst>
          </p:cNvPr>
          <p:cNvGrpSpPr/>
          <p:nvPr/>
        </p:nvGrpSpPr>
        <p:grpSpPr>
          <a:xfrm>
            <a:off x="9842649" y="3202341"/>
            <a:ext cx="1464817" cy="660796"/>
            <a:chOff x="3425125" y="2781010"/>
            <a:chExt cx="1464817" cy="66079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C6A160-0D9D-4F62-8FA0-7333D8177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2025" y="2887014"/>
              <a:ext cx="163735" cy="1636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477AE41-9A58-42AB-BB4D-75913F739F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2074" y="3206099"/>
              <a:ext cx="163636" cy="163636"/>
            </a:xfrm>
            <a:prstGeom prst="ellipse">
              <a:avLst/>
            </a:prstGeom>
            <a:solidFill>
              <a:srgbClr val="F15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52A0CB-B9BE-4D8E-B381-B806BD282C28}"/>
                </a:ext>
              </a:extLst>
            </p:cNvPr>
            <p:cNvSpPr txBox="1"/>
            <p:nvPr/>
          </p:nvSpPr>
          <p:spPr>
            <a:xfrm>
              <a:off x="3745846" y="2814944"/>
              <a:ext cx="913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참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True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9ABA4F-6544-416C-9B84-BFC83DB51A41}"/>
                </a:ext>
              </a:extLst>
            </p:cNvPr>
            <p:cNvSpPr txBox="1"/>
            <p:nvPr/>
          </p:nvSpPr>
          <p:spPr>
            <a:xfrm>
              <a:off x="3745846" y="3134029"/>
              <a:ext cx="1144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거짓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False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417C41-3F64-4DE5-BA37-CC0B139C48C3}"/>
                </a:ext>
              </a:extLst>
            </p:cNvPr>
            <p:cNvSpPr/>
            <p:nvPr/>
          </p:nvSpPr>
          <p:spPr>
            <a:xfrm>
              <a:off x="3425125" y="2781010"/>
              <a:ext cx="1464812" cy="66078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DA161C-B653-475C-9505-9B6A13C93317}"/>
              </a:ext>
            </a:extLst>
          </p:cNvPr>
          <p:cNvSpPr>
            <a:spLocks noChangeAspect="1"/>
          </p:cNvSpPr>
          <p:nvPr/>
        </p:nvSpPr>
        <p:spPr>
          <a:xfrm>
            <a:off x="7073153" y="3375908"/>
            <a:ext cx="163735" cy="1636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44932FC-7643-47EC-A10D-793E2F5CFF3B}"/>
              </a:ext>
            </a:extLst>
          </p:cNvPr>
          <p:cNvSpPr/>
          <p:nvPr/>
        </p:nvSpPr>
        <p:spPr>
          <a:xfrm>
            <a:off x="6419273" y="3073690"/>
            <a:ext cx="2325508" cy="1932421"/>
          </a:xfrm>
          <a:custGeom>
            <a:avLst/>
            <a:gdLst>
              <a:gd name="connsiteX0" fmla="*/ 0 w 2325508"/>
              <a:gd name="connsiteY0" fmla="*/ 796348 h 1932421"/>
              <a:gd name="connsiteX1" fmla="*/ 868218 w 2325508"/>
              <a:gd name="connsiteY1" fmla="*/ 731694 h 1932421"/>
              <a:gd name="connsiteX2" fmla="*/ 1339272 w 2325508"/>
              <a:gd name="connsiteY2" fmla="*/ 251403 h 1932421"/>
              <a:gd name="connsiteX3" fmla="*/ 1588654 w 2325508"/>
              <a:gd name="connsiteY3" fmla="*/ 57439 h 1932421"/>
              <a:gd name="connsiteX4" fmla="*/ 1893454 w 2325508"/>
              <a:gd name="connsiteY4" fmla="*/ 2021 h 1932421"/>
              <a:gd name="connsiteX5" fmla="*/ 2262909 w 2325508"/>
              <a:gd name="connsiteY5" fmla="*/ 112857 h 1932421"/>
              <a:gd name="connsiteX6" fmla="*/ 2281382 w 2325508"/>
              <a:gd name="connsiteY6" fmla="*/ 648566 h 1932421"/>
              <a:gd name="connsiteX7" fmla="*/ 1819563 w 2325508"/>
              <a:gd name="connsiteY7" fmla="*/ 1045730 h 1932421"/>
              <a:gd name="connsiteX8" fmla="*/ 1644072 w 2325508"/>
              <a:gd name="connsiteY8" fmla="*/ 1479839 h 1932421"/>
              <a:gd name="connsiteX9" fmla="*/ 1856509 w 2325508"/>
              <a:gd name="connsiteY9" fmla="*/ 1932421 h 193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5508" h="1932421">
                <a:moveTo>
                  <a:pt x="0" y="796348"/>
                </a:moveTo>
                <a:cubicBezTo>
                  <a:pt x="322503" y="809433"/>
                  <a:pt x="645006" y="822518"/>
                  <a:pt x="868218" y="731694"/>
                </a:cubicBezTo>
                <a:cubicBezTo>
                  <a:pt x="1091430" y="640870"/>
                  <a:pt x="1219199" y="363779"/>
                  <a:pt x="1339272" y="251403"/>
                </a:cubicBezTo>
                <a:cubicBezTo>
                  <a:pt x="1459345" y="139027"/>
                  <a:pt x="1496290" y="99003"/>
                  <a:pt x="1588654" y="57439"/>
                </a:cubicBezTo>
                <a:cubicBezTo>
                  <a:pt x="1681018" y="15875"/>
                  <a:pt x="1781078" y="-7215"/>
                  <a:pt x="1893454" y="2021"/>
                </a:cubicBezTo>
                <a:cubicBezTo>
                  <a:pt x="2005830" y="11257"/>
                  <a:pt x="2198254" y="5099"/>
                  <a:pt x="2262909" y="112857"/>
                </a:cubicBezTo>
                <a:cubicBezTo>
                  <a:pt x="2327564" y="220614"/>
                  <a:pt x="2355273" y="493087"/>
                  <a:pt x="2281382" y="648566"/>
                </a:cubicBezTo>
                <a:cubicBezTo>
                  <a:pt x="2207491" y="804045"/>
                  <a:pt x="1925781" y="907185"/>
                  <a:pt x="1819563" y="1045730"/>
                </a:cubicBezTo>
                <a:cubicBezTo>
                  <a:pt x="1713345" y="1184275"/>
                  <a:pt x="1637914" y="1332057"/>
                  <a:pt x="1644072" y="1479839"/>
                </a:cubicBezTo>
                <a:cubicBezTo>
                  <a:pt x="1650230" y="1627621"/>
                  <a:pt x="1753369" y="1780021"/>
                  <a:pt x="1856509" y="1932421"/>
                </a:cubicBezTo>
              </a:path>
            </a:pathLst>
          </a:custGeom>
          <a:ln w="25400">
            <a:solidFill>
              <a:srgbClr val="0000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25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(MLP)</a:t>
            </a:r>
            <a:r>
              <a:rPr lang="ko-KR" altLang="en-US" dirty="0"/>
              <a:t>의 등장 </a:t>
            </a:r>
            <a:r>
              <a:rPr lang="en-US" altLang="ko-KR" dirty="0"/>
              <a:t>(9/9)</a:t>
            </a:r>
          </a:p>
          <a:p>
            <a:pPr lvl="1"/>
            <a:r>
              <a:rPr lang="ko-KR" altLang="en-US" dirty="0"/>
              <a:t>당시에도 다층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(Multiple Layer Perceptron, MLP)</a:t>
            </a:r>
            <a:r>
              <a:rPr lang="ko-KR" altLang="en-US" dirty="0"/>
              <a:t>을 이용하면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XOR</a:t>
            </a:r>
            <a:r>
              <a:rPr lang="ko-KR" altLang="en-US" dirty="0"/>
              <a:t> 문제를 해결할 수 있다는 사실을 알고 있었음</a:t>
            </a:r>
            <a:endParaRPr lang="en-US" altLang="ko-KR" dirty="0"/>
          </a:p>
          <a:p>
            <a:pPr lvl="1"/>
            <a:r>
              <a:rPr lang="ko-KR" altLang="en-US" dirty="0"/>
              <a:t>하지만 은닉 계층의 가중치를 학습시킬 방법이 없다는 점이 문제였음</a:t>
            </a:r>
            <a:endParaRPr lang="en-US" altLang="ko-KR" dirty="0"/>
          </a:p>
          <a:p>
            <a:pPr lvl="1"/>
            <a:r>
              <a:rPr lang="ko-KR" altLang="en-US" dirty="0"/>
              <a:t>그러다가 이 문제를 해결할 방법인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</a:t>
            </a:r>
            <a:r>
              <a:rPr lang="ko-KR" altLang="en-US" dirty="0"/>
              <a:t>알고리즘이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등장하면서 </a:t>
            </a:r>
            <a:r>
              <a:rPr lang="ko-KR" altLang="en-US" dirty="0" err="1"/>
              <a:t>퍼셉트론의</a:t>
            </a:r>
            <a:r>
              <a:rPr lang="ko-KR" altLang="en-US" dirty="0"/>
              <a:t> 한계를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극복할 수 있게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69EAFD-A7BF-4BA5-9564-BD9D52673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6920"/>
            <a:ext cx="5192516" cy="3672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7AC946-6D5E-499C-A39D-7A943C9E5D50}"/>
              </a:ext>
            </a:extLst>
          </p:cNvPr>
          <p:cNvSpPr txBox="1"/>
          <p:nvPr/>
        </p:nvSpPr>
        <p:spPr>
          <a:xfrm>
            <a:off x="8880334" y="6084662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E5C7CB-6389-4DC6-A1E2-EBFD4B8D35EA}"/>
              </a:ext>
            </a:extLst>
          </p:cNvPr>
          <p:cNvSpPr/>
          <p:nvPr/>
        </p:nvSpPr>
        <p:spPr>
          <a:xfrm>
            <a:off x="1525059" y="4058937"/>
            <a:ext cx="3979457" cy="607112"/>
          </a:xfrm>
          <a:prstGeom prst="roundRect">
            <a:avLst/>
          </a:prstGeom>
          <a:solidFill>
            <a:srgbClr val="008000"/>
          </a:soli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많은 가중치를 어떻게 학습시키지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래픽 9" descr="물음표">
            <a:extLst>
              <a:ext uri="{FF2B5EF4-FFF2-40B4-BE49-F238E27FC236}">
                <a16:creationId xmlns:a16="http://schemas.microsoft.com/office/drawing/2014/main" id="{880DE7C1-5D86-4B67-B29D-F5900A497B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266707" y="2458345"/>
            <a:ext cx="914400" cy="914400"/>
          </a:xfrm>
          <a:prstGeom prst="rect">
            <a:avLst/>
          </a:prstGeom>
        </p:spPr>
      </p:pic>
      <p:pic>
        <p:nvPicPr>
          <p:cNvPr id="11" name="그래픽 10" descr="물음표">
            <a:extLst>
              <a:ext uri="{FF2B5EF4-FFF2-40B4-BE49-F238E27FC236}">
                <a16:creationId xmlns:a16="http://schemas.microsoft.com/office/drawing/2014/main" id="{FA4AB342-533C-4738-8274-42E7BE8FAE3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13274" y="2458345"/>
            <a:ext cx="914400" cy="9144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1AC3F72-8D85-4079-84AE-79464904EFDF}"/>
              </a:ext>
            </a:extLst>
          </p:cNvPr>
          <p:cNvSpPr/>
          <p:nvPr/>
        </p:nvSpPr>
        <p:spPr>
          <a:xfrm>
            <a:off x="6954982" y="3436226"/>
            <a:ext cx="1330036" cy="1895496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83778D-E47B-4B8F-AF49-B06B720CC00C}"/>
              </a:ext>
            </a:extLst>
          </p:cNvPr>
          <p:cNvSpPr/>
          <p:nvPr/>
        </p:nvSpPr>
        <p:spPr>
          <a:xfrm>
            <a:off x="9167553" y="3436226"/>
            <a:ext cx="1005841" cy="1551411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5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DF3C016-760F-42C7-9CF8-7273BCCF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 err="1"/>
              <a:t>인공신경망이란</a:t>
            </a:r>
            <a:r>
              <a:rPr lang="ko-KR" altLang="en-US" dirty="0"/>
              <a:t>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42530-0D38-4088-8A04-7531C2E8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딥러닝의</a:t>
            </a:r>
            <a:r>
              <a:rPr lang="ko-KR" altLang="en-US" dirty="0"/>
              <a:t> 관계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5191C-F354-402A-8AA5-2DCA5B1F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31848E-A430-4578-AD7E-557B5894C70A}"/>
              </a:ext>
            </a:extLst>
          </p:cNvPr>
          <p:cNvSpPr/>
          <p:nvPr/>
        </p:nvSpPr>
        <p:spPr>
          <a:xfrm>
            <a:off x="706470" y="1403927"/>
            <a:ext cx="10578764" cy="4239491"/>
          </a:xfrm>
          <a:prstGeom prst="roundRect">
            <a:avLst/>
          </a:prstGeom>
          <a:solidFill>
            <a:srgbClr val="7AC7A9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인공지능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(Artificial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Intelligence, AI)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4E02EEA-66C5-42D1-AC8E-A2F980DBD2AB}"/>
              </a:ext>
            </a:extLst>
          </p:cNvPr>
          <p:cNvSpPr/>
          <p:nvPr/>
        </p:nvSpPr>
        <p:spPr>
          <a:xfrm>
            <a:off x="2904735" y="2281382"/>
            <a:ext cx="8380499" cy="3362036"/>
          </a:xfrm>
          <a:prstGeom prst="roundRect">
            <a:avLst/>
          </a:prstGeom>
          <a:solidFill>
            <a:srgbClr val="90CA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머신러닝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(Machine Learning, ML)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824A61-2733-4A86-83BA-2B34C696A381}"/>
              </a:ext>
            </a:extLst>
          </p:cNvPr>
          <p:cNvSpPr/>
          <p:nvPr/>
        </p:nvSpPr>
        <p:spPr>
          <a:xfrm>
            <a:off x="4988841" y="3038763"/>
            <a:ext cx="6296393" cy="2604655"/>
          </a:xfrm>
          <a:prstGeom prst="roundRect">
            <a:avLst/>
          </a:prstGeom>
          <a:solidFill>
            <a:srgbClr val="2B828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신경망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(Neural Networks, NN)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7C0954-DCDE-4FC1-9BA1-D163F0D229F4}"/>
              </a:ext>
            </a:extLst>
          </p:cNvPr>
          <p:cNvSpPr/>
          <p:nvPr/>
        </p:nvSpPr>
        <p:spPr>
          <a:xfrm>
            <a:off x="7247647" y="3764776"/>
            <a:ext cx="4037587" cy="1878642"/>
          </a:xfrm>
          <a:prstGeom prst="roundRect">
            <a:avLst/>
          </a:prstGeom>
          <a:solidFill>
            <a:srgbClr val="F1D52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딥러닝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(Deep Learning, DL)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6A73A-69F7-4463-9886-9F9E3AB61821}"/>
              </a:ext>
            </a:extLst>
          </p:cNvPr>
          <p:cNvSpPr txBox="1"/>
          <p:nvPr/>
        </p:nvSpPr>
        <p:spPr>
          <a:xfrm>
            <a:off x="3680347" y="327531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C2A40-C3F9-45BE-AE49-ACBDC905E30F}"/>
              </a:ext>
            </a:extLst>
          </p:cNvPr>
          <p:cNvSpPr txBox="1"/>
          <p:nvPr/>
        </p:nvSpPr>
        <p:spPr>
          <a:xfrm>
            <a:off x="3227146" y="4383578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8BA965-F6E5-4C1A-AAA1-BF8C288D42F6}"/>
              </a:ext>
            </a:extLst>
          </p:cNvPr>
          <p:cNvSpPr txBox="1"/>
          <p:nvPr/>
        </p:nvSpPr>
        <p:spPr>
          <a:xfrm>
            <a:off x="5483933" y="419877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Shallow NN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6F20C-EEC0-4FF5-8E6A-E83006E2982E}"/>
              </a:ext>
            </a:extLst>
          </p:cNvPr>
          <p:cNvSpPr txBox="1"/>
          <p:nvPr/>
        </p:nvSpPr>
        <p:spPr>
          <a:xfrm>
            <a:off x="8702810" y="456811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NN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17062B-2A5E-40BE-B791-6AA1991520C2}"/>
              </a:ext>
            </a:extLst>
          </p:cNvPr>
          <p:cNvSpPr/>
          <p:nvPr/>
        </p:nvSpPr>
        <p:spPr>
          <a:xfrm>
            <a:off x="6727142" y="5645892"/>
            <a:ext cx="1041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92149F-B330-4742-B3CB-9D9D402EA21B}"/>
              </a:ext>
            </a:extLst>
          </p:cNvPr>
          <p:cNvSpPr/>
          <p:nvPr/>
        </p:nvSpPr>
        <p:spPr>
          <a:xfrm>
            <a:off x="2520561" y="5645892"/>
            <a:ext cx="1041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198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A0B916-EC76-4C8E-81B7-C800684BA6FC}"/>
              </a:ext>
            </a:extLst>
          </p:cNvPr>
          <p:cNvSpPr/>
          <p:nvPr/>
        </p:nvSpPr>
        <p:spPr>
          <a:xfrm>
            <a:off x="437498" y="5645892"/>
            <a:ext cx="1041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195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100E4F-4EBD-4925-AB66-B5FF29973655}"/>
              </a:ext>
            </a:extLst>
          </p:cNvPr>
          <p:cNvSpPr/>
          <p:nvPr/>
        </p:nvSpPr>
        <p:spPr>
          <a:xfrm>
            <a:off x="8985948" y="5645892"/>
            <a:ext cx="1041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Present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8BA965-F6E5-4C1A-AAA1-BF8C288D42F6}"/>
                  </a:ext>
                </a:extLst>
              </p:cNvPr>
              <p:cNvSpPr txBox="1"/>
              <p:nvPr/>
            </p:nvSpPr>
            <p:spPr>
              <a:xfrm>
                <a:off x="3631295" y="3829446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-NN</a:t>
                </a:r>
                <a:endPara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8BA965-F6E5-4C1A-AAA1-BF8C288D4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295" y="3829446"/>
                <a:ext cx="790601" cy="369332"/>
              </a:xfrm>
              <a:prstGeom prst="rect">
                <a:avLst/>
              </a:prstGeom>
              <a:blipFill>
                <a:blip r:embed="rId2"/>
                <a:stretch>
                  <a:fillRect l="-775" t="-9836" r="-10078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931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/>
                  <a:t>역전파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(Backpropagation) </a:t>
                </a:r>
                <a:r>
                  <a:rPr lang="ko-KR" altLang="en-US" dirty="0"/>
                  <a:t>알고리즘 </a:t>
                </a:r>
                <a:r>
                  <a:rPr lang="en-US" altLang="ko-KR" dirty="0"/>
                  <a:t>(1/3)</a:t>
                </a:r>
              </a:p>
              <a:p>
                <a:pPr lvl="1"/>
                <a:r>
                  <a:rPr lang="ko-KR" altLang="en-US" dirty="0"/>
                  <a:t>출력 계층에서 계산된 오차 값을 입력 계층 방향으로 다시 보내 가중치를 수정하는 방법으로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ko-KR" altLang="en-US" dirty="0"/>
                  <a:t>개념적으로 봤을 때 가중치가 높은 입력 값이 오차 발생에 더 큰 영향을 줬다고 가정하여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dirty="0"/>
                  <a:t>보다 큰 수정의 책임을 부여하는 것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[</a:t>
                </a:r>
                <a:r>
                  <a:rPr lang="ko-KR" altLang="en-US" dirty="0"/>
                  <a:t>그림 </a:t>
                </a:r>
                <a:r>
                  <a:rPr lang="en-US" altLang="ko-KR" dirty="0"/>
                  <a:t>3-9]</a:t>
                </a:r>
                <a:r>
                  <a:rPr lang="ko-KR" altLang="en-US" dirty="0"/>
                  <a:t>는 출력 계층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의 값에 오차가 </a:t>
                </a:r>
                <a:r>
                  <a:rPr lang="en-US" altLang="ko-KR" dirty="0"/>
                  <a:t>1.0</a:t>
                </a:r>
                <a:r>
                  <a:rPr lang="ko-KR" altLang="en-US" dirty="0"/>
                  <a:t>만큼 발생하였을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입력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로 가중치 비중만큼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dirty="0"/>
                  <a:t>오차를 </a:t>
                </a:r>
                <a:r>
                  <a:rPr lang="ko-KR" altLang="en-US" dirty="0" err="1"/>
                  <a:t>역전파하여</a:t>
                </a:r>
                <a:r>
                  <a:rPr lang="ko-KR" altLang="en-US" dirty="0"/>
                  <a:t> 수정의 책임을 전가하는 원리를 보여 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이에 따라 입력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에게는 오차 </a:t>
                </a:r>
                <a:r>
                  <a:rPr lang="en-US" altLang="ko-KR" dirty="0"/>
                  <a:t>0.8</a:t>
                </a:r>
                <a:r>
                  <a:rPr lang="ko-KR" altLang="en-US" dirty="0"/>
                  <a:t>에 대한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에게는 오차 </a:t>
                </a:r>
                <a:r>
                  <a:rPr lang="en-US" altLang="ko-KR" dirty="0"/>
                  <a:t>0.2</a:t>
                </a:r>
                <a:r>
                  <a:rPr lang="ko-KR" altLang="en-US" dirty="0"/>
                  <a:t>에 대한 가중치 수정의 책임이 주어짐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31" y="3723374"/>
            <a:ext cx="7590738" cy="2507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46DCE-703B-46BB-A63A-42EDEC8F829C}"/>
              </a:ext>
            </a:extLst>
          </p:cNvPr>
          <p:cNvSpPr txBox="1"/>
          <p:nvPr/>
        </p:nvSpPr>
        <p:spPr>
          <a:xfrm>
            <a:off x="5453644" y="5982010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35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</a:t>
            </a:r>
            <a:r>
              <a:rPr lang="ko-KR" altLang="en-US" dirty="0"/>
              <a:t>알고리즘 </a:t>
            </a:r>
            <a:r>
              <a:rPr lang="en-US" altLang="ko-KR" dirty="0"/>
              <a:t>(2/3)</a:t>
            </a:r>
          </a:p>
          <a:p>
            <a:pPr lvl="1"/>
            <a:r>
              <a:rPr lang="ko-KR" altLang="en-US" dirty="0"/>
              <a:t>사라지는 경사도 </a:t>
            </a:r>
            <a:r>
              <a:rPr lang="en-US" altLang="ko-KR" dirty="0"/>
              <a:t>(Vanishing Gradient, </a:t>
            </a:r>
            <a:r>
              <a:rPr lang="ko-KR" altLang="en-US" dirty="0"/>
              <a:t>기울기 소멸</a:t>
            </a:r>
            <a:r>
              <a:rPr lang="en-US" altLang="ko-KR" dirty="0"/>
              <a:t>)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ko-KR" altLang="en-US" dirty="0"/>
              <a:t>여러 계층을 역으로 올라가다 보니 전파되는 오차 값이 현저히 작아져 학습 효과가 사라진다는 문제 발생</a:t>
            </a:r>
            <a:endParaRPr lang="en-US" altLang="ko-KR" dirty="0"/>
          </a:p>
          <a:p>
            <a:pPr lvl="1"/>
            <a:r>
              <a:rPr lang="ko-KR" altLang="en-US" dirty="0"/>
              <a:t>복잡한 문제를 해결하기 위해 은닉 계층의 개수를 계속 늘려갈 때 치명적인 약점으로 작용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97" y="2620318"/>
            <a:ext cx="6280606" cy="3606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ACF33-A4BB-4CC2-971A-FB60087ED768}"/>
              </a:ext>
            </a:extLst>
          </p:cNvPr>
          <p:cNvSpPr txBox="1"/>
          <p:nvPr/>
        </p:nvSpPr>
        <p:spPr>
          <a:xfrm>
            <a:off x="6138000" y="6041741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67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다층 </a:t>
            </a:r>
            <a:r>
              <a:rPr lang="ko-KR" altLang="en-US" dirty="0" err="1"/>
              <a:t>퍼셉트론에</a:t>
            </a:r>
            <a:r>
              <a:rPr lang="ko-KR" altLang="en-US" dirty="0"/>
              <a:t> 대해 살펴봅시다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</a:t>
            </a:r>
            <a:r>
              <a:rPr lang="ko-KR" altLang="en-US" dirty="0"/>
              <a:t>알고리즘 </a:t>
            </a:r>
            <a:r>
              <a:rPr lang="en-US" altLang="ko-KR" dirty="0"/>
              <a:t>(3/3)</a:t>
            </a:r>
          </a:p>
          <a:p>
            <a:pPr lvl="1"/>
            <a:r>
              <a:rPr lang="ko-KR" altLang="en-US" dirty="0" err="1"/>
              <a:t>심층신경망</a:t>
            </a:r>
            <a:r>
              <a:rPr lang="ko-KR" altLang="en-US" dirty="0"/>
              <a:t> </a:t>
            </a:r>
            <a:r>
              <a:rPr lang="en-US" altLang="ko-KR" dirty="0"/>
              <a:t>(Deep Neural Network, DNN)</a:t>
            </a:r>
          </a:p>
          <a:p>
            <a:pPr lvl="2"/>
            <a:r>
              <a:rPr lang="ko-KR" altLang="en-US" dirty="0"/>
              <a:t>은닉 계층이 </a:t>
            </a:r>
            <a:r>
              <a:rPr lang="en-US" altLang="ko-KR" dirty="0"/>
              <a:t>2</a:t>
            </a:r>
            <a:r>
              <a:rPr lang="ko-KR" altLang="en-US" dirty="0"/>
              <a:t>개 이상인 </a:t>
            </a:r>
            <a:r>
              <a:rPr lang="ko-KR" altLang="en-US" dirty="0" err="1"/>
              <a:t>인공신경망</a:t>
            </a:r>
            <a:r>
              <a:rPr lang="ko-KR" altLang="en-US" dirty="0"/>
              <a:t> </a:t>
            </a:r>
            <a:r>
              <a:rPr lang="en-US" altLang="ko-KR" dirty="0"/>
              <a:t>(Artificial Neural Network, ANN)</a:t>
            </a:r>
          </a:p>
          <a:p>
            <a:pPr lvl="1"/>
            <a:r>
              <a:rPr lang="ko-KR" altLang="en-US" dirty="0"/>
              <a:t>여러 개의 은닉 계층으로 구성된 </a:t>
            </a:r>
            <a:r>
              <a:rPr lang="en-US" altLang="ko-KR" dirty="0"/>
              <a:t>DNN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ko-KR" altLang="en-US" dirty="0"/>
              <a:t>사라지는 경사도</a:t>
            </a:r>
            <a:r>
              <a:rPr lang="en-US" altLang="ko-KR" dirty="0"/>
              <a:t>"</a:t>
            </a:r>
            <a:r>
              <a:rPr lang="ko-KR" altLang="en-US" dirty="0"/>
              <a:t> 문제 때문에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학습이 잘 안 된다는 점이 문제로 거론됨</a:t>
            </a:r>
            <a:endParaRPr lang="en-US" altLang="ko-KR" dirty="0"/>
          </a:p>
          <a:p>
            <a:pPr lvl="1"/>
            <a:r>
              <a:rPr lang="ko-KR" altLang="en-US" dirty="0"/>
              <a:t>이로 인해</a:t>
            </a:r>
            <a:r>
              <a:rPr lang="en-US" altLang="ko-KR" dirty="0"/>
              <a:t>, </a:t>
            </a:r>
            <a:r>
              <a:rPr lang="ko-KR" altLang="en-US" dirty="0" err="1"/>
              <a:t>인공신경망</a:t>
            </a:r>
            <a:r>
              <a:rPr lang="ko-KR" altLang="en-US" dirty="0"/>
              <a:t> 분야는 </a:t>
            </a:r>
            <a:r>
              <a:rPr lang="en-US" altLang="ko-KR" dirty="0"/>
              <a:t>2000</a:t>
            </a:r>
            <a:r>
              <a:rPr lang="ko-KR" altLang="en-US" dirty="0"/>
              <a:t>년대 초반까지 두 번째 겨울 </a:t>
            </a:r>
            <a:r>
              <a:rPr lang="en-US" altLang="ko-KR" dirty="0"/>
              <a:t>(Second AI Winter)</a:t>
            </a:r>
            <a:r>
              <a:rPr lang="ko-KR" altLang="en-US" dirty="0"/>
              <a:t>을 겪음</a:t>
            </a:r>
            <a:endParaRPr lang="en-US" altLang="ko-KR" dirty="0"/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년대에 들어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가중치 계산에 확률 개념을 도입하거나 </a:t>
            </a:r>
            <a:endParaRPr lang="en-US" altLang="ko-KR" dirty="0"/>
          </a:p>
          <a:p>
            <a:pPr lvl="2"/>
            <a:r>
              <a:rPr lang="ko-KR" altLang="en-US" dirty="0"/>
              <a:t>입력 값을 출력 값에 복사하는 방식의 사전학습 방법 </a:t>
            </a:r>
            <a:r>
              <a:rPr lang="en-US" altLang="ko-KR" dirty="0"/>
              <a:t>(Stacked Autoencoder for Pretraining),  </a:t>
            </a:r>
          </a:p>
          <a:p>
            <a:pPr lvl="2"/>
            <a:r>
              <a:rPr lang="ko-KR" altLang="en-US" dirty="0"/>
              <a:t>확률적인 방법으로 </a:t>
            </a:r>
            <a:r>
              <a:rPr lang="en-US" altLang="ko-KR" dirty="0"/>
              <a:t>DNN</a:t>
            </a:r>
            <a:r>
              <a:rPr lang="ko-KR" altLang="en-US" dirty="0"/>
              <a:t>의 일부 뉴런 </a:t>
            </a:r>
            <a:r>
              <a:rPr lang="en-US" altLang="ko-KR" dirty="0"/>
              <a:t>(</a:t>
            </a:r>
            <a:r>
              <a:rPr lang="ko-KR" altLang="en-US" dirty="0" err="1"/>
              <a:t>퍼셉트론</a:t>
            </a:r>
            <a:r>
              <a:rPr lang="en-US" altLang="ko-KR" dirty="0"/>
              <a:t>)</a:t>
            </a:r>
            <a:r>
              <a:rPr lang="ko-KR" altLang="en-US" dirty="0"/>
              <a:t>을 일부러 사용하지 않게 만드는 </a:t>
            </a:r>
            <a:r>
              <a:rPr lang="ko-KR" altLang="en-US" dirty="0" err="1"/>
              <a:t>드롭아웃</a:t>
            </a:r>
            <a:r>
              <a:rPr lang="ko-KR" altLang="en-US" dirty="0"/>
              <a:t> </a:t>
            </a:r>
            <a:r>
              <a:rPr lang="en-US" altLang="ko-KR" dirty="0"/>
              <a:t>(Dropout) </a:t>
            </a:r>
            <a:r>
              <a:rPr lang="ko-KR" altLang="en-US" dirty="0"/>
              <a:t>방법 등의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등장으로 인공지능 분야는 </a:t>
            </a: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en-US" altLang="ko-KR" dirty="0"/>
              <a:t>(Deep Learning)</a:t>
            </a:r>
            <a:r>
              <a:rPr lang="ko-KR" altLang="en-US" dirty="0"/>
              <a:t>을 대표로 한 </a:t>
            </a:r>
            <a:r>
              <a:rPr lang="en-US" altLang="ko-KR" dirty="0"/>
              <a:t>“</a:t>
            </a:r>
            <a:r>
              <a:rPr lang="ko-KR" altLang="en-US" dirty="0"/>
              <a:t>세 번째 봄</a:t>
            </a:r>
            <a:r>
              <a:rPr lang="en-US" altLang="ko-KR" dirty="0"/>
              <a:t>”</a:t>
            </a:r>
            <a:r>
              <a:rPr lang="ko-KR" altLang="en-US" dirty="0"/>
              <a:t>을 맞이함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26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53863-1DC2-4058-A221-B4592A16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끝맺음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CA26C-D2A7-4D20-94B7-DA88F4DB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인공신경망이란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E6655-0DF7-49B0-9ED6-334BF631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2CDE8B-9DC6-4F55-BE93-E6AF07A6B0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94619" y="950673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84654968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40936428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74605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뉴런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87C7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TLU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논리연산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C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1879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퍼셉트론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D6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배타적 논리합</a:t>
                      </a:r>
                      <a:endParaRPr lang="en-US" altLang="ko-KR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(XOR)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A61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다층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퍼셉트론</a:t>
                      </a:r>
                      <a:endParaRPr lang="en-US" altLang="ko-KR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(MLP)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28199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은닉 계층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C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역전파</a:t>
                      </a:r>
                      <a:endParaRPr lang="en-US" altLang="ko-KR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알고리즘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심층신경망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56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0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089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99213" y="2272776"/>
            <a:ext cx="579357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수고하셨습니다</a:t>
            </a: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6000" dirty="0" err="1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6179" y="3885054"/>
            <a:ext cx="689964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강의와 관련된 질문은 언제나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dirty="0">
                <a:solidFill>
                  <a:srgbClr val="E55C73"/>
                </a:solidFill>
                <a:latin typeface="맑은 고딕" pitchFamily="50" charset="-127"/>
                <a:ea typeface="맑은 고딕" pitchFamily="50" charset="-127"/>
              </a:rPr>
              <a:t>환영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55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인간의 뇌 </a:t>
            </a:r>
            <a:r>
              <a:rPr lang="en-US" altLang="ko-KR" dirty="0"/>
              <a:t>(Brain)</a:t>
            </a:r>
          </a:p>
          <a:p>
            <a:pPr lvl="1"/>
            <a:r>
              <a:rPr lang="ko-KR" altLang="en-US" dirty="0"/>
              <a:t>뇌는 신경세포 </a:t>
            </a:r>
            <a:r>
              <a:rPr lang="en-US" altLang="ko-KR" dirty="0"/>
              <a:t>(= Neuron, </a:t>
            </a:r>
            <a:r>
              <a:rPr lang="ko-KR" altLang="en-US" dirty="0"/>
              <a:t>뉴런</a:t>
            </a:r>
            <a:r>
              <a:rPr lang="en-US" altLang="ko-KR" dirty="0"/>
              <a:t>)</a:t>
            </a:r>
            <a:r>
              <a:rPr lang="ko-KR" altLang="en-US" dirty="0"/>
              <a:t>들이 뭉쳐 큰 군집을 이루고 있는 덩어리이며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동물의 중추 신경계를 관장하는 기관</a:t>
            </a:r>
            <a:endParaRPr lang="en-US" altLang="ko-KR" dirty="0"/>
          </a:p>
          <a:p>
            <a:pPr lvl="1"/>
            <a:r>
              <a:rPr lang="ko-KR" altLang="en-US" dirty="0"/>
              <a:t>뇌는 움직임</a:t>
            </a:r>
            <a:r>
              <a:rPr lang="en-US" altLang="ko-KR" dirty="0"/>
              <a:t>, </a:t>
            </a:r>
            <a:r>
              <a:rPr lang="ko-KR" altLang="en-US" dirty="0"/>
              <a:t>행동 대부분을 관장하고</a:t>
            </a:r>
            <a:r>
              <a:rPr lang="en-US" altLang="ko-KR" dirty="0"/>
              <a:t>, </a:t>
            </a:r>
            <a:r>
              <a:rPr lang="ko-KR" altLang="en-US" dirty="0"/>
              <a:t>신체 항상성을 유지하며 인지</a:t>
            </a:r>
            <a:r>
              <a:rPr lang="en-US" altLang="ko-KR" dirty="0"/>
              <a:t>, </a:t>
            </a:r>
            <a:r>
              <a:rPr lang="ko-KR" altLang="en-US" dirty="0"/>
              <a:t>감정</a:t>
            </a:r>
            <a:r>
              <a:rPr lang="en-US" altLang="ko-KR" dirty="0"/>
              <a:t>, </a:t>
            </a:r>
            <a:r>
              <a:rPr lang="ko-KR" altLang="en-US" dirty="0"/>
              <a:t>기억</a:t>
            </a:r>
            <a:r>
              <a:rPr lang="en-US" altLang="ko-KR" dirty="0"/>
              <a:t>, </a:t>
            </a:r>
            <a:r>
              <a:rPr lang="ko-KR" altLang="en-US" dirty="0"/>
              <a:t>학습 등을 담당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래픽 2" descr="머리 안의 뇌">
            <a:extLst>
              <a:ext uri="{FF2B5EF4-FFF2-40B4-BE49-F238E27FC236}">
                <a16:creationId xmlns:a16="http://schemas.microsoft.com/office/drawing/2014/main" id="{ABAA23AD-FBCF-4D59-90DA-666EB8833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1638" y="2976636"/>
            <a:ext cx="2869780" cy="2869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480C7E-6263-47FD-87BD-FBE886101657}"/>
              </a:ext>
            </a:extLst>
          </p:cNvPr>
          <p:cNvSpPr txBox="1"/>
          <p:nvPr/>
        </p:nvSpPr>
        <p:spPr>
          <a:xfrm>
            <a:off x="1527040" y="42268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뇌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72793943-4439-4AED-BF58-4677B4FD8AD9}"/>
              </a:ext>
            </a:extLst>
          </p:cNvPr>
          <p:cNvSpPr/>
          <p:nvPr/>
        </p:nvSpPr>
        <p:spPr>
          <a:xfrm>
            <a:off x="2886376" y="3549378"/>
            <a:ext cx="4273222" cy="1403927"/>
          </a:xfrm>
          <a:prstGeom prst="wedgeRectCallout">
            <a:avLst>
              <a:gd name="adj1" fmla="val -54755"/>
              <a:gd name="adj2" fmla="val -30921"/>
            </a:avLst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인간의 뇌는 대략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억개에서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860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억개의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신경세포로 구성되어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BD2789-7DD4-4CCD-9E57-CE09A3F8412D}"/>
              </a:ext>
            </a:extLst>
          </p:cNvPr>
          <p:cNvSpPr/>
          <p:nvPr/>
        </p:nvSpPr>
        <p:spPr>
          <a:xfrm>
            <a:off x="2962625" y="4699579"/>
            <a:ext cx="41184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정보출처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https://www.hani.co.kr/arti/science/science_general/755976.html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D283CF-04CD-4256-A3E1-74D483FBDC8E}"/>
              </a:ext>
            </a:extLst>
          </p:cNvPr>
          <p:cNvGrpSpPr/>
          <p:nvPr/>
        </p:nvGrpSpPr>
        <p:grpSpPr>
          <a:xfrm>
            <a:off x="7527953" y="3068996"/>
            <a:ext cx="4273222" cy="2454268"/>
            <a:chOff x="7593022" y="3022816"/>
            <a:chExt cx="4273222" cy="245426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40248B-CA7D-4EF7-8FE0-382E29D6D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022" y="3078432"/>
              <a:ext cx="4273222" cy="22968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3EDA09-9DB4-4BFA-86FD-B8D8512B3065}"/>
                </a:ext>
              </a:extLst>
            </p:cNvPr>
            <p:cNvSpPr txBox="1"/>
            <p:nvPr/>
          </p:nvSpPr>
          <p:spPr>
            <a:xfrm>
              <a:off x="8011976" y="3022816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수상돌기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1B3131-F8A8-44EB-B50D-A982E142CA50}"/>
                </a:ext>
              </a:extLst>
            </p:cNvPr>
            <p:cNvSpPr txBox="1"/>
            <p:nvPr/>
          </p:nvSpPr>
          <p:spPr>
            <a:xfrm>
              <a:off x="7787847" y="5215474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핵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9462E0-2E13-4719-B656-08503393DE7A}"/>
                </a:ext>
              </a:extLst>
            </p:cNvPr>
            <p:cNvSpPr txBox="1"/>
            <p:nvPr/>
          </p:nvSpPr>
          <p:spPr>
            <a:xfrm>
              <a:off x="8886557" y="369609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신경세포체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343614-2C51-44CF-94E9-EE0B8E04AB04}"/>
                </a:ext>
              </a:extLst>
            </p:cNvPr>
            <p:cNvSpPr txBox="1"/>
            <p:nvPr/>
          </p:nvSpPr>
          <p:spPr>
            <a:xfrm>
              <a:off x="9583974" y="5086170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미엘린수초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517BB9-9728-4ADA-BC2F-48DA47147D1E}"/>
                </a:ext>
              </a:extLst>
            </p:cNvPr>
            <p:cNvSpPr txBox="1"/>
            <p:nvPr/>
          </p:nvSpPr>
          <p:spPr>
            <a:xfrm>
              <a:off x="10818837" y="469957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슈반세포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F18D29-E31F-4BDA-AECE-EEFB569A3008}"/>
                </a:ext>
              </a:extLst>
            </p:cNvPr>
            <p:cNvSpPr txBox="1"/>
            <p:nvPr/>
          </p:nvSpPr>
          <p:spPr>
            <a:xfrm>
              <a:off x="10952765" y="319706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축삭말단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242F80-F69D-4DB9-87C3-7FB392CA188D}"/>
                </a:ext>
              </a:extLst>
            </p:cNvPr>
            <p:cNvSpPr txBox="1"/>
            <p:nvPr/>
          </p:nvSpPr>
          <p:spPr>
            <a:xfrm>
              <a:off x="9781855" y="357904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랑비에결절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6B0BAB-08CD-45CF-896F-397388784A60}"/>
              </a:ext>
            </a:extLst>
          </p:cNvPr>
          <p:cNvSpPr/>
          <p:nvPr/>
        </p:nvSpPr>
        <p:spPr>
          <a:xfrm>
            <a:off x="8568173" y="5463486"/>
            <a:ext cx="27911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사진출처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https://ko.wikipedia.org/wiki/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신경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C427A6-5AFA-49AF-B164-22BE73AF851F}"/>
              </a:ext>
            </a:extLst>
          </p:cNvPr>
          <p:cNvSpPr/>
          <p:nvPr/>
        </p:nvSpPr>
        <p:spPr>
          <a:xfrm>
            <a:off x="7458364" y="2770910"/>
            <a:ext cx="4412400" cy="3047798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AEC136-6E60-4A7C-AAFF-5E6B34EF6899}"/>
              </a:ext>
            </a:extLst>
          </p:cNvPr>
          <p:cNvSpPr txBox="1"/>
          <p:nvPr/>
        </p:nvSpPr>
        <p:spPr>
          <a:xfrm>
            <a:off x="8631269" y="2598507"/>
            <a:ext cx="2066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신경세포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(=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뉴런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2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인공신경망의 개념</a:t>
            </a:r>
            <a:endParaRPr lang="en-US" altLang="ko-KR" dirty="0"/>
          </a:p>
          <a:p>
            <a:pPr lvl="1"/>
            <a:r>
              <a:rPr lang="ko-KR" altLang="en-US" dirty="0" err="1"/>
              <a:t>인공신경망</a:t>
            </a:r>
            <a:r>
              <a:rPr lang="ko-KR" altLang="en-US" dirty="0"/>
              <a:t> </a:t>
            </a:r>
            <a:r>
              <a:rPr lang="en-US" altLang="ko-KR" dirty="0"/>
              <a:t>(Artificial Neural Network, ANN)</a:t>
            </a:r>
          </a:p>
          <a:p>
            <a:pPr lvl="2"/>
            <a:r>
              <a:rPr lang="ko-KR" altLang="en-US" dirty="0"/>
              <a:t>인간의 뇌를 구성하는 신경세포인 뉴런 </a:t>
            </a:r>
            <a:r>
              <a:rPr lang="en-US" altLang="ko-KR" dirty="0"/>
              <a:t>(Neuron)</a:t>
            </a:r>
            <a:r>
              <a:rPr lang="ko-KR" altLang="en-US" dirty="0"/>
              <a:t>의 연결 구조를 흉내 내서 만든 </a:t>
            </a:r>
            <a:r>
              <a:rPr lang="ko-KR" altLang="en-US" dirty="0" err="1"/>
              <a:t>머신러닝</a:t>
            </a:r>
            <a:r>
              <a:rPr lang="ko-KR" altLang="en-US" dirty="0"/>
              <a:t> 모델</a:t>
            </a:r>
            <a:endParaRPr lang="en-US" altLang="ko-KR" dirty="0"/>
          </a:p>
          <a:p>
            <a:pPr lvl="2"/>
            <a:r>
              <a:rPr lang="ko-KR" altLang="en-US" dirty="0"/>
              <a:t>뉴런은 수상돌기로부터 입력 받는 신호의 총합이 일정 값 이상이 되면 </a:t>
            </a:r>
            <a:r>
              <a:rPr lang="ko-KR" altLang="en-US" dirty="0" err="1"/>
              <a:t>축삭돌기로</a:t>
            </a:r>
            <a:r>
              <a:rPr lang="ko-KR" altLang="en-US" dirty="0"/>
              <a:t> 신호를 전달하는 구조를 가짐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6" y="2808350"/>
            <a:ext cx="5832648" cy="3014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F3CE61-E022-4D1F-81AB-91D7CD696D3D}"/>
              </a:ext>
            </a:extLst>
          </p:cNvPr>
          <p:cNvSpPr txBox="1"/>
          <p:nvPr/>
        </p:nvSpPr>
        <p:spPr>
          <a:xfrm>
            <a:off x="4724400" y="5638400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5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en-US" altLang="ko-KR" dirty="0"/>
              <a:t>TLU</a:t>
            </a:r>
            <a:r>
              <a:rPr lang="ko-KR" altLang="en-US" dirty="0"/>
              <a:t>의 개념 </a:t>
            </a:r>
            <a:r>
              <a:rPr lang="en-US" altLang="ko-KR" dirty="0"/>
              <a:t>(1/2)</a:t>
            </a:r>
          </a:p>
          <a:p>
            <a:pPr lvl="1"/>
            <a:r>
              <a:rPr lang="en-US" altLang="ko-KR" dirty="0"/>
              <a:t>1943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워렌 </a:t>
            </a:r>
            <a:r>
              <a:rPr lang="ko-KR" altLang="en-US" dirty="0" err="1"/>
              <a:t>맥컬록과</a:t>
            </a:r>
            <a:r>
              <a:rPr lang="ko-KR" altLang="en-US" dirty="0"/>
              <a:t> 월터 </a:t>
            </a:r>
            <a:r>
              <a:rPr lang="ko-KR" altLang="en-US" dirty="0" err="1"/>
              <a:t>피츠는</a:t>
            </a:r>
            <a:r>
              <a:rPr lang="ko-KR" altLang="en-US" dirty="0"/>
              <a:t> 뉴런을 모델로 한 </a:t>
            </a:r>
            <a:r>
              <a:rPr lang="ko-KR" altLang="en-US" dirty="0" err="1"/>
              <a:t>인공뉴런</a:t>
            </a:r>
            <a:r>
              <a:rPr lang="ko-KR" altLang="en-US" dirty="0"/>
              <a:t> </a:t>
            </a:r>
            <a:r>
              <a:rPr lang="en-US" altLang="ko-KR" dirty="0"/>
              <a:t>TLU</a:t>
            </a:r>
            <a:r>
              <a:rPr lang="ko-KR" altLang="en-US" dirty="0"/>
              <a:t>를 제안함</a:t>
            </a:r>
            <a:endParaRPr lang="en-US" altLang="ko-KR" dirty="0"/>
          </a:p>
          <a:p>
            <a:pPr lvl="1"/>
            <a:r>
              <a:rPr lang="en-US" altLang="ko-KR" dirty="0"/>
              <a:t>TLU (Threshold Logic Unit)</a:t>
            </a:r>
          </a:p>
          <a:p>
            <a:pPr lvl="2"/>
            <a:r>
              <a:rPr lang="ko-KR" altLang="en-US" dirty="0"/>
              <a:t>뉴런의 수상돌기처럼 외부로부터 신호들을 입력 받아 그 총합을 구하는 부분과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입력 신호들의 총합이 어느 임계 값 </a:t>
            </a:r>
            <a:r>
              <a:rPr lang="en-US" altLang="ko-KR" dirty="0"/>
              <a:t>(Threshold)</a:t>
            </a:r>
            <a:r>
              <a:rPr lang="ko-KR" altLang="en-US" dirty="0"/>
              <a:t> 이상일 경우에만 신호를 출력하는 부분으로 구성되어 있음</a:t>
            </a:r>
            <a:endParaRPr lang="en-US" altLang="ko-KR" dirty="0"/>
          </a:p>
          <a:p>
            <a:pPr lvl="1"/>
            <a:r>
              <a:rPr lang="ko-KR" altLang="en-US" dirty="0"/>
              <a:t>활성화 함수 </a:t>
            </a:r>
            <a:r>
              <a:rPr lang="en-US" altLang="ko-KR" dirty="0"/>
              <a:t>(Activation Function)</a:t>
            </a:r>
          </a:p>
          <a:p>
            <a:pPr lvl="2"/>
            <a:r>
              <a:rPr lang="ko-KR" altLang="en-US" dirty="0"/>
              <a:t>입력 신호들의 총합을 임계 값과 비교한 뒤 출력을 결정하는 함수</a:t>
            </a:r>
            <a:endParaRPr lang="en-US" altLang="ko-KR" dirty="0"/>
          </a:p>
          <a:p>
            <a:pPr lvl="2"/>
            <a:r>
              <a:rPr lang="ko-KR" altLang="en-US" dirty="0"/>
              <a:t>활성화 함수는 임계 값 전과 후에 따라 그 값이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분명하게 구분되는 특징을 갖고 있음</a:t>
            </a:r>
            <a:endParaRPr lang="en-US" altLang="ko-KR" dirty="0"/>
          </a:p>
          <a:p>
            <a:pPr lvl="2"/>
            <a:r>
              <a:rPr lang="ko-KR" altLang="en-US" dirty="0"/>
              <a:t>활성화 함수는 입력 신호의 총합이 임계 값보다 클 경우 </a:t>
            </a:r>
            <a:r>
              <a:rPr lang="en-US" altLang="ko-KR" dirty="0"/>
              <a:t>1</a:t>
            </a:r>
            <a:r>
              <a:rPr lang="ko-KR" altLang="en-US" dirty="0"/>
              <a:t>을 출력하고</a:t>
            </a:r>
            <a:r>
              <a:rPr lang="en-US" altLang="ko-KR" dirty="0"/>
              <a:t>, </a:t>
            </a:r>
            <a:r>
              <a:rPr lang="ko-KR" altLang="en-US" dirty="0"/>
              <a:t>작을 경우에는 </a:t>
            </a:r>
            <a:r>
              <a:rPr lang="en-US" altLang="ko-KR" dirty="0"/>
              <a:t>0</a:t>
            </a:r>
            <a:r>
              <a:rPr lang="ko-KR" altLang="en-US" dirty="0"/>
              <a:t>을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2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인공뉴런 </a:t>
                </a:r>
                <a:r>
                  <a:rPr lang="en-US" altLang="ko-KR" dirty="0"/>
                  <a:t>TLU</a:t>
                </a:r>
                <a:r>
                  <a:rPr lang="ko-KR" altLang="en-US" dirty="0"/>
                  <a:t>의 개념 </a:t>
                </a:r>
                <a:r>
                  <a:rPr lang="en-US" altLang="ko-KR" dirty="0"/>
                  <a:t>(2/2)</a:t>
                </a:r>
              </a:p>
              <a:p>
                <a:pPr lvl="1"/>
                <a:r>
                  <a:rPr lang="ko-KR" altLang="en-US" dirty="0" err="1"/>
                  <a:t>인공뉴런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TLU</a:t>
                </a:r>
                <a:r>
                  <a:rPr lang="ko-KR" altLang="en-US" dirty="0"/>
                  <a:t>의 동작 원리는 입력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를 더한 값이 임계 값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보다 같거나 크면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dirty="0"/>
                  <a:t>출력 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출력하고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보다 작으면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출력하는 것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8" t="-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16" y="2636912"/>
            <a:ext cx="7002169" cy="2736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88B1-D11A-48D0-9D4E-6833E9AD9807}"/>
              </a:ext>
            </a:extLst>
          </p:cNvPr>
          <p:cNvSpPr txBox="1"/>
          <p:nvPr/>
        </p:nvSpPr>
        <p:spPr>
          <a:xfrm>
            <a:off x="4465781" y="5188550"/>
            <a:ext cx="10134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737172"/>
                </a:solidFill>
              </a:rPr>
              <a:t>© </a:t>
            </a:r>
            <a:r>
              <a:rPr lang="en-US" altLang="ko-KR" sz="600" dirty="0" err="1">
                <a:solidFill>
                  <a:srgbClr val="737172"/>
                </a:solidFill>
              </a:rPr>
              <a:t>Hanbit</a:t>
            </a:r>
            <a:r>
              <a:rPr lang="en-US" altLang="ko-KR" sz="600" dirty="0">
                <a:solidFill>
                  <a:srgbClr val="737172"/>
                </a:solidFill>
              </a:rPr>
              <a:t> Academy Inc.</a:t>
            </a:r>
            <a:endParaRPr lang="ko-KR" altLang="en-US" sz="600" dirty="0">
              <a:solidFill>
                <a:srgbClr val="7371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BDABDE-B1BC-4C13-B23D-9EEB6429B869}"/>
                  </a:ext>
                </a:extLst>
              </p:cNvPr>
              <p:cNvSpPr txBox="1"/>
              <p:nvPr/>
            </p:nvSpPr>
            <p:spPr>
              <a:xfrm>
                <a:off x="7924800" y="3073903"/>
                <a:ext cx="294009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ko-KR" altLang="en-US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ko-KR" altLang="en-US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BDABDE-B1BC-4C13-B23D-9EEB6429B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073903"/>
                <a:ext cx="2940099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28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인공신경망이란 무엇인가요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TLU</a:t>
            </a:r>
            <a:r>
              <a:rPr lang="ko-KR" altLang="en-US" dirty="0"/>
              <a:t>를 이용하여 논리연산을 구현하려는 시도 </a:t>
            </a:r>
            <a:r>
              <a:rPr lang="en-US" altLang="ko-KR" dirty="0"/>
              <a:t>(1/3)</a:t>
            </a:r>
          </a:p>
          <a:p>
            <a:pPr lvl="1"/>
            <a:r>
              <a:rPr lang="ko-KR" altLang="en-US" dirty="0"/>
              <a:t>컴퓨터는 전자 소자들의 집합체로</a:t>
            </a:r>
            <a:r>
              <a:rPr lang="en-US" altLang="ko-KR" dirty="0"/>
              <a:t>, </a:t>
            </a:r>
            <a:r>
              <a:rPr lang="ko-KR" altLang="en-US" dirty="0"/>
              <a:t>이 전자 소자들이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표현하는데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이 소자들의 연산 수행을 가능케 하는 것이 논리회로임</a:t>
            </a:r>
            <a:endParaRPr lang="en-US" altLang="ko-KR" dirty="0"/>
          </a:p>
          <a:p>
            <a:pPr lvl="1"/>
            <a:r>
              <a:rPr lang="ko-KR" altLang="en-US" dirty="0"/>
              <a:t>논리회로 </a:t>
            </a:r>
            <a:r>
              <a:rPr lang="en-US" altLang="ko-KR" dirty="0"/>
              <a:t>(Logic Circuit)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논리연산을 수행하는 회로</a:t>
            </a:r>
            <a:endParaRPr lang="en-US" altLang="ko-KR" dirty="0"/>
          </a:p>
          <a:p>
            <a:pPr lvl="1"/>
            <a:r>
              <a:rPr lang="ko-KR" altLang="en-US" dirty="0"/>
              <a:t>논리연산자의 종류</a:t>
            </a:r>
          </a:p>
          <a:p>
            <a:pPr lvl="2"/>
            <a:r>
              <a:rPr lang="en-US" altLang="ko-KR" dirty="0"/>
              <a:t>AND 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/>
              <a:t>두 조건이 모두 참일 때만 결과가 참이 되는 논리연산자</a:t>
            </a:r>
            <a:endParaRPr lang="en-US" altLang="ko-KR" dirty="0"/>
          </a:p>
          <a:p>
            <a:pPr lvl="2"/>
            <a:r>
              <a:rPr lang="en-US" altLang="ko-KR" dirty="0"/>
              <a:t>OR 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/>
              <a:t>두 조건이 모두 거짓일 때만 결과가 거짓이 되는 논리연산자</a:t>
            </a:r>
            <a:endParaRPr lang="en-US" altLang="ko-KR" dirty="0"/>
          </a:p>
          <a:p>
            <a:pPr lvl="2"/>
            <a:r>
              <a:rPr lang="en-US" altLang="ko-KR" dirty="0"/>
              <a:t>NOT 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/>
              <a:t>참과 거짓이 반대되는 논리연산자</a:t>
            </a:r>
            <a:endParaRPr lang="en-US" altLang="ko-KR" dirty="0"/>
          </a:p>
          <a:p>
            <a:pPr lvl="2"/>
            <a:r>
              <a:rPr lang="en-US" altLang="ko-KR" dirty="0"/>
              <a:t>XOR 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/>
              <a:t>두 조건이 서로 다를 때만 결과가 참이 되는 논리연산자</a:t>
            </a:r>
            <a:endParaRPr lang="en-US" altLang="ko-KR" dirty="0"/>
          </a:p>
          <a:p>
            <a:pPr lvl="2"/>
            <a:r>
              <a:rPr lang="en-US" altLang="ko-KR" dirty="0"/>
              <a:t>NAND </a:t>
            </a:r>
            <a:r>
              <a:rPr lang="ko-KR" altLang="en-US" dirty="0"/>
              <a:t>연산자</a:t>
            </a:r>
            <a:r>
              <a:rPr lang="en-US" altLang="ko-KR" dirty="0"/>
              <a:t>: (AND </a:t>
            </a:r>
            <a:r>
              <a:rPr lang="ko-KR" altLang="en-US" dirty="0"/>
              <a:t>연산자와 </a:t>
            </a:r>
            <a:r>
              <a:rPr lang="en-US" altLang="ko-KR" dirty="0"/>
              <a:t>NOT </a:t>
            </a:r>
            <a:r>
              <a:rPr lang="ko-KR" altLang="en-US" dirty="0"/>
              <a:t>연산자를 결합</a:t>
            </a:r>
            <a:r>
              <a:rPr lang="en-US" altLang="ko-KR" dirty="0"/>
              <a:t>) AND </a:t>
            </a:r>
            <a:r>
              <a:rPr lang="ko-KR" altLang="en-US" dirty="0"/>
              <a:t>연산자의 연산 결과를 부정하는 논리연산자</a:t>
            </a:r>
            <a:endParaRPr lang="en-US" altLang="ko-KR" dirty="0"/>
          </a:p>
          <a:p>
            <a:pPr lvl="2"/>
            <a:r>
              <a:rPr lang="en-US" altLang="ko-KR" dirty="0"/>
              <a:t>NOR </a:t>
            </a:r>
            <a:r>
              <a:rPr lang="ko-KR" altLang="en-US" dirty="0"/>
              <a:t>연산자</a:t>
            </a:r>
            <a:r>
              <a:rPr lang="en-US" altLang="ko-KR" dirty="0"/>
              <a:t>: (OR </a:t>
            </a:r>
            <a:r>
              <a:rPr lang="ko-KR" altLang="en-US" dirty="0"/>
              <a:t>연산자와 </a:t>
            </a:r>
            <a:r>
              <a:rPr lang="en-US" altLang="ko-KR" dirty="0"/>
              <a:t>NOT </a:t>
            </a:r>
            <a:r>
              <a:rPr lang="ko-KR" altLang="en-US" dirty="0"/>
              <a:t>연산자를 결합</a:t>
            </a:r>
            <a:r>
              <a:rPr lang="en-US" altLang="ko-KR" dirty="0"/>
              <a:t>) </a:t>
            </a:r>
            <a:r>
              <a:rPr lang="ko-KR" altLang="en-US" dirty="0"/>
              <a:t>양쪽의 변수가 거짓일 때만 진리표의 참값이 되는 논리연산자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45D1-EE2F-4A60-ADCC-6FFB93DB8F6C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그래픽 2" descr="컴퓨터">
            <a:extLst>
              <a:ext uri="{FF2B5EF4-FFF2-40B4-BE49-F238E27FC236}">
                <a16:creationId xmlns:a16="http://schemas.microsoft.com/office/drawing/2014/main" id="{1341A614-6F09-40E3-9A83-39C63F7A5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506803" y="2748156"/>
            <a:ext cx="1472650" cy="1472650"/>
          </a:xfrm>
          <a:prstGeom prst="rect">
            <a:avLst/>
          </a:prstGeom>
        </p:spPr>
      </p:pic>
      <p:pic>
        <p:nvPicPr>
          <p:cNvPr id="9" name="그래픽 8" descr="프로세서">
            <a:extLst>
              <a:ext uri="{FF2B5EF4-FFF2-40B4-BE49-F238E27FC236}">
                <a16:creationId xmlns:a16="http://schemas.microsoft.com/office/drawing/2014/main" id="{604F8456-1C64-425E-B168-EB203EE391F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785928" y="16321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4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1889</Words>
  <Application>Microsoft Office PowerPoint</Application>
  <PresentationFormat>와이드스크린</PresentationFormat>
  <Paragraphs>588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맑은 고딕</vt:lpstr>
      <vt:lpstr>Arial</vt:lpstr>
      <vt:lpstr>Cambria Math</vt:lpstr>
      <vt:lpstr>Wingdings</vt:lpstr>
      <vt:lpstr>Office 테마</vt:lpstr>
      <vt:lpstr>인공지능개론</vt:lpstr>
      <vt:lpstr>목차</vt:lpstr>
      <vt:lpstr>01. 인공신경망이란 무엇인가요?</vt:lpstr>
      <vt:lpstr>01. 인공신경망이란 무엇인가요?</vt:lpstr>
      <vt:lpstr>01. 인공신경망이란 무엇인가요?</vt:lpstr>
      <vt:lpstr>01. 인공신경망이란 무엇인가요?</vt:lpstr>
      <vt:lpstr>01. 인공신경망이란 무엇인가요?</vt:lpstr>
      <vt:lpstr>01. 인공신경망이란 무엇인가요?</vt:lpstr>
      <vt:lpstr>01. 인공신경망이란 무엇인가요?</vt:lpstr>
      <vt:lpstr>01. 인공신경망이란 무엇인가요?</vt:lpstr>
      <vt:lpstr>01. 인공신경망이란 무엇인가요?</vt:lpstr>
      <vt:lpstr>01. 인공신경망이란 무엇인가요?</vt:lpstr>
      <vt:lpstr>01. 인공신경망이란 무엇인가요?</vt:lpstr>
      <vt:lpstr>01. 인공신경망이란 무엇인가요?</vt:lpstr>
      <vt:lpstr>01. 인공신경망이란 무엇인가요?</vt:lpstr>
      <vt:lpstr>01. 인공신경망이란 무엇인가요?</vt:lpstr>
      <vt:lpstr>01. 인공신경망이란 무엇인가요?</vt:lpstr>
      <vt:lpstr>02. 인공뉴런 퍼셉트론에 대해 알아봅시다</vt:lpstr>
      <vt:lpstr>02. 인공뉴런 퍼셉트론에 대해 알아봅시다</vt:lpstr>
      <vt:lpstr>02. 인공뉴런 퍼셉트론에 대해 알아봅시다</vt:lpstr>
      <vt:lpstr>02. 인공뉴런 퍼셉트론에 대해 알아봅시다</vt:lpstr>
      <vt:lpstr>02. 인공뉴런 퍼셉트론에 대해 알아봅시다</vt:lpstr>
      <vt:lpstr>02. 인공뉴런 퍼셉트론에 대해 알아봅시다</vt:lpstr>
      <vt:lpstr>02. 인공뉴런 퍼셉트론에 대해 알아봅시다</vt:lpstr>
      <vt:lpstr>02. 인공뉴런 퍼셉트론에 대해 알아봅시다</vt:lpstr>
      <vt:lpstr>02. 인공뉴런 퍼셉트론에 대해 알아봅시다</vt:lpstr>
      <vt:lpstr>02. 인공뉴런 퍼셉트론에 대해 알아봅시다</vt:lpstr>
      <vt:lpstr>02. 인공뉴런 퍼셉트론에 대해 알아봅시다</vt:lpstr>
      <vt:lpstr>02. 인공뉴런 퍼셉트론에 대해 알아봅시다</vt:lpstr>
      <vt:lpstr>03. 다층 퍼셉트론에 대해 살펴봅시다</vt:lpstr>
      <vt:lpstr>03. 다층 퍼셉트론에 대해 살펴봅시다</vt:lpstr>
      <vt:lpstr>03. 다층 퍼셉트론에 대해 살펴봅시다</vt:lpstr>
      <vt:lpstr>03. 다층 퍼셉트론에 대해 살펴봅시다</vt:lpstr>
      <vt:lpstr>03. 다층 퍼셉트론에 대해 살펴봅시다</vt:lpstr>
      <vt:lpstr>03. 다층 퍼셉트론에 대해 살펴봅시다</vt:lpstr>
      <vt:lpstr>03. 다층 퍼셉트론에 대해 살펴봅시다</vt:lpstr>
      <vt:lpstr>03. 다층 퍼셉트론에 대해 살펴봅시다</vt:lpstr>
      <vt:lpstr>03. 다층 퍼셉트론에 대해 살펴봅시다</vt:lpstr>
      <vt:lpstr>03. 다층 퍼셉트론에 대해 살펴봅시다</vt:lpstr>
      <vt:lpstr>03. 다층 퍼셉트론에 대해 살펴봅시다</vt:lpstr>
      <vt:lpstr>03. 다층 퍼셉트론에 대해 살펴봅시다</vt:lpstr>
      <vt:lpstr>03. 다층 퍼셉트론에 대해 살펴봅시다</vt:lpstr>
      <vt:lpstr>끝맺음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bkwon</dc:creator>
  <cp:lastModifiedBy>Bkwon</cp:lastModifiedBy>
  <cp:revision>667</cp:revision>
  <dcterms:created xsi:type="dcterms:W3CDTF">2021-11-26T02:18:06Z</dcterms:created>
  <dcterms:modified xsi:type="dcterms:W3CDTF">2022-05-14T02:32:25Z</dcterms:modified>
</cp:coreProperties>
</file>