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0"/>
  </p:notesMasterIdLst>
  <p:sldIdLst>
    <p:sldId id="256" r:id="rId2"/>
    <p:sldId id="257" r:id="rId3"/>
    <p:sldId id="259" r:id="rId4"/>
    <p:sldId id="260" r:id="rId5"/>
    <p:sldId id="261" r:id="rId6"/>
    <p:sldId id="262" r:id="rId7"/>
    <p:sldId id="263" r:id="rId8"/>
    <p:sldId id="264" r:id="rId9"/>
    <p:sldId id="278" r:id="rId10"/>
    <p:sldId id="266" r:id="rId11"/>
    <p:sldId id="267" r:id="rId12"/>
    <p:sldId id="269" r:id="rId13"/>
    <p:sldId id="268" r:id="rId14"/>
    <p:sldId id="270" r:id="rId15"/>
    <p:sldId id="271" r:id="rId16"/>
    <p:sldId id="272" r:id="rId17"/>
    <p:sldId id="273" r:id="rId18"/>
    <p:sldId id="274" r:id="rId19"/>
    <p:sldId id="275" r:id="rId20"/>
    <p:sldId id="277" r:id="rId21"/>
    <p:sldId id="276" r:id="rId22"/>
    <p:sldId id="293" r:id="rId23"/>
    <p:sldId id="294" r:id="rId24"/>
    <p:sldId id="292" r:id="rId25"/>
    <p:sldId id="279" r:id="rId26"/>
    <p:sldId id="280" r:id="rId27"/>
    <p:sldId id="281" r:id="rId28"/>
    <p:sldId id="282" r:id="rId29"/>
    <p:sldId id="283" r:id="rId30"/>
    <p:sldId id="284" r:id="rId31"/>
    <p:sldId id="285" r:id="rId32"/>
    <p:sldId id="290" r:id="rId33"/>
    <p:sldId id="286" r:id="rId34"/>
    <p:sldId id="287" r:id="rId35"/>
    <p:sldId id="288" r:id="rId36"/>
    <p:sldId id="289" r:id="rId37"/>
    <p:sldId id="291" r:id="rId38"/>
    <p:sldId id="258" r:id="rId3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autoAdjust="0"/>
    <p:restoredTop sz="94607" autoAdjust="0"/>
  </p:normalViewPr>
  <p:slideViewPr>
    <p:cSldViewPr showGuides="1">
      <p:cViewPr varScale="1">
        <p:scale>
          <a:sx n="74" d="100"/>
          <a:sy n="74" d="100"/>
        </p:scale>
        <p:origin x="1714" y="72"/>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8F18EBC-2DC5-4C09-9669-45A7D7E91EE9}" type="datetimeFigureOut">
              <a:rPr lang="en-IN" smtClean="0"/>
              <a:t>12-05-2023</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0684F1-EB13-46FD-B711-32BE3C1ACF72}" type="slidenum">
              <a:rPr lang="en-IN" smtClean="0"/>
              <a:t>‹#›</a:t>
            </a:fld>
            <a:endParaRPr lang="en-IN"/>
          </a:p>
        </p:txBody>
      </p:sp>
    </p:spTree>
    <p:extLst>
      <p:ext uri="{BB962C8B-B14F-4D97-AF65-F5344CB8AC3E}">
        <p14:creationId xmlns:p14="http://schemas.microsoft.com/office/powerpoint/2010/main" val="31121472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40AF957-720A-46D1-B6D8-31AC93EC341D}" type="datetime1">
              <a:rPr lang="en-US" smtClean="0"/>
              <a:t>5/12/2023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7E9C80-C75B-4B75-A6C5-E58A18995148}" type="slidenum">
              <a:rPr lang="en-US" smtClean="0"/>
              <a:t>‹#›</a:t>
            </a:fld>
            <a:endParaRPr lang="en-US"/>
          </a:p>
        </p:txBody>
      </p:sp>
    </p:spTree>
    <p:extLst>
      <p:ext uri="{BB962C8B-B14F-4D97-AF65-F5344CB8AC3E}">
        <p14:creationId xmlns:p14="http://schemas.microsoft.com/office/powerpoint/2010/main" val="24150999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99B6533-E4AD-4987-BA5C-C562A70477DA}" type="datetime1">
              <a:rPr lang="en-US" smtClean="0"/>
              <a:t>5/12/2023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7E9C80-C75B-4B75-A6C5-E58A18995148}" type="slidenum">
              <a:rPr lang="en-US" smtClean="0"/>
              <a:t>‹#›</a:t>
            </a:fld>
            <a:endParaRPr lang="en-US"/>
          </a:p>
        </p:txBody>
      </p:sp>
    </p:spTree>
    <p:extLst>
      <p:ext uri="{BB962C8B-B14F-4D97-AF65-F5344CB8AC3E}">
        <p14:creationId xmlns:p14="http://schemas.microsoft.com/office/powerpoint/2010/main" val="39046097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822EC05-2B36-45F6-9AF7-896873FAF4EC}" type="datetime1">
              <a:rPr lang="en-US" smtClean="0"/>
              <a:t>5/12/2023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7E9C80-C75B-4B75-A6C5-E58A18995148}" type="slidenum">
              <a:rPr lang="en-US" smtClean="0"/>
              <a:t>‹#›</a:t>
            </a:fld>
            <a:endParaRPr lang="en-US"/>
          </a:p>
        </p:txBody>
      </p:sp>
    </p:spTree>
    <p:extLst>
      <p:ext uri="{BB962C8B-B14F-4D97-AF65-F5344CB8AC3E}">
        <p14:creationId xmlns:p14="http://schemas.microsoft.com/office/powerpoint/2010/main" val="42506877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BD8F6B8-6CCD-44CC-8EC5-043D277CA19F}" type="datetime1">
              <a:rPr lang="en-US" smtClean="0"/>
              <a:t>5/12/2023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7E9C80-C75B-4B75-A6C5-E58A18995148}" type="slidenum">
              <a:rPr lang="en-US" smtClean="0"/>
              <a:t>‹#›</a:t>
            </a:fld>
            <a:endParaRPr lang="en-US"/>
          </a:p>
        </p:txBody>
      </p:sp>
    </p:spTree>
    <p:extLst>
      <p:ext uri="{BB962C8B-B14F-4D97-AF65-F5344CB8AC3E}">
        <p14:creationId xmlns:p14="http://schemas.microsoft.com/office/powerpoint/2010/main" val="2920499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58FC587-0215-4971-ABD6-A9B296FADFC5}" type="datetime1">
              <a:rPr lang="en-US" smtClean="0"/>
              <a:t>5/12/2023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7E9C80-C75B-4B75-A6C5-E58A18995148}" type="slidenum">
              <a:rPr lang="en-US" smtClean="0"/>
              <a:t>‹#›</a:t>
            </a:fld>
            <a:endParaRPr lang="en-US"/>
          </a:p>
        </p:txBody>
      </p:sp>
    </p:spTree>
    <p:extLst>
      <p:ext uri="{BB962C8B-B14F-4D97-AF65-F5344CB8AC3E}">
        <p14:creationId xmlns:p14="http://schemas.microsoft.com/office/powerpoint/2010/main" val="6336013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AFC3C5-6506-4004-90C8-853C8000AD4F}" type="datetime1">
              <a:rPr lang="en-US" smtClean="0"/>
              <a:t>5/12/2023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7E9C80-C75B-4B75-A6C5-E58A18995148}" type="slidenum">
              <a:rPr lang="en-US" smtClean="0"/>
              <a:t>‹#›</a:t>
            </a:fld>
            <a:endParaRPr lang="en-US"/>
          </a:p>
        </p:txBody>
      </p:sp>
    </p:spTree>
    <p:extLst>
      <p:ext uri="{BB962C8B-B14F-4D97-AF65-F5344CB8AC3E}">
        <p14:creationId xmlns:p14="http://schemas.microsoft.com/office/powerpoint/2010/main" val="35736982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698A149-89AF-4249-A190-B08CE9B77B93}" type="datetime1">
              <a:rPr lang="en-US" smtClean="0"/>
              <a:t>5/12/2023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7E9C80-C75B-4B75-A6C5-E58A18995148}" type="slidenum">
              <a:rPr lang="en-US" smtClean="0"/>
              <a:t>‹#›</a:t>
            </a:fld>
            <a:endParaRPr lang="en-US"/>
          </a:p>
        </p:txBody>
      </p:sp>
    </p:spTree>
    <p:extLst>
      <p:ext uri="{BB962C8B-B14F-4D97-AF65-F5344CB8AC3E}">
        <p14:creationId xmlns:p14="http://schemas.microsoft.com/office/powerpoint/2010/main" val="37882501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C612C21-DE4D-4A8B-8566-F6FBC2D841AB}" type="datetime1">
              <a:rPr lang="en-US" smtClean="0"/>
              <a:t>5/12/2023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7E9C80-C75B-4B75-A6C5-E58A18995148}" type="slidenum">
              <a:rPr lang="en-US" smtClean="0"/>
              <a:t>‹#›</a:t>
            </a:fld>
            <a:endParaRPr lang="en-US"/>
          </a:p>
        </p:txBody>
      </p:sp>
    </p:spTree>
    <p:extLst>
      <p:ext uri="{BB962C8B-B14F-4D97-AF65-F5344CB8AC3E}">
        <p14:creationId xmlns:p14="http://schemas.microsoft.com/office/powerpoint/2010/main" val="4086125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744A39-B939-4A3A-981F-04E9BB681A6E}" type="datetime1">
              <a:rPr lang="en-US" smtClean="0"/>
              <a:t>5/12/2023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7E9C80-C75B-4B75-A6C5-E58A18995148}" type="slidenum">
              <a:rPr lang="en-US" smtClean="0"/>
              <a:t>‹#›</a:t>
            </a:fld>
            <a:endParaRPr lang="en-US"/>
          </a:p>
        </p:txBody>
      </p:sp>
    </p:spTree>
    <p:extLst>
      <p:ext uri="{BB962C8B-B14F-4D97-AF65-F5344CB8AC3E}">
        <p14:creationId xmlns:p14="http://schemas.microsoft.com/office/powerpoint/2010/main" val="25324835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18973B6-0314-4191-A59B-B5946D6514BF}" type="datetime1">
              <a:rPr lang="en-US" smtClean="0"/>
              <a:t>5/12/2023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7E9C80-C75B-4B75-A6C5-E58A18995148}" type="slidenum">
              <a:rPr lang="en-US" smtClean="0"/>
              <a:t>‹#›</a:t>
            </a:fld>
            <a:endParaRPr lang="en-US"/>
          </a:p>
        </p:txBody>
      </p:sp>
    </p:spTree>
    <p:extLst>
      <p:ext uri="{BB962C8B-B14F-4D97-AF65-F5344CB8AC3E}">
        <p14:creationId xmlns:p14="http://schemas.microsoft.com/office/powerpoint/2010/main" val="11353712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7226270-A361-43A7-B7D5-A941C3B6F275}" type="datetime1">
              <a:rPr lang="en-US" smtClean="0"/>
              <a:t>5/12/2023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7E9C80-C75B-4B75-A6C5-E58A18995148}" type="slidenum">
              <a:rPr lang="en-US" smtClean="0"/>
              <a:t>‹#›</a:t>
            </a:fld>
            <a:endParaRPr lang="en-US"/>
          </a:p>
        </p:txBody>
      </p:sp>
    </p:spTree>
    <p:extLst>
      <p:ext uri="{BB962C8B-B14F-4D97-AF65-F5344CB8AC3E}">
        <p14:creationId xmlns:p14="http://schemas.microsoft.com/office/powerpoint/2010/main" val="41198795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0F0B86-2AD8-4CE1-A8F3-B9AA024661FF}" type="datetime1">
              <a:rPr lang="en-US" smtClean="0"/>
              <a:t>5/12/2023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7E9C80-C75B-4B75-A6C5-E58A18995148}" type="slidenum">
              <a:rPr lang="en-US" smtClean="0"/>
              <a:t>‹#›</a:t>
            </a:fld>
            <a:endParaRPr lang="en-US"/>
          </a:p>
        </p:txBody>
      </p:sp>
    </p:spTree>
    <p:extLst>
      <p:ext uri="{BB962C8B-B14F-4D97-AF65-F5344CB8AC3E}">
        <p14:creationId xmlns:p14="http://schemas.microsoft.com/office/powerpoint/2010/main" val="38940694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2.jpeg"/>
          <p:cNvPicPr/>
          <p:nvPr/>
        </p:nvPicPr>
        <p:blipFill>
          <a:blip r:embed="rId2"/>
          <a:srcRect/>
          <a:stretch>
            <a:fillRect/>
          </a:stretch>
        </p:blipFill>
        <p:spPr bwMode="auto">
          <a:xfrm>
            <a:off x="252730" y="228600"/>
            <a:ext cx="2237740" cy="755015"/>
          </a:xfrm>
          <a:prstGeom prst="rect">
            <a:avLst/>
          </a:prstGeom>
          <a:noFill/>
          <a:ln w="9525">
            <a:noFill/>
            <a:miter lim="800000"/>
            <a:headEnd/>
            <a:tailEnd/>
          </a:ln>
        </p:spPr>
      </p:pic>
      <p:sp>
        <p:nvSpPr>
          <p:cNvPr id="2" name="Rectangle 1">
            <a:extLst>
              <a:ext uri="{FF2B5EF4-FFF2-40B4-BE49-F238E27FC236}">
                <a16:creationId xmlns:a16="http://schemas.microsoft.com/office/drawing/2014/main" id="{171A1DAF-33FA-0A0C-D680-40C466A21C21}"/>
              </a:ext>
            </a:extLst>
          </p:cNvPr>
          <p:cNvSpPr/>
          <p:nvPr/>
        </p:nvSpPr>
        <p:spPr>
          <a:xfrm>
            <a:off x="4852670" y="217689"/>
            <a:ext cx="4038600" cy="938719"/>
          </a:xfrm>
          <a:prstGeom prst="rect">
            <a:avLst/>
          </a:prstGeom>
        </p:spPr>
        <p:txBody>
          <a:bodyPr wrap="square">
            <a:spAutoFit/>
          </a:bodyPr>
          <a:lstStyle/>
          <a:p>
            <a:r>
              <a:rPr lang="en-US" sz="1100" b="1" dirty="0">
                <a:latin typeface="Times New Roman" panose="02020603050405020304" pitchFamily="18" charset="0"/>
                <a:cs typeface="Times New Roman" panose="02020603050405020304" pitchFamily="18" charset="0"/>
              </a:rPr>
              <a:t>SRM INSTITUTE OF SCIENCE AND TECHNOLOGY </a:t>
            </a:r>
            <a:endParaRPr lang="en-US" sz="1100" dirty="0">
              <a:latin typeface="Times New Roman" panose="02020603050405020304" pitchFamily="18" charset="0"/>
              <a:cs typeface="Times New Roman" panose="02020603050405020304" pitchFamily="18" charset="0"/>
            </a:endParaRPr>
          </a:p>
          <a:p>
            <a:r>
              <a:rPr lang="en-US" sz="1100" b="1" dirty="0">
                <a:latin typeface="Times New Roman" panose="02020603050405020304" pitchFamily="18" charset="0"/>
                <a:cs typeface="Times New Roman" panose="02020603050405020304" pitchFamily="18" charset="0"/>
              </a:rPr>
              <a:t>COLLEGE OF ENGINEERING AND TECHNOLOGY</a:t>
            </a:r>
            <a:endParaRPr lang="en-US" sz="1100" dirty="0">
              <a:latin typeface="Times New Roman" panose="02020603050405020304" pitchFamily="18" charset="0"/>
              <a:cs typeface="Times New Roman" panose="02020603050405020304" pitchFamily="18" charset="0"/>
            </a:endParaRPr>
          </a:p>
          <a:p>
            <a:r>
              <a:rPr lang="en-US" sz="1100" b="1" dirty="0">
                <a:latin typeface="Times New Roman" panose="02020603050405020304" pitchFamily="18" charset="0"/>
                <a:cs typeface="Times New Roman" panose="02020603050405020304" pitchFamily="18" charset="0"/>
              </a:rPr>
              <a:t>DEPARTMENT OF NETWORKING AND COMMUNICATIONS</a:t>
            </a:r>
            <a:endParaRPr lang="en-US" sz="1100" dirty="0">
              <a:latin typeface="Times New Roman" panose="02020603050405020304" pitchFamily="18" charset="0"/>
              <a:cs typeface="Times New Roman" panose="02020603050405020304" pitchFamily="18" charset="0"/>
            </a:endParaRPr>
          </a:p>
          <a:p>
            <a:r>
              <a:rPr lang="en-IN" sz="1100" b="1" dirty="0">
                <a:latin typeface="Times New Roman" panose="02020603050405020304" pitchFamily="18" charset="0"/>
                <a:cs typeface="Times New Roman" panose="02020603050405020304" pitchFamily="18" charset="0"/>
              </a:rPr>
              <a:t>18CSP109L</a:t>
            </a:r>
            <a:r>
              <a:rPr lang="en-US" sz="1100" b="1" dirty="0">
                <a:latin typeface="Times New Roman" panose="02020603050405020304" pitchFamily="18" charset="0"/>
                <a:cs typeface="Times New Roman" panose="02020603050405020304" pitchFamily="18" charset="0"/>
              </a:rPr>
              <a:t> / 18CSP108L- MAJOR PROJECT / INTERNSHIP</a:t>
            </a:r>
            <a:endParaRPr lang="en-US" sz="1100" dirty="0">
              <a:latin typeface="Times New Roman" panose="02020603050405020304" pitchFamily="18" charset="0"/>
              <a:cs typeface="Times New Roman" panose="02020603050405020304" pitchFamily="18" charset="0"/>
            </a:endParaRPr>
          </a:p>
        </p:txBody>
      </p:sp>
      <p:sp>
        <p:nvSpPr>
          <p:cNvPr id="3" name="Title 5">
            <a:extLst>
              <a:ext uri="{FF2B5EF4-FFF2-40B4-BE49-F238E27FC236}">
                <a16:creationId xmlns:a16="http://schemas.microsoft.com/office/drawing/2014/main" id="{2FB0DAA6-C918-4E2F-FDFC-FEAD72F8C294}"/>
              </a:ext>
            </a:extLst>
          </p:cNvPr>
          <p:cNvSpPr txBox="1">
            <a:spLocks/>
          </p:cNvSpPr>
          <p:nvPr/>
        </p:nvSpPr>
        <p:spPr>
          <a:xfrm>
            <a:off x="685800" y="2267920"/>
            <a:ext cx="7772400" cy="950560"/>
          </a:xfrm>
          <a:prstGeom prst="rect">
            <a:avLst/>
          </a:prstGeom>
        </p:spPr>
        <p:txBody>
          <a:bodyPr vert="horz" lIns="91440" tIns="45720" rIns="91440" bIns="45720" rtlCol="0" anchor="ctr">
            <a:normAutofit fontScale="5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200" dirty="0">
                <a:latin typeface="Times New Roman" panose="02020603050405020304" pitchFamily="18" charset="0"/>
                <a:cs typeface="Times New Roman" panose="02020603050405020304" pitchFamily="18" charset="0"/>
              </a:rPr>
              <a:t> </a:t>
            </a:r>
            <a:br>
              <a:rPr lang="en-IN" sz="1800" dirty="0">
                <a:solidFill>
                  <a:srgbClr val="000000"/>
                </a:solidFill>
                <a:latin typeface="Times New Roman" panose="02020603050405020304" pitchFamily="18" charset="0"/>
              </a:rPr>
            </a:br>
            <a:r>
              <a:rPr lang="en-US" sz="1800" dirty="0">
                <a:solidFill>
                  <a:srgbClr val="000000"/>
                </a:solidFill>
                <a:latin typeface="Times New Roman" panose="02020603050405020304" pitchFamily="18" charset="0"/>
              </a:rPr>
              <a:t> </a:t>
            </a:r>
            <a:r>
              <a:rPr lang="en-US" sz="4800" dirty="0"/>
              <a:t>Milan: An Interactive and Collaborative Environment for an Employee Intel Generator with Real-time Tracking</a:t>
            </a:r>
            <a:br>
              <a:rPr lang="en-US" sz="1800" dirty="0">
                <a:latin typeface="Times New Roman" panose="02020603050405020304" pitchFamily="18" charset="0"/>
              </a:rPr>
            </a:br>
            <a:endParaRPr lang="en-US" sz="1800" dirty="0">
              <a:latin typeface="Times New Roman" panose="02020603050405020304" pitchFamily="18" charset="0"/>
            </a:endParaRPr>
          </a:p>
        </p:txBody>
      </p:sp>
      <p:sp>
        <p:nvSpPr>
          <p:cNvPr id="4" name="Subtitle 6">
            <a:extLst>
              <a:ext uri="{FF2B5EF4-FFF2-40B4-BE49-F238E27FC236}">
                <a16:creationId xmlns:a16="http://schemas.microsoft.com/office/drawing/2014/main" id="{51E55A58-71FE-8068-43E7-B78E2E1DBD85}"/>
              </a:ext>
            </a:extLst>
          </p:cNvPr>
          <p:cNvSpPr txBox="1">
            <a:spLocks/>
          </p:cNvSpPr>
          <p:nvPr/>
        </p:nvSpPr>
        <p:spPr>
          <a:xfrm>
            <a:off x="1178718" y="3639521"/>
            <a:ext cx="6786563" cy="2667000"/>
          </a:xfrm>
          <a:prstGeom prst="rect">
            <a:avLst/>
          </a:prstGeom>
          <a:noFill/>
          <a:ln>
            <a:noFill/>
          </a:ln>
        </p:spPr>
        <p:txBody>
          <a:bodyPr spcFirstLastPara="1" wrap="square" lIns="91425" tIns="91425" rIns="91425" bIns="91425" anchor="t" anchorCtr="0">
            <a:normAutofit fontScale="92500" lnSpcReduction="20000"/>
          </a:bodyPr>
          <a:lstStyle>
            <a:defPPr marR="0" lvl="0" algn="l" rtl="0">
              <a:lnSpc>
                <a:spcPct val="100000"/>
              </a:lnSpc>
              <a:spcBef>
                <a:spcPts val="0"/>
              </a:spcBef>
              <a:spcAft>
                <a:spcPts val="0"/>
              </a:spcAft>
            </a:defPPr>
            <a:lvl1pPr marL="0" marR="0" lvl="0" indent="0" algn="ctr" rtl="0">
              <a:lnSpc>
                <a:spcPct val="100000"/>
              </a:lnSpc>
              <a:spcBef>
                <a:spcPts val="600"/>
              </a:spcBef>
              <a:spcAft>
                <a:spcPts val="0"/>
              </a:spcAft>
              <a:buClr>
                <a:schemeClr val="dk2"/>
              </a:buClr>
              <a:buSzPts val="2400"/>
              <a:buFont typeface="Droid Serif"/>
              <a:buNone/>
              <a:defRPr sz="3000" b="0" i="0" u="none" strike="noStrike" cap="none">
                <a:solidFill>
                  <a:schemeClr val="tx1">
                    <a:tint val="75000"/>
                  </a:schemeClr>
                </a:solidFill>
                <a:latin typeface="Droid Serif"/>
                <a:ea typeface="Droid Serif"/>
                <a:cs typeface="Droid Serif"/>
                <a:sym typeface="Droid Serif"/>
              </a:defRPr>
            </a:lvl1pPr>
            <a:lvl2pPr marL="342900" marR="0" lvl="1" indent="0" algn="ctr" rtl="0">
              <a:lnSpc>
                <a:spcPct val="100000"/>
              </a:lnSpc>
              <a:spcBef>
                <a:spcPts val="0"/>
              </a:spcBef>
              <a:spcAft>
                <a:spcPts val="0"/>
              </a:spcAft>
              <a:buClr>
                <a:schemeClr val="dk2"/>
              </a:buClr>
              <a:buSzPts val="1800"/>
              <a:buFont typeface="Droid Serif"/>
              <a:buNone/>
              <a:defRPr sz="2400" b="0" i="0" u="none" strike="noStrike" cap="none">
                <a:solidFill>
                  <a:schemeClr val="tx1">
                    <a:tint val="75000"/>
                  </a:schemeClr>
                </a:solidFill>
                <a:latin typeface="Droid Serif"/>
                <a:ea typeface="Droid Serif"/>
                <a:cs typeface="Droid Serif"/>
                <a:sym typeface="Droid Serif"/>
              </a:defRPr>
            </a:lvl2pPr>
            <a:lvl3pPr marL="685800" marR="0" lvl="2" indent="0" algn="ctr" rtl="0">
              <a:lnSpc>
                <a:spcPct val="100000"/>
              </a:lnSpc>
              <a:spcBef>
                <a:spcPts val="0"/>
              </a:spcBef>
              <a:spcAft>
                <a:spcPts val="0"/>
              </a:spcAft>
              <a:buClr>
                <a:schemeClr val="dk2"/>
              </a:buClr>
              <a:buSzPts val="2400"/>
              <a:buFont typeface="Droid Serif"/>
              <a:buNone/>
              <a:defRPr sz="2400" b="0" i="0" u="none" strike="noStrike" cap="none">
                <a:solidFill>
                  <a:schemeClr val="tx1">
                    <a:tint val="75000"/>
                  </a:schemeClr>
                </a:solidFill>
                <a:latin typeface="Droid Serif"/>
                <a:ea typeface="Droid Serif"/>
                <a:cs typeface="Droid Serif"/>
                <a:sym typeface="Droid Serif"/>
              </a:defRPr>
            </a:lvl3pPr>
            <a:lvl4pPr marL="1028700" marR="0" lvl="3" indent="0" algn="ctr" rtl="0">
              <a:lnSpc>
                <a:spcPct val="100000"/>
              </a:lnSpc>
              <a:spcBef>
                <a:spcPts val="0"/>
              </a:spcBef>
              <a:spcAft>
                <a:spcPts val="0"/>
              </a:spcAft>
              <a:buClr>
                <a:schemeClr val="dk2"/>
              </a:buClr>
              <a:buSzPts val="1800"/>
              <a:buFont typeface="Droid Serif"/>
              <a:buNone/>
              <a:defRPr sz="1800" b="0" i="0" u="none" strike="noStrike" cap="none">
                <a:solidFill>
                  <a:schemeClr val="tx1">
                    <a:tint val="75000"/>
                  </a:schemeClr>
                </a:solidFill>
                <a:latin typeface="Droid Serif"/>
                <a:ea typeface="Droid Serif"/>
                <a:cs typeface="Droid Serif"/>
                <a:sym typeface="Droid Serif"/>
              </a:defRPr>
            </a:lvl4pPr>
            <a:lvl5pPr marL="1371600" marR="0" lvl="4" indent="0" algn="ctr" rtl="0">
              <a:lnSpc>
                <a:spcPct val="100000"/>
              </a:lnSpc>
              <a:spcBef>
                <a:spcPts val="0"/>
              </a:spcBef>
              <a:spcAft>
                <a:spcPts val="0"/>
              </a:spcAft>
              <a:buClr>
                <a:schemeClr val="dk1"/>
              </a:buClr>
              <a:buSzPts val="1800"/>
              <a:buFont typeface="Droid Serif"/>
              <a:buNone/>
              <a:defRPr sz="1800" b="0" i="0" u="none" strike="noStrike" cap="none">
                <a:solidFill>
                  <a:schemeClr val="tx1">
                    <a:tint val="75000"/>
                  </a:schemeClr>
                </a:solidFill>
                <a:latin typeface="Droid Serif"/>
                <a:ea typeface="Droid Serif"/>
                <a:cs typeface="Droid Serif"/>
                <a:sym typeface="Droid Serif"/>
              </a:defRPr>
            </a:lvl5pPr>
            <a:lvl6pPr marL="1714500" marR="0" lvl="5" indent="0" algn="ctr" rtl="0">
              <a:lnSpc>
                <a:spcPct val="100000"/>
              </a:lnSpc>
              <a:spcBef>
                <a:spcPts val="0"/>
              </a:spcBef>
              <a:spcAft>
                <a:spcPts val="0"/>
              </a:spcAft>
              <a:buClr>
                <a:schemeClr val="dk1"/>
              </a:buClr>
              <a:buSzPts val="1800"/>
              <a:buFont typeface="Droid Serif"/>
              <a:buNone/>
              <a:defRPr sz="1800" b="0" i="0" u="none" strike="noStrike" cap="none">
                <a:solidFill>
                  <a:schemeClr val="tx1">
                    <a:tint val="75000"/>
                  </a:schemeClr>
                </a:solidFill>
                <a:latin typeface="Droid Serif"/>
                <a:ea typeface="Droid Serif"/>
                <a:cs typeface="Droid Serif"/>
                <a:sym typeface="Droid Serif"/>
              </a:defRPr>
            </a:lvl6pPr>
            <a:lvl7pPr marL="2057400" marR="0" lvl="6" indent="0" algn="ctr" rtl="0">
              <a:lnSpc>
                <a:spcPct val="100000"/>
              </a:lnSpc>
              <a:spcBef>
                <a:spcPts val="0"/>
              </a:spcBef>
              <a:spcAft>
                <a:spcPts val="0"/>
              </a:spcAft>
              <a:buClr>
                <a:schemeClr val="dk1"/>
              </a:buClr>
              <a:buSzPts val="1800"/>
              <a:buFont typeface="Droid Serif"/>
              <a:buNone/>
              <a:defRPr sz="1800" b="0" i="0" u="none" strike="noStrike" cap="none">
                <a:solidFill>
                  <a:schemeClr val="tx1">
                    <a:tint val="75000"/>
                  </a:schemeClr>
                </a:solidFill>
                <a:latin typeface="Droid Serif"/>
                <a:ea typeface="Droid Serif"/>
                <a:cs typeface="Droid Serif"/>
                <a:sym typeface="Droid Serif"/>
              </a:defRPr>
            </a:lvl7pPr>
            <a:lvl8pPr marL="2400300" marR="0" lvl="7" indent="0" algn="ctr" rtl="0">
              <a:lnSpc>
                <a:spcPct val="100000"/>
              </a:lnSpc>
              <a:spcBef>
                <a:spcPts val="0"/>
              </a:spcBef>
              <a:spcAft>
                <a:spcPts val="0"/>
              </a:spcAft>
              <a:buClr>
                <a:schemeClr val="dk1"/>
              </a:buClr>
              <a:buSzPts val="1800"/>
              <a:buFont typeface="Droid Serif"/>
              <a:buNone/>
              <a:defRPr sz="1800" b="0" i="0" u="none" strike="noStrike" cap="none">
                <a:solidFill>
                  <a:schemeClr val="tx1">
                    <a:tint val="75000"/>
                  </a:schemeClr>
                </a:solidFill>
                <a:latin typeface="Droid Serif"/>
                <a:ea typeface="Droid Serif"/>
                <a:cs typeface="Droid Serif"/>
                <a:sym typeface="Droid Serif"/>
              </a:defRPr>
            </a:lvl8pPr>
            <a:lvl9pPr marL="2743200" marR="0" lvl="8" indent="0" algn="ctr" rtl="0">
              <a:lnSpc>
                <a:spcPct val="100000"/>
              </a:lnSpc>
              <a:spcBef>
                <a:spcPts val="0"/>
              </a:spcBef>
              <a:spcAft>
                <a:spcPts val="0"/>
              </a:spcAft>
              <a:buClr>
                <a:schemeClr val="dk1"/>
              </a:buClr>
              <a:buSzPts val="1800"/>
              <a:buFont typeface="Droid Serif"/>
              <a:buNone/>
              <a:defRPr sz="1800" b="0" i="0" u="none" strike="noStrike" cap="none">
                <a:solidFill>
                  <a:schemeClr val="tx1">
                    <a:tint val="75000"/>
                  </a:schemeClr>
                </a:solidFill>
                <a:latin typeface="Droid Serif"/>
                <a:ea typeface="Droid Serif"/>
                <a:cs typeface="Droid Serif"/>
                <a:sym typeface="Droid Serif"/>
              </a:defRPr>
            </a:lvl9pPr>
          </a:lstStyle>
          <a:p>
            <a:r>
              <a:rPr lang="en-US" sz="2000" dirty="0">
                <a:solidFill>
                  <a:schemeClr val="tx1"/>
                </a:solidFill>
                <a:latin typeface="+mn-lt"/>
                <a:ea typeface="+mn-ea"/>
                <a:cs typeface="+mn-cs"/>
              </a:rPr>
              <a:t>Rahul R </a:t>
            </a:r>
          </a:p>
          <a:p>
            <a:r>
              <a:rPr lang="en-US" sz="2000" dirty="0">
                <a:solidFill>
                  <a:schemeClr val="tx1"/>
                </a:solidFill>
                <a:latin typeface="+mn-lt"/>
                <a:ea typeface="+mn-ea"/>
                <a:cs typeface="+mn-cs"/>
              </a:rPr>
              <a:t>Reg No:RA1911031010025</a:t>
            </a:r>
          </a:p>
          <a:p>
            <a:r>
              <a:rPr lang="en-US" sz="2000" dirty="0">
                <a:solidFill>
                  <a:schemeClr val="tx1"/>
                </a:solidFill>
                <a:latin typeface="+mn-lt"/>
                <a:ea typeface="+mn-ea"/>
                <a:cs typeface="+mn-cs"/>
              </a:rPr>
              <a:t>Dev Shankar Tripathi</a:t>
            </a:r>
          </a:p>
          <a:p>
            <a:r>
              <a:rPr lang="en-US" sz="2000" dirty="0">
                <a:solidFill>
                  <a:schemeClr val="tx1"/>
                </a:solidFill>
                <a:latin typeface="+mn-lt"/>
                <a:ea typeface="+mn-ea"/>
                <a:cs typeface="+mn-cs"/>
              </a:rPr>
              <a:t>Reg No:RA1911031010048</a:t>
            </a:r>
          </a:p>
          <a:p>
            <a:r>
              <a:rPr lang="en-US" sz="2000" dirty="0">
                <a:solidFill>
                  <a:schemeClr val="tx1"/>
                </a:solidFill>
                <a:latin typeface="+mn-lt"/>
                <a:ea typeface="+mn-ea"/>
                <a:cs typeface="+mn-cs"/>
              </a:rPr>
              <a:t>Batch ID: NWC070</a:t>
            </a:r>
          </a:p>
          <a:p>
            <a:r>
              <a:rPr lang="en-US" sz="2000" dirty="0">
                <a:solidFill>
                  <a:schemeClr val="tx1"/>
                </a:solidFill>
                <a:latin typeface="+mn-lt"/>
                <a:ea typeface="+mn-ea"/>
                <a:cs typeface="+mn-cs"/>
              </a:rPr>
              <a:t>Guide name and Designation: Mrs.  K Meenakshi, Assistant Professor, Department  of Networking and Communications, SRM Institute of Science and Technology</a:t>
            </a:r>
          </a:p>
        </p:txBody>
      </p:sp>
    </p:spTree>
    <p:extLst>
      <p:ext uri="{BB962C8B-B14F-4D97-AF65-F5344CB8AC3E}">
        <p14:creationId xmlns:p14="http://schemas.microsoft.com/office/powerpoint/2010/main" val="31053036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34CFE6E6-B7C8-F7F7-0120-1387B2D195A6}"/>
              </a:ext>
            </a:extLst>
          </p:cNvPr>
          <p:cNvSpPr>
            <a:spLocks noGrp="1"/>
          </p:cNvSpPr>
          <p:nvPr>
            <p:ph type="sldNum" sz="quarter" idx="12"/>
          </p:nvPr>
        </p:nvSpPr>
        <p:spPr/>
        <p:txBody>
          <a:bodyPr/>
          <a:lstStyle/>
          <a:p>
            <a:fld id="{4F7E9C80-C75B-4B75-A6C5-E58A18995148}" type="slidenum">
              <a:rPr lang="en-US" smtClean="0"/>
              <a:t>10</a:t>
            </a:fld>
            <a:endParaRPr lang="en-US"/>
          </a:p>
        </p:txBody>
      </p:sp>
      <p:sp>
        <p:nvSpPr>
          <p:cNvPr id="9" name="Title 1">
            <a:extLst>
              <a:ext uri="{FF2B5EF4-FFF2-40B4-BE49-F238E27FC236}">
                <a16:creationId xmlns:a16="http://schemas.microsoft.com/office/drawing/2014/main" id="{50AEB90A-A405-9A2E-5B76-7C165AE50B45}"/>
              </a:ext>
            </a:extLst>
          </p:cNvPr>
          <p:cNvSpPr>
            <a:spLocks noGrp="1"/>
          </p:cNvSpPr>
          <p:nvPr>
            <p:ph type="title"/>
          </p:nvPr>
        </p:nvSpPr>
        <p:spPr>
          <a:xfrm>
            <a:off x="457200" y="990600"/>
            <a:ext cx="8229600" cy="1143000"/>
          </a:xfrm>
        </p:spPr>
        <p:txBody>
          <a:bodyPr/>
          <a:lstStyle/>
          <a:p>
            <a:r>
              <a:rPr lang="en-US" dirty="0"/>
              <a:t> Tech Stack </a:t>
            </a:r>
          </a:p>
        </p:txBody>
      </p:sp>
      <p:pic>
        <p:nvPicPr>
          <p:cNvPr id="4" name="image2.jpeg">
            <a:extLst>
              <a:ext uri="{FF2B5EF4-FFF2-40B4-BE49-F238E27FC236}">
                <a16:creationId xmlns:a16="http://schemas.microsoft.com/office/drawing/2014/main" id="{F27BD17B-EFD1-8B04-150A-638DCA2A6691}"/>
              </a:ext>
            </a:extLst>
          </p:cNvPr>
          <p:cNvPicPr/>
          <p:nvPr/>
        </p:nvPicPr>
        <p:blipFill>
          <a:blip r:embed="rId2"/>
          <a:srcRect/>
          <a:stretch>
            <a:fillRect/>
          </a:stretch>
        </p:blipFill>
        <p:spPr bwMode="auto">
          <a:xfrm>
            <a:off x="34636" y="105931"/>
            <a:ext cx="2237740" cy="755015"/>
          </a:xfrm>
          <a:prstGeom prst="rect">
            <a:avLst/>
          </a:prstGeom>
          <a:noFill/>
          <a:ln w="9525">
            <a:noFill/>
            <a:miter lim="800000"/>
            <a:headEnd/>
            <a:tailEnd/>
          </a:ln>
        </p:spPr>
      </p:pic>
      <p:sp>
        <p:nvSpPr>
          <p:cNvPr id="5" name="Google Shape;103;p18">
            <a:extLst>
              <a:ext uri="{FF2B5EF4-FFF2-40B4-BE49-F238E27FC236}">
                <a16:creationId xmlns:a16="http://schemas.microsoft.com/office/drawing/2014/main" id="{FC971C21-E50B-90BE-14CA-0468906DEBB6}"/>
              </a:ext>
            </a:extLst>
          </p:cNvPr>
          <p:cNvSpPr txBox="1">
            <a:spLocks/>
          </p:cNvSpPr>
          <p:nvPr/>
        </p:nvSpPr>
        <p:spPr>
          <a:xfrm>
            <a:off x="2133600" y="2438400"/>
            <a:ext cx="5105400" cy="2514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dk2"/>
              </a:buClr>
              <a:buSzPts val="2400"/>
              <a:buFont typeface="Droid Serif"/>
              <a:buChar char="⊡"/>
              <a:defRPr sz="3000" b="0" i="0" u="none" strike="noStrike" cap="none">
                <a:solidFill>
                  <a:schemeClr val="dk1"/>
                </a:solidFill>
                <a:latin typeface="Droid Serif"/>
                <a:ea typeface="Droid Serif"/>
                <a:cs typeface="Droid Serif"/>
                <a:sym typeface="Droid Serif"/>
              </a:defRPr>
            </a:lvl1pPr>
            <a:lvl2pPr marL="914400" marR="0" lvl="1" indent="-342900" algn="l" rtl="0">
              <a:lnSpc>
                <a:spcPct val="100000"/>
              </a:lnSpc>
              <a:spcBef>
                <a:spcPts val="0"/>
              </a:spcBef>
              <a:spcAft>
                <a:spcPts val="0"/>
              </a:spcAft>
              <a:buClr>
                <a:schemeClr val="dk2"/>
              </a:buClr>
              <a:buSzPts val="1800"/>
              <a:buFont typeface="Droid Serif"/>
              <a:buChar char="□"/>
              <a:defRPr sz="2400" b="0" i="0" u="none" strike="noStrike" cap="none">
                <a:solidFill>
                  <a:schemeClr val="dk1"/>
                </a:solidFill>
                <a:latin typeface="Droid Serif"/>
                <a:ea typeface="Droid Serif"/>
                <a:cs typeface="Droid Serif"/>
                <a:sym typeface="Droid Serif"/>
              </a:defRPr>
            </a:lvl2pPr>
            <a:lvl3pPr marL="1371600" marR="0" lvl="2" indent="-381000" algn="l" rtl="0">
              <a:lnSpc>
                <a:spcPct val="100000"/>
              </a:lnSpc>
              <a:spcBef>
                <a:spcPts val="0"/>
              </a:spcBef>
              <a:spcAft>
                <a:spcPts val="0"/>
              </a:spcAft>
              <a:buClr>
                <a:schemeClr val="dk2"/>
              </a:buClr>
              <a:buSzPts val="2400"/>
              <a:buFont typeface="Droid Serif"/>
              <a:buChar char="■"/>
              <a:defRPr sz="2400" b="0" i="0" u="none" strike="noStrike" cap="none">
                <a:solidFill>
                  <a:schemeClr val="dk1"/>
                </a:solidFill>
                <a:latin typeface="Droid Serif"/>
                <a:ea typeface="Droid Serif"/>
                <a:cs typeface="Droid Serif"/>
                <a:sym typeface="Droid Serif"/>
              </a:defRPr>
            </a:lvl3pPr>
            <a:lvl4pPr marL="1828800" marR="0" lvl="3" indent="-342900" algn="l" rtl="0">
              <a:lnSpc>
                <a:spcPct val="100000"/>
              </a:lnSpc>
              <a:spcBef>
                <a:spcPts val="0"/>
              </a:spcBef>
              <a:spcAft>
                <a:spcPts val="0"/>
              </a:spcAft>
              <a:buClr>
                <a:schemeClr val="dk2"/>
              </a:buClr>
              <a:buSzPts val="1800"/>
              <a:buFont typeface="Droid Serif"/>
              <a:buChar char="●"/>
              <a:defRPr sz="1800" b="0" i="0" u="none" strike="noStrike" cap="none">
                <a:solidFill>
                  <a:schemeClr val="dk1"/>
                </a:solidFill>
                <a:latin typeface="Droid Serif"/>
                <a:ea typeface="Droid Serif"/>
                <a:cs typeface="Droid Serif"/>
                <a:sym typeface="Droid Serif"/>
              </a:defRPr>
            </a:lvl4pPr>
            <a:lvl5pPr marL="2286000" marR="0" lvl="4" indent="-342900" algn="l" rtl="0">
              <a:lnSpc>
                <a:spcPct val="100000"/>
              </a:lnSpc>
              <a:spcBef>
                <a:spcPts val="0"/>
              </a:spcBef>
              <a:spcAft>
                <a:spcPts val="0"/>
              </a:spcAft>
              <a:buClr>
                <a:schemeClr val="dk1"/>
              </a:buClr>
              <a:buSzPts val="1800"/>
              <a:buFont typeface="Droid Serif"/>
              <a:buChar char="○"/>
              <a:defRPr sz="1800" b="0" i="0" u="none" strike="noStrike" cap="none">
                <a:solidFill>
                  <a:schemeClr val="dk1"/>
                </a:solidFill>
                <a:latin typeface="Droid Serif"/>
                <a:ea typeface="Droid Serif"/>
                <a:cs typeface="Droid Serif"/>
                <a:sym typeface="Droid Serif"/>
              </a:defRPr>
            </a:lvl5pPr>
            <a:lvl6pPr marL="2743200" marR="0" lvl="5" indent="-342900" algn="l" rtl="0">
              <a:lnSpc>
                <a:spcPct val="100000"/>
              </a:lnSpc>
              <a:spcBef>
                <a:spcPts val="0"/>
              </a:spcBef>
              <a:spcAft>
                <a:spcPts val="0"/>
              </a:spcAft>
              <a:buClr>
                <a:schemeClr val="dk1"/>
              </a:buClr>
              <a:buSzPts val="1800"/>
              <a:buFont typeface="Droid Serif"/>
              <a:buChar char="■"/>
              <a:defRPr sz="1800" b="0" i="0" u="none" strike="noStrike" cap="none">
                <a:solidFill>
                  <a:schemeClr val="dk1"/>
                </a:solidFill>
                <a:latin typeface="Droid Serif"/>
                <a:ea typeface="Droid Serif"/>
                <a:cs typeface="Droid Serif"/>
                <a:sym typeface="Droid Serif"/>
              </a:defRPr>
            </a:lvl6pPr>
            <a:lvl7pPr marL="3200400" marR="0" lvl="6" indent="-342900" algn="l" rtl="0">
              <a:lnSpc>
                <a:spcPct val="100000"/>
              </a:lnSpc>
              <a:spcBef>
                <a:spcPts val="0"/>
              </a:spcBef>
              <a:spcAft>
                <a:spcPts val="0"/>
              </a:spcAft>
              <a:buClr>
                <a:schemeClr val="dk1"/>
              </a:buClr>
              <a:buSzPts val="1800"/>
              <a:buFont typeface="Droid Serif"/>
              <a:buChar char="●"/>
              <a:defRPr sz="1800" b="0" i="0" u="none" strike="noStrike" cap="none">
                <a:solidFill>
                  <a:schemeClr val="dk1"/>
                </a:solidFill>
                <a:latin typeface="Droid Serif"/>
                <a:ea typeface="Droid Serif"/>
                <a:cs typeface="Droid Serif"/>
                <a:sym typeface="Droid Serif"/>
              </a:defRPr>
            </a:lvl7pPr>
            <a:lvl8pPr marL="3657600" marR="0" lvl="7" indent="-342900" algn="l" rtl="0">
              <a:lnSpc>
                <a:spcPct val="100000"/>
              </a:lnSpc>
              <a:spcBef>
                <a:spcPts val="0"/>
              </a:spcBef>
              <a:spcAft>
                <a:spcPts val="0"/>
              </a:spcAft>
              <a:buClr>
                <a:schemeClr val="dk1"/>
              </a:buClr>
              <a:buSzPts val="1800"/>
              <a:buFont typeface="Droid Serif"/>
              <a:buChar char="○"/>
              <a:defRPr sz="1800" b="0" i="0" u="none" strike="noStrike" cap="none">
                <a:solidFill>
                  <a:schemeClr val="dk1"/>
                </a:solidFill>
                <a:latin typeface="Droid Serif"/>
                <a:ea typeface="Droid Serif"/>
                <a:cs typeface="Droid Serif"/>
                <a:sym typeface="Droid Serif"/>
              </a:defRPr>
            </a:lvl8pPr>
            <a:lvl9pPr marL="4114800" marR="0" lvl="8" indent="-342900" algn="l" rtl="0">
              <a:lnSpc>
                <a:spcPct val="100000"/>
              </a:lnSpc>
              <a:spcBef>
                <a:spcPts val="0"/>
              </a:spcBef>
              <a:spcAft>
                <a:spcPts val="0"/>
              </a:spcAft>
              <a:buClr>
                <a:schemeClr val="dk1"/>
              </a:buClr>
              <a:buSzPts val="1800"/>
              <a:buFont typeface="Droid Serif"/>
              <a:buChar char="■"/>
              <a:defRPr sz="1800" b="0" i="0" u="none" strike="noStrike" cap="none">
                <a:solidFill>
                  <a:schemeClr val="dk1"/>
                </a:solidFill>
                <a:latin typeface="Droid Serif"/>
                <a:ea typeface="Droid Serif"/>
                <a:cs typeface="Droid Serif"/>
                <a:sym typeface="Droid Serif"/>
              </a:defRPr>
            </a:lvl9pPr>
          </a:lstStyle>
          <a:p>
            <a:pPr marL="285750" lvl="0" indent="-285750" rtl="0">
              <a:spcBef>
                <a:spcPts val="600"/>
              </a:spcBef>
              <a:spcAft>
                <a:spcPts val="0"/>
              </a:spcAf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Python:                                  Scripting Language</a:t>
            </a:r>
          </a:p>
          <a:p>
            <a:pPr marL="285750" lvl="0" indent="-285750" rtl="0">
              <a:spcBef>
                <a:spcPts val="600"/>
              </a:spcBef>
              <a:spcAft>
                <a:spcPts val="0"/>
              </a:spcAft>
              <a:buFont typeface="Arial" panose="020B0604020202020204" pitchFamily="34" charset="0"/>
              <a:buChar char="•"/>
            </a:pPr>
            <a:r>
              <a:rPr lang="en-US" sz="1800" dirty="0" err="1">
                <a:latin typeface="Times New Roman" panose="02020603050405020304" pitchFamily="18" charset="0"/>
                <a:cs typeface="Times New Roman" panose="02020603050405020304" pitchFamily="18" charset="0"/>
              </a:rPr>
              <a:t>Numpy,Pandas</a:t>
            </a:r>
            <a:r>
              <a:rPr lang="en-US" sz="1800" dirty="0">
                <a:latin typeface="Times New Roman" panose="02020603050405020304" pitchFamily="18" charset="0"/>
                <a:cs typeface="Times New Roman" panose="02020603050405020304" pitchFamily="18" charset="0"/>
              </a:rPr>
              <a:t>:                     Data Cleaning </a:t>
            </a:r>
          </a:p>
          <a:p>
            <a:pPr marL="285750" lvl="0" indent="-285750" rtl="0">
              <a:spcBef>
                <a:spcPts val="600"/>
              </a:spcBef>
              <a:spcAft>
                <a:spcPts val="0"/>
              </a:spcAf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Matplotlib:                             Data </a:t>
            </a:r>
            <a:r>
              <a:rPr lang="en-US" sz="1800" dirty="0" err="1">
                <a:latin typeface="Times New Roman" panose="02020603050405020304" pitchFamily="18" charset="0"/>
                <a:cs typeface="Times New Roman" panose="02020603050405020304" pitchFamily="18" charset="0"/>
              </a:rPr>
              <a:t>Visualisation</a:t>
            </a:r>
            <a:endParaRPr lang="en-US" sz="1800" dirty="0">
              <a:latin typeface="Times New Roman" panose="02020603050405020304" pitchFamily="18" charset="0"/>
              <a:cs typeface="Times New Roman" panose="02020603050405020304" pitchFamily="18" charset="0"/>
            </a:endParaRPr>
          </a:p>
          <a:p>
            <a:pPr marL="285750" lvl="0" indent="-285750" rtl="0">
              <a:spcBef>
                <a:spcPts val="600"/>
              </a:spcBef>
              <a:spcAft>
                <a:spcPts val="0"/>
              </a:spcAf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Scikit Learn :                         Model Building </a:t>
            </a:r>
          </a:p>
          <a:p>
            <a:pPr marL="285750" lvl="0" indent="-285750" rtl="0">
              <a:spcBef>
                <a:spcPts val="600"/>
              </a:spcBef>
              <a:spcAft>
                <a:spcPts val="0"/>
              </a:spcAf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Apache </a:t>
            </a:r>
            <a:r>
              <a:rPr lang="en-US" sz="1800" dirty="0" err="1">
                <a:latin typeface="Times New Roman" panose="02020603050405020304" pitchFamily="18" charset="0"/>
                <a:cs typeface="Times New Roman" panose="02020603050405020304" pitchFamily="18" charset="0"/>
              </a:rPr>
              <a:t>MySql</a:t>
            </a:r>
            <a:r>
              <a:rPr lang="en-US" sz="1800" dirty="0">
                <a:latin typeface="Times New Roman" panose="02020603050405020304" pitchFamily="18" charset="0"/>
                <a:cs typeface="Times New Roman" panose="02020603050405020304" pitchFamily="18" charset="0"/>
              </a:rPr>
              <a:t> :                     Backend Server</a:t>
            </a:r>
          </a:p>
          <a:p>
            <a:pPr marL="285750" lvl="0" indent="-285750" rtl="0">
              <a:spcBef>
                <a:spcPts val="600"/>
              </a:spcBef>
              <a:spcAft>
                <a:spcPts val="0"/>
              </a:spcAft>
              <a:buFont typeface="Arial" panose="020B0604020202020204" pitchFamily="34" charset="0"/>
              <a:buChar char="•"/>
            </a:pPr>
            <a:r>
              <a:rPr lang="en-US" sz="1800" dirty="0" err="1">
                <a:latin typeface="Times New Roman" panose="02020603050405020304" pitchFamily="18" charset="0"/>
                <a:cs typeface="Times New Roman" panose="02020603050405020304" pitchFamily="18" charset="0"/>
              </a:rPr>
              <a:t>Jupyterlab,Vscode,Pycharm</a:t>
            </a:r>
            <a:r>
              <a:rPr lang="en-US" sz="1800" dirty="0">
                <a:latin typeface="Times New Roman" panose="02020603050405020304" pitchFamily="18" charset="0"/>
                <a:cs typeface="Times New Roman" panose="02020603050405020304" pitchFamily="18" charset="0"/>
              </a:rPr>
              <a:t> :  IDE  </a:t>
            </a:r>
          </a:p>
          <a:p>
            <a:pPr marL="0" indent="0" algn="ctr">
              <a:buFont typeface="Droid Serif"/>
              <a:buNone/>
            </a:pPr>
            <a:endParaRPr lang="en-US" sz="18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652304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34CFE6E6-B7C8-F7F7-0120-1387B2D195A6}"/>
              </a:ext>
            </a:extLst>
          </p:cNvPr>
          <p:cNvSpPr>
            <a:spLocks noGrp="1"/>
          </p:cNvSpPr>
          <p:nvPr>
            <p:ph type="sldNum" sz="quarter" idx="12"/>
          </p:nvPr>
        </p:nvSpPr>
        <p:spPr/>
        <p:txBody>
          <a:bodyPr/>
          <a:lstStyle/>
          <a:p>
            <a:fld id="{4F7E9C80-C75B-4B75-A6C5-E58A18995148}" type="slidenum">
              <a:rPr lang="en-US" smtClean="0"/>
              <a:t>11</a:t>
            </a:fld>
            <a:endParaRPr lang="en-US"/>
          </a:p>
        </p:txBody>
      </p:sp>
      <p:sp>
        <p:nvSpPr>
          <p:cNvPr id="9" name="Title 1">
            <a:extLst>
              <a:ext uri="{FF2B5EF4-FFF2-40B4-BE49-F238E27FC236}">
                <a16:creationId xmlns:a16="http://schemas.microsoft.com/office/drawing/2014/main" id="{50AEB90A-A405-9A2E-5B76-7C165AE50B45}"/>
              </a:ext>
            </a:extLst>
          </p:cNvPr>
          <p:cNvSpPr>
            <a:spLocks noGrp="1"/>
          </p:cNvSpPr>
          <p:nvPr>
            <p:ph type="title"/>
          </p:nvPr>
        </p:nvSpPr>
        <p:spPr>
          <a:xfrm>
            <a:off x="457200" y="990600"/>
            <a:ext cx="8229600" cy="1143000"/>
          </a:xfrm>
        </p:spPr>
        <p:txBody>
          <a:bodyPr/>
          <a:lstStyle/>
          <a:p>
            <a:r>
              <a:rPr lang="en-US" dirty="0"/>
              <a:t>  Stakeholders </a:t>
            </a:r>
          </a:p>
        </p:txBody>
      </p:sp>
      <p:pic>
        <p:nvPicPr>
          <p:cNvPr id="4" name="image2.jpeg">
            <a:extLst>
              <a:ext uri="{FF2B5EF4-FFF2-40B4-BE49-F238E27FC236}">
                <a16:creationId xmlns:a16="http://schemas.microsoft.com/office/drawing/2014/main" id="{F27BD17B-EFD1-8B04-150A-638DCA2A6691}"/>
              </a:ext>
            </a:extLst>
          </p:cNvPr>
          <p:cNvPicPr/>
          <p:nvPr/>
        </p:nvPicPr>
        <p:blipFill>
          <a:blip r:embed="rId2"/>
          <a:srcRect/>
          <a:stretch>
            <a:fillRect/>
          </a:stretch>
        </p:blipFill>
        <p:spPr bwMode="auto">
          <a:xfrm>
            <a:off x="34636" y="105931"/>
            <a:ext cx="2237740" cy="755015"/>
          </a:xfrm>
          <a:prstGeom prst="rect">
            <a:avLst/>
          </a:prstGeom>
          <a:noFill/>
          <a:ln w="9525">
            <a:noFill/>
            <a:miter lim="800000"/>
            <a:headEnd/>
            <a:tailEnd/>
          </a:ln>
        </p:spPr>
      </p:pic>
      <p:sp>
        <p:nvSpPr>
          <p:cNvPr id="2" name="TextBox 1">
            <a:extLst>
              <a:ext uri="{FF2B5EF4-FFF2-40B4-BE49-F238E27FC236}">
                <a16:creationId xmlns:a16="http://schemas.microsoft.com/office/drawing/2014/main" id="{4A736257-57C7-A17D-DC05-9FCCF237FA45}"/>
              </a:ext>
            </a:extLst>
          </p:cNvPr>
          <p:cNvSpPr txBox="1"/>
          <p:nvPr/>
        </p:nvSpPr>
        <p:spPr>
          <a:xfrm>
            <a:off x="2272376" y="2565738"/>
            <a:ext cx="4572000" cy="2172518"/>
          </a:xfrm>
          <a:prstGeom prst="rect">
            <a:avLst/>
          </a:prstGeom>
          <a:noFill/>
        </p:spPr>
        <p:txBody>
          <a:bodyPr wrap="square">
            <a:spAutoFit/>
          </a:bodyPr>
          <a:lstStyle/>
          <a:p>
            <a:pPr lvl="0" algn="ctr">
              <a:lnSpc>
                <a:spcPct val="115000"/>
              </a:lnSpc>
              <a:spcAft>
                <a:spcPts val="1000"/>
              </a:spcAft>
              <a:tabLst>
                <a:tab pos="457200" algn="l"/>
              </a:tabLst>
            </a:pPr>
            <a:r>
              <a:rPr lang="en-US" sz="1800" dirty="0">
                <a:solidFill>
                  <a:schemeClr val="tx1"/>
                </a:solidFill>
                <a:latin typeface="Times New Roman" panose="02020603050405020304" pitchFamily="18" charset="0"/>
                <a:ea typeface="Droid Sans"/>
                <a:cs typeface="Times New Roman" panose="02020603050405020304" pitchFamily="18" charset="0"/>
              </a:rPr>
              <a:t>HR </a:t>
            </a:r>
            <a:r>
              <a:rPr lang="en-US" sz="1800" dirty="0">
                <a:solidFill>
                  <a:schemeClr val="tx1"/>
                </a:solidFill>
                <a:effectLst/>
                <a:latin typeface="Times New Roman" panose="02020603050405020304" pitchFamily="18" charset="0"/>
                <a:ea typeface="Droid Sans"/>
                <a:cs typeface="Times New Roman" panose="02020603050405020304" pitchFamily="18" charset="0"/>
              </a:rPr>
              <a:t> </a:t>
            </a:r>
            <a:endParaRPr lang="en-IN" sz="1800" dirty="0">
              <a:solidFill>
                <a:schemeClr val="tx1"/>
              </a:solidFill>
              <a:effectLst/>
              <a:latin typeface="Times New Roman" panose="02020603050405020304" pitchFamily="18" charset="0"/>
              <a:ea typeface="Droid Sans"/>
              <a:cs typeface="Times New Roman" panose="02020603050405020304" pitchFamily="18" charset="0"/>
            </a:endParaRPr>
          </a:p>
          <a:p>
            <a:pPr lvl="0" algn="ctr">
              <a:lnSpc>
                <a:spcPct val="115000"/>
              </a:lnSpc>
              <a:spcAft>
                <a:spcPts val="1000"/>
              </a:spcAft>
              <a:tabLst>
                <a:tab pos="457200" algn="l"/>
              </a:tabLst>
            </a:pPr>
            <a:r>
              <a:rPr lang="en-US" sz="1800" dirty="0">
                <a:solidFill>
                  <a:schemeClr val="tx1"/>
                </a:solidFill>
                <a:effectLst/>
                <a:latin typeface="Times New Roman" panose="02020603050405020304" pitchFamily="18" charset="0"/>
                <a:ea typeface="Droid Sans"/>
                <a:cs typeface="Times New Roman" panose="02020603050405020304" pitchFamily="18" charset="0"/>
              </a:rPr>
              <a:t>Founder/</a:t>
            </a:r>
            <a:r>
              <a:rPr lang="en-US" sz="1800" dirty="0">
                <a:solidFill>
                  <a:schemeClr val="tx1"/>
                </a:solidFill>
                <a:latin typeface="Times New Roman" panose="02020603050405020304" pitchFamily="18" charset="0"/>
                <a:ea typeface="Droid Sans"/>
                <a:cs typeface="Times New Roman" panose="02020603050405020304" pitchFamily="18" charset="0"/>
              </a:rPr>
              <a:t>MD</a:t>
            </a:r>
            <a:r>
              <a:rPr lang="en-US" sz="1800" dirty="0">
                <a:solidFill>
                  <a:schemeClr val="tx1"/>
                </a:solidFill>
                <a:effectLst/>
                <a:latin typeface="Times New Roman" panose="02020603050405020304" pitchFamily="18" charset="0"/>
                <a:ea typeface="Droid Sans"/>
                <a:cs typeface="Times New Roman" panose="02020603050405020304" pitchFamily="18" charset="0"/>
              </a:rPr>
              <a:t> </a:t>
            </a:r>
            <a:endParaRPr lang="en-IN" sz="1800" dirty="0">
              <a:solidFill>
                <a:schemeClr val="tx1"/>
              </a:solidFill>
              <a:latin typeface="Times New Roman" panose="02020603050405020304" pitchFamily="18" charset="0"/>
              <a:ea typeface="Droid Sans"/>
              <a:cs typeface="Times New Roman" panose="02020603050405020304" pitchFamily="18" charset="0"/>
            </a:endParaRPr>
          </a:p>
          <a:p>
            <a:pPr lvl="0" algn="ctr">
              <a:lnSpc>
                <a:spcPct val="115000"/>
              </a:lnSpc>
              <a:spcAft>
                <a:spcPts val="1000"/>
              </a:spcAft>
              <a:tabLst>
                <a:tab pos="457200" algn="l"/>
              </a:tabLst>
            </a:pPr>
            <a:r>
              <a:rPr lang="en-IN" sz="1800" dirty="0">
                <a:solidFill>
                  <a:schemeClr val="tx1"/>
                </a:solidFill>
                <a:effectLst/>
                <a:latin typeface="Times New Roman" panose="02020603050405020304" pitchFamily="18" charset="0"/>
                <a:ea typeface="Droid Sans"/>
                <a:cs typeface="Times New Roman" panose="02020603050405020304" pitchFamily="18" charset="0"/>
              </a:rPr>
              <a:t>Managers</a:t>
            </a:r>
          </a:p>
          <a:p>
            <a:pPr lvl="0" algn="ctr">
              <a:lnSpc>
                <a:spcPct val="115000"/>
              </a:lnSpc>
              <a:spcAft>
                <a:spcPts val="1000"/>
              </a:spcAft>
              <a:tabLst>
                <a:tab pos="457200" algn="l"/>
              </a:tabLst>
            </a:pPr>
            <a:r>
              <a:rPr lang="en-US" sz="1800" dirty="0">
                <a:solidFill>
                  <a:schemeClr val="tx1"/>
                </a:solidFill>
                <a:latin typeface="Times New Roman" panose="02020603050405020304" pitchFamily="18" charset="0"/>
                <a:ea typeface="Droid Sans"/>
                <a:cs typeface="Times New Roman" panose="02020603050405020304" pitchFamily="18" charset="0"/>
              </a:rPr>
              <a:t>Employees</a:t>
            </a:r>
            <a:endParaRPr lang="en-IN" sz="1800" dirty="0">
              <a:solidFill>
                <a:schemeClr val="tx1"/>
              </a:solidFill>
              <a:latin typeface="Times New Roman" panose="02020603050405020304" pitchFamily="18" charset="0"/>
              <a:ea typeface="Droid Sans"/>
              <a:cs typeface="Times New Roman" panose="02020603050405020304" pitchFamily="18" charset="0"/>
            </a:endParaRPr>
          </a:p>
          <a:p>
            <a:pPr lvl="0" algn="ctr">
              <a:lnSpc>
                <a:spcPct val="115000"/>
              </a:lnSpc>
              <a:spcAft>
                <a:spcPts val="1000"/>
              </a:spcAft>
              <a:tabLst>
                <a:tab pos="457200" algn="l"/>
              </a:tabLst>
            </a:pPr>
            <a:r>
              <a:rPr lang="en-IN" sz="1800" dirty="0">
                <a:solidFill>
                  <a:schemeClr val="tx1"/>
                </a:solidFill>
                <a:effectLst/>
                <a:latin typeface="Times New Roman" panose="02020603050405020304" pitchFamily="18" charset="0"/>
                <a:ea typeface="Droid Sans"/>
                <a:cs typeface="Times New Roman" panose="02020603050405020304" pitchFamily="18" charset="0"/>
              </a:rPr>
              <a:t>Investors</a:t>
            </a:r>
          </a:p>
        </p:txBody>
      </p:sp>
    </p:spTree>
    <p:extLst>
      <p:ext uri="{BB962C8B-B14F-4D97-AF65-F5344CB8AC3E}">
        <p14:creationId xmlns:p14="http://schemas.microsoft.com/office/powerpoint/2010/main" val="5984332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34CFE6E6-B7C8-F7F7-0120-1387B2D195A6}"/>
              </a:ext>
            </a:extLst>
          </p:cNvPr>
          <p:cNvSpPr>
            <a:spLocks noGrp="1"/>
          </p:cNvSpPr>
          <p:nvPr>
            <p:ph type="sldNum" sz="quarter" idx="12"/>
          </p:nvPr>
        </p:nvSpPr>
        <p:spPr/>
        <p:txBody>
          <a:bodyPr/>
          <a:lstStyle/>
          <a:p>
            <a:fld id="{4F7E9C80-C75B-4B75-A6C5-E58A18995148}" type="slidenum">
              <a:rPr lang="en-US" smtClean="0"/>
              <a:t>12</a:t>
            </a:fld>
            <a:endParaRPr lang="en-US"/>
          </a:p>
        </p:txBody>
      </p:sp>
      <p:sp>
        <p:nvSpPr>
          <p:cNvPr id="9" name="Title 1">
            <a:extLst>
              <a:ext uri="{FF2B5EF4-FFF2-40B4-BE49-F238E27FC236}">
                <a16:creationId xmlns:a16="http://schemas.microsoft.com/office/drawing/2014/main" id="{50AEB90A-A405-9A2E-5B76-7C165AE50B45}"/>
              </a:ext>
            </a:extLst>
          </p:cNvPr>
          <p:cNvSpPr>
            <a:spLocks noGrp="1"/>
          </p:cNvSpPr>
          <p:nvPr>
            <p:ph type="title"/>
          </p:nvPr>
        </p:nvSpPr>
        <p:spPr>
          <a:xfrm>
            <a:off x="457200" y="990600"/>
            <a:ext cx="8229600" cy="1143000"/>
          </a:xfrm>
        </p:spPr>
        <p:txBody>
          <a:bodyPr/>
          <a:lstStyle/>
          <a:p>
            <a:r>
              <a:rPr lang="en-US" dirty="0"/>
              <a:t>  Software Requirements</a:t>
            </a:r>
          </a:p>
        </p:txBody>
      </p:sp>
      <p:pic>
        <p:nvPicPr>
          <p:cNvPr id="4" name="image2.jpeg">
            <a:extLst>
              <a:ext uri="{FF2B5EF4-FFF2-40B4-BE49-F238E27FC236}">
                <a16:creationId xmlns:a16="http://schemas.microsoft.com/office/drawing/2014/main" id="{F27BD17B-EFD1-8B04-150A-638DCA2A6691}"/>
              </a:ext>
            </a:extLst>
          </p:cNvPr>
          <p:cNvPicPr/>
          <p:nvPr/>
        </p:nvPicPr>
        <p:blipFill>
          <a:blip r:embed="rId2"/>
          <a:srcRect/>
          <a:stretch>
            <a:fillRect/>
          </a:stretch>
        </p:blipFill>
        <p:spPr bwMode="auto">
          <a:xfrm>
            <a:off x="34636" y="105931"/>
            <a:ext cx="2237740" cy="755015"/>
          </a:xfrm>
          <a:prstGeom prst="rect">
            <a:avLst/>
          </a:prstGeom>
          <a:noFill/>
          <a:ln w="9525">
            <a:noFill/>
            <a:miter lim="800000"/>
            <a:headEnd/>
            <a:tailEnd/>
          </a:ln>
        </p:spPr>
      </p:pic>
      <p:grpSp>
        <p:nvGrpSpPr>
          <p:cNvPr id="5" name="Google Shape;572;p44">
            <a:extLst>
              <a:ext uri="{FF2B5EF4-FFF2-40B4-BE49-F238E27FC236}">
                <a16:creationId xmlns:a16="http://schemas.microsoft.com/office/drawing/2014/main" id="{B3F91EFD-0164-F630-B3F3-8EC8CA6223DA}"/>
              </a:ext>
            </a:extLst>
          </p:cNvPr>
          <p:cNvGrpSpPr/>
          <p:nvPr/>
        </p:nvGrpSpPr>
        <p:grpSpPr>
          <a:xfrm>
            <a:off x="2573119" y="2277109"/>
            <a:ext cx="4011254" cy="3604146"/>
            <a:chOff x="3778727" y="4460423"/>
            <a:chExt cx="719100" cy="552426"/>
          </a:xfrm>
        </p:grpSpPr>
        <p:sp>
          <p:nvSpPr>
            <p:cNvPr id="7" name="Google Shape;573;p44">
              <a:extLst>
                <a:ext uri="{FF2B5EF4-FFF2-40B4-BE49-F238E27FC236}">
                  <a16:creationId xmlns:a16="http://schemas.microsoft.com/office/drawing/2014/main" id="{74FB8DCF-7B7A-98CC-0E5A-C7AE7C6DDF88}"/>
                </a:ext>
              </a:extLst>
            </p:cNvPr>
            <p:cNvSpPr/>
            <p:nvPr/>
          </p:nvSpPr>
          <p:spPr>
            <a:xfrm>
              <a:off x="3957011" y="4902228"/>
              <a:ext cx="364723" cy="110621"/>
            </a:xfrm>
            <a:custGeom>
              <a:avLst/>
              <a:gdLst/>
              <a:ahLst/>
              <a:cxnLst/>
              <a:rect l="l" t="t" r="r" b="b"/>
              <a:pathLst>
                <a:path w="640" h="194" extrusionOk="0">
                  <a:moveTo>
                    <a:pt x="0" y="0"/>
                  </a:moveTo>
                  <a:cubicBezTo>
                    <a:pt x="63" y="130"/>
                    <a:pt x="63" y="130"/>
                    <a:pt x="63" y="130"/>
                  </a:cubicBezTo>
                  <a:cubicBezTo>
                    <a:pt x="64" y="130"/>
                    <a:pt x="64" y="130"/>
                    <a:pt x="64" y="130"/>
                  </a:cubicBezTo>
                  <a:cubicBezTo>
                    <a:pt x="64" y="130"/>
                    <a:pt x="64" y="130"/>
                    <a:pt x="64" y="131"/>
                  </a:cubicBezTo>
                  <a:cubicBezTo>
                    <a:pt x="70" y="143"/>
                    <a:pt x="70" y="143"/>
                    <a:pt x="70" y="143"/>
                  </a:cubicBezTo>
                  <a:cubicBezTo>
                    <a:pt x="93" y="170"/>
                    <a:pt x="188" y="194"/>
                    <a:pt x="320" y="194"/>
                  </a:cubicBezTo>
                  <a:cubicBezTo>
                    <a:pt x="452" y="194"/>
                    <a:pt x="547" y="170"/>
                    <a:pt x="571" y="143"/>
                  </a:cubicBezTo>
                  <a:cubicBezTo>
                    <a:pt x="577" y="131"/>
                    <a:pt x="577" y="131"/>
                    <a:pt x="577" y="131"/>
                  </a:cubicBezTo>
                  <a:cubicBezTo>
                    <a:pt x="577" y="130"/>
                    <a:pt x="577" y="130"/>
                    <a:pt x="577" y="130"/>
                  </a:cubicBezTo>
                  <a:cubicBezTo>
                    <a:pt x="577" y="130"/>
                    <a:pt x="577" y="130"/>
                    <a:pt x="577" y="130"/>
                  </a:cubicBezTo>
                  <a:cubicBezTo>
                    <a:pt x="640" y="0"/>
                    <a:pt x="640" y="0"/>
                    <a:pt x="640" y="0"/>
                  </a:cubicBezTo>
                  <a:cubicBezTo>
                    <a:pt x="587" y="29"/>
                    <a:pt x="452" y="46"/>
                    <a:pt x="320" y="46"/>
                  </a:cubicBezTo>
                  <a:cubicBezTo>
                    <a:pt x="189" y="46"/>
                    <a:pt x="53" y="29"/>
                    <a:pt x="0" y="0"/>
                  </a:cubicBezTo>
                  <a:close/>
                </a:path>
              </a:pathLst>
            </a:custGeom>
            <a:solidFill>
              <a:schemeClr val="accent5"/>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lang="en" sz="1200" b="1" dirty="0">
                <a:solidFill>
                  <a:schemeClr val="lt1"/>
                </a:solidFill>
                <a:latin typeface="Droid Serif"/>
                <a:ea typeface="Droid Serif"/>
                <a:cs typeface="Droid Serif"/>
                <a:sym typeface="Droid Serif"/>
              </a:endParaRPr>
            </a:p>
            <a:p>
              <a:pPr marL="0" marR="0" lvl="0" indent="0" algn="ctr" rtl="0">
                <a:lnSpc>
                  <a:spcPct val="100000"/>
                </a:lnSpc>
                <a:spcBef>
                  <a:spcPts val="0"/>
                </a:spcBef>
                <a:spcAft>
                  <a:spcPts val="0"/>
                </a:spcAft>
                <a:buClr>
                  <a:schemeClr val="dk1"/>
                </a:buClr>
                <a:buSzPts val="1400"/>
                <a:buFont typeface="Calibri"/>
                <a:buNone/>
              </a:pPr>
              <a:r>
                <a:rPr lang="en-US" sz="1200" b="1" i="0" u="none" strike="noStrike" cap="none" dirty="0" err="1">
                  <a:latin typeface="Times New Roman" panose="02020603050405020304" pitchFamily="18" charset="0"/>
                  <a:ea typeface="Droid Serif"/>
                  <a:cs typeface="Times New Roman" panose="02020603050405020304" pitchFamily="18" charset="0"/>
                  <a:sym typeface="Droid Serif"/>
                </a:rPr>
                <a:t>JupyterLab,VScode</a:t>
              </a:r>
              <a:endParaRPr sz="1200" b="1" i="0" u="none" strike="noStrike" cap="none" dirty="0">
                <a:latin typeface="Times New Roman" panose="02020603050405020304" pitchFamily="18" charset="0"/>
                <a:ea typeface="Droid Serif"/>
                <a:cs typeface="Times New Roman" panose="02020603050405020304" pitchFamily="18" charset="0"/>
                <a:sym typeface="Droid Serif"/>
              </a:endParaRPr>
            </a:p>
          </p:txBody>
        </p:sp>
        <p:sp>
          <p:nvSpPr>
            <p:cNvPr id="8" name="Google Shape;575;p44">
              <a:extLst>
                <a:ext uri="{FF2B5EF4-FFF2-40B4-BE49-F238E27FC236}">
                  <a16:creationId xmlns:a16="http://schemas.microsoft.com/office/drawing/2014/main" id="{21E71A36-01F8-DBCE-901B-D50D4E60099C}"/>
                </a:ext>
              </a:extLst>
            </p:cNvPr>
            <p:cNvSpPr/>
            <p:nvPr/>
          </p:nvSpPr>
          <p:spPr>
            <a:xfrm>
              <a:off x="3778727" y="4519928"/>
              <a:ext cx="718575" cy="115145"/>
            </a:xfrm>
            <a:custGeom>
              <a:avLst/>
              <a:gdLst/>
              <a:ahLst/>
              <a:cxnLst/>
              <a:rect l="l" t="t" r="r" b="b"/>
              <a:pathLst>
                <a:path w="1261" h="202" extrusionOk="0">
                  <a:moveTo>
                    <a:pt x="630" y="53"/>
                  </a:moveTo>
                  <a:cubicBezTo>
                    <a:pt x="363" y="53"/>
                    <a:pt x="82" y="34"/>
                    <a:pt x="0" y="0"/>
                  </a:cubicBezTo>
                  <a:cubicBezTo>
                    <a:pt x="71" y="146"/>
                    <a:pt x="71" y="146"/>
                    <a:pt x="71" y="146"/>
                  </a:cubicBezTo>
                  <a:cubicBezTo>
                    <a:pt x="88" y="157"/>
                    <a:pt x="134" y="170"/>
                    <a:pt x="227" y="181"/>
                  </a:cubicBezTo>
                  <a:cubicBezTo>
                    <a:pt x="334" y="194"/>
                    <a:pt x="478" y="202"/>
                    <a:pt x="630" y="202"/>
                  </a:cubicBezTo>
                  <a:cubicBezTo>
                    <a:pt x="630" y="202"/>
                    <a:pt x="630" y="202"/>
                    <a:pt x="630" y="202"/>
                  </a:cubicBezTo>
                  <a:cubicBezTo>
                    <a:pt x="929" y="202"/>
                    <a:pt x="1147" y="174"/>
                    <a:pt x="1189" y="146"/>
                  </a:cubicBezTo>
                  <a:cubicBezTo>
                    <a:pt x="1261" y="0"/>
                    <a:pt x="1261" y="0"/>
                    <a:pt x="1261" y="0"/>
                  </a:cubicBezTo>
                  <a:cubicBezTo>
                    <a:pt x="1179" y="34"/>
                    <a:pt x="897" y="53"/>
                    <a:pt x="630" y="53"/>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200" b="1" i="0" u="none" strike="noStrike" cap="none" dirty="0">
                  <a:latin typeface="Times New Roman" panose="02020603050405020304" pitchFamily="18" charset="0"/>
                  <a:ea typeface="Droid Serif"/>
                  <a:cs typeface="Times New Roman" panose="02020603050405020304" pitchFamily="18" charset="0"/>
                  <a:sym typeface="Droid Serif"/>
                </a:rPr>
                <a:t>Python, PowerQuery (BI)</a:t>
              </a:r>
              <a:endParaRPr sz="1200" b="1" i="0" u="none" strike="noStrike" cap="none" dirty="0">
                <a:latin typeface="Times New Roman" panose="02020603050405020304" pitchFamily="18" charset="0"/>
                <a:ea typeface="Droid Serif"/>
                <a:cs typeface="Times New Roman" panose="02020603050405020304" pitchFamily="18" charset="0"/>
                <a:sym typeface="Droid Serif"/>
              </a:endParaRPr>
            </a:p>
          </p:txBody>
        </p:sp>
        <p:sp>
          <p:nvSpPr>
            <p:cNvPr id="10" name="Google Shape;576;p44">
              <a:extLst>
                <a:ext uri="{FF2B5EF4-FFF2-40B4-BE49-F238E27FC236}">
                  <a16:creationId xmlns:a16="http://schemas.microsoft.com/office/drawing/2014/main" id="{32415922-792B-2AC6-79E7-2291A6E48F7A}"/>
                </a:ext>
              </a:extLst>
            </p:cNvPr>
            <p:cNvSpPr/>
            <p:nvPr/>
          </p:nvSpPr>
          <p:spPr>
            <a:xfrm>
              <a:off x="3868662" y="4710395"/>
              <a:ext cx="541875" cy="112657"/>
            </a:xfrm>
            <a:custGeom>
              <a:avLst/>
              <a:gdLst/>
              <a:ahLst/>
              <a:cxnLst/>
              <a:rect l="l" t="t" r="r" b="b"/>
              <a:pathLst>
                <a:path w="951" h="198" extrusionOk="0">
                  <a:moveTo>
                    <a:pt x="0" y="0"/>
                  </a:moveTo>
                  <a:cubicBezTo>
                    <a:pt x="70" y="144"/>
                    <a:pt x="70" y="144"/>
                    <a:pt x="70" y="144"/>
                  </a:cubicBezTo>
                  <a:cubicBezTo>
                    <a:pt x="101" y="171"/>
                    <a:pt x="259" y="198"/>
                    <a:pt x="475" y="198"/>
                  </a:cubicBezTo>
                  <a:cubicBezTo>
                    <a:pt x="692" y="198"/>
                    <a:pt x="849" y="171"/>
                    <a:pt x="881" y="144"/>
                  </a:cubicBezTo>
                  <a:cubicBezTo>
                    <a:pt x="951" y="0"/>
                    <a:pt x="951" y="0"/>
                    <a:pt x="951" y="0"/>
                  </a:cubicBezTo>
                  <a:cubicBezTo>
                    <a:pt x="881" y="32"/>
                    <a:pt x="673" y="50"/>
                    <a:pt x="475" y="50"/>
                  </a:cubicBezTo>
                  <a:cubicBezTo>
                    <a:pt x="277" y="50"/>
                    <a:pt x="69" y="32"/>
                    <a:pt x="0" y="0"/>
                  </a:cubicBezTo>
                  <a:close/>
                </a:path>
              </a:pathLst>
            </a:custGeom>
            <a:solidFill>
              <a:schemeClr val="accent3"/>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200" b="1" dirty="0">
                  <a:latin typeface="Times New Roman" panose="02020603050405020304" pitchFamily="18" charset="0"/>
                  <a:ea typeface="Droid Serif"/>
                  <a:cs typeface="Times New Roman" panose="02020603050405020304" pitchFamily="18" charset="0"/>
                  <a:sym typeface="Droid Serif"/>
                </a:rPr>
                <a:t>Matplotlib,Seaborn</a:t>
              </a:r>
              <a:endParaRPr sz="1200" b="1" i="0" u="none" strike="noStrike" cap="none" dirty="0">
                <a:latin typeface="Times New Roman" panose="02020603050405020304" pitchFamily="18" charset="0"/>
                <a:ea typeface="Droid Serif"/>
                <a:cs typeface="Times New Roman" panose="02020603050405020304" pitchFamily="18" charset="0"/>
                <a:sym typeface="Droid Serif"/>
              </a:endParaRPr>
            </a:p>
          </p:txBody>
        </p:sp>
        <p:sp>
          <p:nvSpPr>
            <p:cNvPr id="11" name="Google Shape;577;p44">
              <a:extLst>
                <a:ext uri="{FF2B5EF4-FFF2-40B4-BE49-F238E27FC236}">
                  <a16:creationId xmlns:a16="http://schemas.microsoft.com/office/drawing/2014/main" id="{4386B598-E4CC-A0FC-FB40-2610FD355D3B}"/>
                </a:ext>
              </a:extLst>
            </p:cNvPr>
            <p:cNvSpPr/>
            <p:nvPr/>
          </p:nvSpPr>
          <p:spPr>
            <a:xfrm>
              <a:off x="3824940" y="4614704"/>
              <a:ext cx="629543" cy="114014"/>
            </a:xfrm>
            <a:custGeom>
              <a:avLst/>
              <a:gdLst/>
              <a:ahLst/>
              <a:cxnLst/>
              <a:rect l="l" t="t" r="r" b="b"/>
              <a:pathLst>
                <a:path w="1105" h="200" extrusionOk="0">
                  <a:moveTo>
                    <a:pt x="552" y="51"/>
                  </a:moveTo>
                  <a:cubicBezTo>
                    <a:pt x="399" y="51"/>
                    <a:pt x="255" y="44"/>
                    <a:pt x="147" y="31"/>
                  </a:cubicBezTo>
                  <a:cubicBezTo>
                    <a:pt x="76" y="22"/>
                    <a:pt x="26" y="12"/>
                    <a:pt x="0" y="0"/>
                  </a:cubicBezTo>
                  <a:cubicBezTo>
                    <a:pt x="70" y="145"/>
                    <a:pt x="70" y="145"/>
                    <a:pt x="70" y="145"/>
                  </a:cubicBezTo>
                  <a:cubicBezTo>
                    <a:pt x="108" y="173"/>
                    <a:pt x="296" y="200"/>
                    <a:pt x="552" y="200"/>
                  </a:cubicBezTo>
                  <a:cubicBezTo>
                    <a:pt x="809" y="200"/>
                    <a:pt x="996" y="173"/>
                    <a:pt x="1034" y="145"/>
                  </a:cubicBezTo>
                  <a:cubicBezTo>
                    <a:pt x="1105" y="0"/>
                    <a:pt x="1105" y="0"/>
                    <a:pt x="1105" y="0"/>
                  </a:cubicBezTo>
                  <a:cubicBezTo>
                    <a:pt x="1030" y="33"/>
                    <a:pt x="785" y="51"/>
                    <a:pt x="552" y="51"/>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200" b="1" dirty="0">
                  <a:latin typeface="Times New Roman" panose="02020603050405020304" pitchFamily="18" charset="0"/>
                  <a:ea typeface="Droid Serif"/>
                  <a:cs typeface="Times New Roman" panose="02020603050405020304" pitchFamily="18" charset="0"/>
                  <a:sym typeface="Droid Serif"/>
                </a:rPr>
                <a:t>Streamlit, Pandas,pyplot</a:t>
              </a:r>
              <a:endParaRPr sz="1200" b="1" i="0" u="none" strike="noStrike" cap="none" dirty="0">
                <a:latin typeface="Times New Roman" panose="02020603050405020304" pitchFamily="18" charset="0"/>
                <a:ea typeface="Droid Serif"/>
                <a:cs typeface="Times New Roman" panose="02020603050405020304" pitchFamily="18" charset="0"/>
                <a:sym typeface="Droid Serif"/>
              </a:endParaRPr>
            </a:p>
          </p:txBody>
        </p:sp>
        <p:sp>
          <p:nvSpPr>
            <p:cNvPr id="12" name="Google Shape;578;p44">
              <a:extLst>
                <a:ext uri="{FF2B5EF4-FFF2-40B4-BE49-F238E27FC236}">
                  <a16:creationId xmlns:a16="http://schemas.microsoft.com/office/drawing/2014/main" id="{B21596F2-525B-4C1D-D273-4BBD9A0BEA4E}"/>
                </a:ext>
              </a:extLst>
            </p:cNvPr>
            <p:cNvSpPr/>
            <p:nvPr/>
          </p:nvSpPr>
          <p:spPr>
            <a:xfrm>
              <a:off x="3912610" y="4806085"/>
              <a:ext cx="453525" cy="112204"/>
            </a:xfrm>
            <a:custGeom>
              <a:avLst/>
              <a:gdLst/>
              <a:ahLst/>
              <a:cxnLst/>
              <a:rect l="l" t="t" r="r" b="b"/>
              <a:pathLst>
                <a:path w="796" h="197" extrusionOk="0">
                  <a:moveTo>
                    <a:pt x="0" y="0"/>
                  </a:moveTo>
                  <a:cubicBezTo>
                    <a:pt x="65" y="132"/>
                    <a:pt x="65" y="132"/>
                    <a:pt x="65" y="132"/>
                  </a:cubicBezTo>
                  <a:cubicBezTo>
                    <a:pt x="65" y="132"/>
                    <a:pt x="65" y="132"/>
                    <a:pt x="65" y="132"/>
                  </a:cubicBezTo>
                  <a:cubicBezTo>
                    <a:pt x="65" y="133"/>
                    <a:pt x="65" y="133"/>
                    <a:pt x="65" y="133"/>
                  </a:cubicBezTo>
                  <a:cubicBezTo>
                    <a:pt x="70" y="142"/>
                    <a:pt x="70" y="142"/>
                    <a:pt x="70" y="142"/>
                  </a:cubicBezTo>
                  <a:cubicBezTo>
                    <a:pt x="95" y="170"/>
                    <a:pt x="221" y="197"/>
                    <a:pt x="398" y="197"/>
                  </a:cubicBezTo>
                  <a:cubicBezTo>
                    <a:pt x="576" y="197"/>
                    <a:pt x="702" y="170"/>
                    <a:pt x="727" y="142"/>
                  </a:cubicBezTo>
                  <a:cubicBezTo>
                    <a:pt x="732" y="133"/>
                    <a:pt x="732" y="133"/>
                    <a:pt x="732" y="133"/>
                  </a:cubicBezTo>
                  <a:cubicBezTo>
                    <a:pt x="732" y="132"/>
                    <a:pt x="732" y="132"/>
                    <a:pt x="732" y="132"/>
                  </a:cubicBezTo>
                  <a:cubicBezTo>
                    <a:pt x="732" y="132"/>
                    <a:pt x="732" y="132"/>
                    <a:pt x="732" y="132"/>
                  </a:cubicBezTo>
                  <a:cubicBezTo>
                    <a:pt x="796" y="0"/>
                    <a:pt x="796" y="0"/>
                    <a:pt x="796" y="0"/>
                  </a:cubicBezTo>
                  <a:cubicBezTo>
                    <a:pt x="735" y="31"/>
                    <a:pt x="562" y="48"/>
                    <a:pt x="398" y="48"/>
                  </a:cubicBezTo>
                  <a:cubicBezTo>
                    <a:pt x="234" y="48"/>
                    <a:pt x="62" y="31"/>
                    <a:pt x="0" y="0"/>
                  </a:cubicBezTo>
                  <a:close/>
                </a:path>
              </a:pathLst>
            </a:custGeom>
            <a:solidFill>
              <a:schemeClr val="accent4"/>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200" b="1" dirty="0">
                  <a:latin typeface="Times New Roman" panose="02020603050405020304" pitchFamily="18" charset="0"/>
                  <a:ea typeface="Droid Serif"/>
                  <a:cs typeface="Times New Roman" panose="02020603050405020304" pitchFamily="18" charset="0"/>
                  <a:sym typeface="Droid Serif"/>
                </a:rPr>
                <a:t>Scikit Learn, Pycharm</a:t>
              </a:r>
              <a:endParaRPr sz="1200" b="1" i="0" u="none" strike="noStrike" cap="none" dirty="0">
                <a:latin typeface="Times New Roman" panose="02020603050405020304" pitchFamily="18" charset="0"/>
                <a:ea typeface="Droid Serif"/>
                <a:cs typeface="Times New Roman" panose="02020603050405020304" pitchFamily="18" charset="0"/>
                <a:sym typeface="Droid Serif"/>
              </a:endParaRPr>
            </a:p>
          </p:txBody>
        </p:sp>
        <p:sp>
          <p:nvSpPr>
            <p:cNvPr id="13" name="Google Shape;579;p44">
              <a:extLst>
                <a:ext uri="{FF2B5EF4-FFF2-40B4-BE49-F238E27FC236}">
                  <a16:creationId xmlns:a16="http://schemas.microsoft.com/office/drawing/2014/main" id="{E43AD889-EBF6-9322-F224-B3468D9D095F}"/>
                </a:ext>
              </a:extLst>
            </p:cNvPr>
            <p:cNvSpPr/>
            <p:nvPr/>
          </p:nvSpPr>
          <p:spPr>
            <a:xfrm>
              <a:off x="3778727" y="4460423"/>
              <a:ext cx="719100" cy="79200"/>
            </a:xfrm>
            <a:prstGeom prst="ellipse">
              <a:avLst/>
            </a:prstGeom>
            <a:solidFill>
              <a:schemeClr val="lt2"/>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200" b="1" i="0" u="none" strike="noStrike" cap="none">
                <a:solidFill>
                  <a:schemeClr val="lt1"/>
                </a:solidFill>
                <a:latin typeface="Droid Serif"/>
                <a:ea typeface="Droid Serif"/>
                <a:cs typeface="Droid Serif"/>
                <a:sym typeface="Droid Serif"/>
              </a:endParaRPr>
            </a:p>
          </p:txBody>
        </p:sp>
      </p:grpSp>
    </p:spTree>
    <p:extLst>
      <p:ext uri="{BB962C8B-B14F-4D97-AF65-F5344CB8AC3E}">
        <p14:creationId xmlns:p14="http://schemas.microsoft.com/office/powerpoint/2010/main" val="17071341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34CFE6E6-B7C8-F7F7-0120-1387B2D195A6}"/>
              </a:ext>
            </a:extLst>
          </p:cNvPr>
          <p:cNvSpPr>
            <a:spLocks noGrp="1"/>
          </p:cNvSpPr>
          <p:nvPr>
            <p:ph type="sldNum" sz="quarter" idx="12"/>
          </p:nvPr>
        </p:nvSpPr>
        <p:spPr/>
        <p:txBody>
          <a:bodyPr/>
          <a:lstStyle/>
          <a:p>
            <a:fld id="{4F7E9C80-C75B-4B75-A6C5-E58A18995148}" type="slidenum">
              <a:rPr lang="en-US" smtClean="0"/>
              <a:t>13</a:t>
            </a:fld>
            <a:endParaRPr lang="en-US"/>
          </a:p>
        </p:txBody>
      </p:sp>
      <p:sp>
        <p:nvSpPr>
          <p:cNvPr id="9" name="Title 1">
            <a:extLst>
              <a:ext uri="{FF2B5EF4-FFF2-40B4-BE49-F238E27FC236}">
                <a16:creationId xmlns:a16="http://schemas.microsoft.com/office/drawing/2014/main" id="{50AEB90A-A405-9A2E-5B76-7C165AE50B45}"/>
              </a:ext>
            </a:extLst>
          </p:cNvPr>
          <p:cNvSpPr>
            <a:spLocks noGrp="1"/>
          </p:cNvSpPr>
          <p:nvPr>
            <p:ph type="title"/>
          </p:nvPr>
        </p:nvSpPr>
        <p:spPr>
          <a:xfrm>
            <a:off x="457200" y="990600"/>
            <a:ext cx="8229600" cy="1143000"/>
          </a:xfrm>
        </p:spPr>
        <p:txBody>
          <a:bodyPr/>
          <a:lstStyle/>
          <a:p>
            <a:r>
              <a:rPr lang="en-US" dirty="0"/>
              <a:t>  Architecture/ Block Diagram</a:t>
            </a:r>
          </a:p>
        </p:txBody>
      </p:sp>
      <p:pic>
        <p:nvPicPr>
          <p:cNvPr id="4" name="image2.jpeg">
            <a:extLst>
              <a:ext uri="{FF2B5EF4-FFF2-40B4-BE49-F238E27FC236}">
                <a16:creationId xmlns:a16="http://schemas.microsoft.com/office/drawing/2014/main" id="{F27BD17B-EFD1-8B04-150A-638DCA2A6691}"/>
              </a:ext>
            </a:extLst>
          </p:cNvPr>
          <p:cNvPicPr/>
          <p:nvPr/>
        </p:nvPicPr>
        <p:blipFill>
          <a:blip r:embed="rId2"/>
          <a:srcRect/>
          <a:stretch>
            <a:fillRect/>
          </a:stretch>
        </p:blipFill>
        <p:spPr bwMode="auto">
          <a:xfrm>
            <a:off x="34636" y="105931"/>
            <a:ext cx="2237740" cy="755015"/>
          </a:xfrm>
          <a:prstGeom prst="rect">
            <a:avLst/>
          </a:prstGeom>
          <a:noFill/>
          <a:ln w="9525">
            <a:noFill/>
            <a:miter lim="800000"/>
            <a:headEnd/>
            <a:tailEnd/>
          </a:ln>
        </p:spPr>
      </p:pic>
      <p:pic>
        <p:nvPicPr>
          <p:cNvPr id="3" name="Picture 2">
            <a:extLst>
              <a:ext uri="{FF2B5EF4-FFF2-40B4-BE49-F238E27FC236}">
                <a16:creationId xmlns:a16="http://schemas.microsoft.com/office/drawing/2014/main" id="{7A2567D8-6C59-B4CD-BE1E-29FDB607CCDE}"/>
              </a:ext>
            </a:extLst>
          </p:cNvPr>
          <p:cNvPicPr>
            <a:picLocks noChangeAspect="1"/>
          </p:cNvPicPr>
          <p:nvPr/>
        </p:nvPicPr>
        <p:blipFill>
          <a:blip r:embed="rId3"/>
          <a:stretch>
            <a:fillRect/>
          </a:stretch>
        </p:blipFill>
        <p:spPr>
          <a:xfrm>
            <a:off x="1762527" y="2140527"/>
            <a:ext cx="5618946" cy="3987907"/>
          </a:xfrm>
          <a:prstGeom prst="rect">
            <a:avLst/>
          </a:prstGeom>
        </p:spPr>
      </p:pic>
    </p:spTree>
    <p:extLst>
      <p:ext uri="{BB962C8B-B14F-4D97-AF65-F5344CB8AC3E}">
        <p14:creationId xmlns:p14="http://schemas.microsoft.com/office/powerpoint/2010/main" val="31676491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34CFE6E6-B7C8-F7F7-0120-1387B2D195A6}"/>
              </a:ext>
            </a:extLst>
          </p:cNvPr>
          <p:cNvSpPr>
            <a:spLocks noGrp="1"/>
          </p:cNvSpPr>
          <p:nvPr>
            <p:ph type="sldNum" sz="quarter" idx="12"/>
          </p:nvPr>
        </p:nvSpPr>
        <p:spPr/>
        <p:txBody>
          <a:bodyPr/>
          <a:lstStyle/>
          <a:p>
            <a:fld id="{4F7E9C80-C75B-4B75-A6C5-E58A18995148}" type="slidenum">
              <a:rPr lang="en-US" smtClean="0"/>
              <a:t>14</a:t>
            </a:fld>
            <a:endParaRPr lang="en-US"/>
          </a:p>
        </p:txBody>
      </p:sp>
      <p:sp>
        <p:nvSpPr>
          <p:cNvPr id="9" name="Title 1">
            <a:extLst>
              <a:ext uri="{FF2B5EF4-FFF2-40B4-BE49-F238E27FC236}">
                <a16:creationId xmlns:a16="http://schemas.microsoft.com/office/drawing/2014/main" id="{50AEB90A-A405-9A2E-5B76-7C165AE50B45}"/>
              </a:ext>
            </a:extLst>
          </p:cNvPr>
          <p:cNvSpPr>
            <a:spLocks noGrp="1"/>
          </p:cNvSpPr>
          <p:nvPr>
            <p:ph type="title"/>
          </p:nvPr>
        </p:nvSpPr>
        <p:spPr>
          <a:xfrm>
            <a:off x="457200" y="1098493"/>
            <a:ext cx="8229600" cy="1143000"/>
          </a:xfrm>
        </p:spPr>
        <p:txBody>
          <a:bodyPr/>
          <a:lstStyle/>
          <a:p>
            <a:r>
              <a:rPr lang="en-US" dirty="0"/>
              <a:t>  Architecture/ Block Diagram</a:t>
            </a:r>
          </a:p>
        </p:txBody>
      </p:sp>
      <p:pic>
        <p:nvPicPr>
          <p:cNvPr id="4" name="image2.jpeg">
            <a:extLst>
              <a:ext uri="{FF2B5EF4-FFF2-40B4-BE49-F238E27FC236}">
                <a16:creationId xmlns:a16="http://schemas.microsoft.com/office/drawing/2014/main" id="{F27BD17B-EFD1-8B04-150A-638DCA2A6691}"/>
              </a:ext>
            </a:extLst>
          </p:cNvPr>
          <p:cNvPicPr/>
          <p:nvPr/>
        </p:nvPicPr>
        <p:blipFill>
          <a:blip r:embed="rId2"/>
          <a:srcRect/>
          <a:stretch>
            <a:fillRect/>
          </a:stretch>
        </p:blipFill>
        <p:spPr bwMode="auto">
          <a:xfrm>
            <a:off x="34636" y="105931"/>
            <a:ext cx="2237740" cy="755015"/>
          </a:xfrm>
          <a:prstGeom prst="rect">
            <a:avLst/>
          </a:prstGeom>
          <a:noFill/>
          <a:ln w="9525">
            <a:noFill/>
            <a:miter lim="800000"/>
            <a:headEnd/>
            <a:tailEnd/>
          </a:ln>
        </p:spPr>
      </p:pic>
      <p:pic>
        <p:nvPicPr>
          <p:cNvPr id="2" name="Picture 1">
            <a:extLst>
              <a:ext uri="{FF2B5EF4-FFF2-40B4-BE49-F238E27FC236}">
                <a16:creationId xmlns:a16="http://schemas.microsoft.com/office/drawing/2014/main" id="{684F483D-C330-817A-00E6-33F3C24DE062}"/>
              </a:ext>
            </a:extLst>
          </p:cNvPr>
          <p:cNvPicPr>
            <a:picLocks noChangeAspect="1"/>
          </p:cNvPicPr>
          <p:nvPr/>
        </p:nvPicPr>
        <p:blipFill>
          <a:blip r:embed="rId3"/>
          <a:stretch>
            <a:fillRect/>
          </a:stretch>
        </p:blipFill>
        <p:spPr>
          <a:xfrm>
            <a:off x="367619" y="2618263"/>
            <a:ext cx="8408761" cy="1998245"/>
          </a:xfrm>
          <a:prstGeom prst="rect">
            <a:avLst/>
          </a:prstGeom>
        </p:spPr>
      </p:pic>
    </p:spTree>
    <p:extLst>
      <p:ext uri="{BB962C8B-B14F-4D97-AF65-F5344CB8AC3E}">
        <p14:creationId xmlns:p14="http://schemas.microsoft.com/office/powerpoint/2010/main" val="8665686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34CFE6E6-B7C8-F7F7-0120-1387B2D195A6}"/>
              </a:ext>
            </a:extLst>
          </p:cNvPr>
          <p:cNvSpPr>
            <a:spLocks noGrp="1"/>
          </p:cNvSpPr>
          <p:nvPr>
            <p:ph type="sldNum" sz="quarter" idx="12"/>
          </p:nvPr>
        </p:nvSpPr>
        <p:spPr/>
        <p:txBody>
          <a:bodyPr/>
          <a:lstStyle/>
          <a:p>
            <a:fld id="{4F7E9C80-C75B-4B75-A6C5-E58A18995148}" type="slidenum">
              <a:rPr lang="en-US" smtClean="0"/>
              <a:t>15</a:t>
            </a:fld>
            <a:endParaRPr lang="en-US"/>
          </a:p>
        </p:txBody>
      </p:sp>
      <p:sp>
        <p:nvSpPr>
          <p:cNvPr id="9" name="Title 1">
            <a:extLst>
              <a:ext uri="{FF2B5EF4-FFF2-40B4-BE49-F238E27FC236}">
                <a16:creationId xmlns:a16="http://schemas.microsoft.com/office/drawing/2014/main" id="{50AEB90A-A405-9A2E-5B76-7C165AE50B45}"/>
              </a:ext>
            </a:extLst>
          </p:cNvPr>
          <p:cNvSpPr>
            <a:spLocks noGrp="1"/>
          </p:cNvSpPr>
          <p:nvPr>
            <p:ph type="title"/>
          </p:nvPr>
        </p:nvSpPr>
        <p:spPr>
          <a:xfrm>
            <a:off x="1295400" y="136525"/>
            <a:ext cx="8229600" cy="1143000"/>
          </a:xfrm>
        </p:spPr>
        <p:txBody>
          <a:bodyPr>
            <a:normAutofit fontScale="90000"/>
          </a:bodyPr>
          <a:lstStyle/>
          <a:p>
            <a:r>
              <a:rPr lang="en-US" dirty="0"/>
              <a:t>  Activity Diagram for  Resume Analyzer</a:t>
            </a:r>
          </a:p>
        </p:txBody>
      </p:sp>
      <p:pic>
        <p:nvPicPr>
          <p:cNvPr id="4" name="image2.jpeg">
            <a:extLst>
              <a:ext uri="{FF2B5EF4-FFF2-40B4-BE49-F238E27FC236}">
                <a16:creationId xmlns:a16="http://schemas.microsoft.com/office/drawing/2014/main" id="{F27BD17B-EFD1-8B04-150A-638DCA2A6691}"/>
              </a:ext>
            </a:extLst>
          </p:cNvPr>
          <p:cNvPicPr/>
          <p:nvPr/>
        </p:nvPicPr>
        <p:blipFill>
          <a:blip r:embed="rId2"/>
          <a:srcRect/>
          <a:stretch>
            <a:fillRect/>
          </a:stretch>
        </p:blipFill>
        <p:spPr bwMode="auto">
          <a:xfrm>
            <a:off x="34636" y="105931"/>
            <a:ext cx="2237740" cy="755015"/>
          </a:xfrm>
          <a:prstGeom prst="rect">
            <a:avLst/>
          </a:prstGeom>
          <a:noFill/>
          <a:ln w="9525">
            <a:noFill/>
            <a:miter lim="800000"/>
            <a:headEnd/>
            <a:tailEnd/>
          </a:ln>
        </p:spPr>
      </p:pic>
      <p:pic>
        <p:nvPicPr>
          <p:cNvPr id="3" name="Picture 2">
            <a:extLst>
              <a:ext uri="{FF2B5EF4-FFF2-40B4-BE49-F238E27FC236}">
                <a16:creationId xmlns:a16="http://schemas.microsoft.com/office/drawing/2014/main" id="{69D0AE07-B841-74E3-F071-6C6453401D55}"/>
              </a:ext>
            </a:extLst>
          </p:cNvPr>
          <p:cNvPicPr>
            <a:picLocks noChangeAspect="1"/>
          </p:cNvPicPr>
          <p:nvPr/>
        </p:nvPicPr>
        <p:blipFill>
          <a:blip r:embed="rId3"/>
          <a:stretch>
            <a:fillRect/>
          </a:stretch>
        </p:blipFill>
        <p:spPr>
          <a:xfrm>
            <a:off x="762000" y="1331046"/>
            <a:ext cx="7315201" cy="4973783"/>
          </a:xfrm>
          <a:prstGeom prst="rect">
            <a:avLst/>
          </a:prstGeom>
        </p:spPr>
      </p:pic>
    </p:spTree>
    <p:extLst>
      <p:ext uri="{BB962C8B-B14F-4D97-AF65-F5344CB8AC3E}">
        <p14:creationId xmlns:p14="http://schemas.microsoft.com/office/powerpoint/2010/main" val="16417710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34CFE6E6-B7C8-F7F7-0120-1387B2D195A6}"/>
              </a:ext>
            </a:extLst>
          </p:cNvPr>
          <p:cNvSpPr>
            <a:spLocks noGrp="1"/>
          </p:cNvSpPr>
          <p:nvPr>
            <p:ph type="sldNum" sz="quarter" idx="12"/>
          </p:nvPr>
        </p:nvSpPr>
        <p:spPr/>
        <p:txBody>
          <a:bodyPr/>
          <a:lstStyle/>
          <a:p>
            <a:fld id="{4F7E9C80-C75B-4B75-A6C5-E58A18995148}" type="slidenum">
              <a:rPr lang="en-US" smtClean="0"/>
              <a:t>16</a:t>
            </a:fld>
            <a:endParaRPr lang="en-US"/>
          </a:p>
        </p:txBody>
      </p:sp>
      <p:sp>
        <p:nvSpPr>
          <p:cNvPr id="9" name="Title 1">
            <a:extLst>
              <a:ext uri="{FF2B5EF4-FFF2-40B4-BE49-F238E27FC236}">
                <a16:creationId xmlns:a16="http://schemas.microsoft.com/office/drawing/2014/main" id="{50AEB90A-A405-9A2E-5B76-7C165AE50B45}"/>
              </a:ext>
            </a:extLst>
          </p:cNvPr>
          <p:cNvSpPr>
            <a:spLocks noGrp="1"/>
          </p:cNvSpPr>
          <p:nvPr>
            <p:ph type="title"/>
          </p:nvPr>
        </p:nvSpPr>
        <p:spPr>
          <a:xfrm>
            <a:off x="519071" y="0"/>
            <a:ext cx="8229600" cy="1143000"/>
          </a:xfrm>
        </p:spPr>
        <p:txBody>
          <a:bodyPr/>
          <a:lstStyle/>
          <a:p>
            <a:r>
              <a:rPr lang="en-US" dirty="0"/>
              <a:t>  UML Diagrams</a:t>
            </a:r>
          </a:p>
        </p:txBody>
      </p:sp>
      <p:pic>
        <p:nvPicPr>
          <p:cNvPr id="4" name="image2.jpeg">
            <a:extLst>
              <a:ext uri="{FF2B5EF4-FFF2-40B4-BE49-F238E27FC236}">
                <a16:creationId xmlns:a16="http://schemas.microsoft.com/office/drawing/2014/main" id="{F27BD17B-EFD1-8B04-150A-638DCA2A6691}"/>
              </a:ext>
            </a:extLst>
          </p:cNvPr>
          <p:cNvPicPr/>
          <p:nvPr/>
        </p:nvPicPr>
        <p:blipFill>
          <a:blip r:embed="rId2"/>
          <a:srcRect/>
          <a:stretch>
            <a:fillRect/>
          </a:stretch>
        </p:blipFill>
        <p:spPr bwMode="auto">
          <a:xfrm>
            <a:off x="34636" y="105931"/>
            <a:ext cx="2237740" cy="755015"/>
          </a:xfrm>
          <a:prstGeom prst="rect">
            <a:avLst/>
          </a:prstGeom>
          <a:noFill/>
          <a:ln w="9525">
            <a:noFill/>
            <a:miter lim="800000"/>
            <a:headEnd/>
            <a:tailEnd/>
          </a:ln>
        </p:spPr>
      </p:pic>
      <p:pic>
        <p:nvPicPr>
          <p:cNvPr id="3" name="Picture 2">
            <a:extLst>
              <a:ext uri="{FF2B5EF4-FFF2-40B4-BE49-F238E27FC236}">
                <a16:creationId xmlns:a16="http://schemas.microsoft.com/office/drawing/2014/main" id="{17819C50-C96B-3681-2242-8DDEFDF283A1}"/>
              </a:ext>
            </a:extLst>
          </p:cNvPr>
          <p:cNvPicPr>
            <a:picLocks noChangeAspect="1"/>
          </p:cNvPicPr>
          <p:nvPr/>
        </p:nvPicPr>
        <p:blipFill>
          <a:blip r:embed="rId3"/>
          <a:stretch>
            <a:fillRect/>
          </a:stretch>
        </p:blipFill>
        <p:spPr>
          <a:xfrm>
            <a:off x="3048000" y="1981200"/>
            <a:ext cx="2667231" cy="1901595"/>
          </a:xfrm>
          <a:prstGeom prst="rect">
            <a:avLst/>
          </a:prstGeom>
        </p:spPr>
      </p:pic>
      <p:sp>
        <p:nvSpPr>
          <p:cNvPr id="7" name="Google Shape;570;p44">
            <a:extLst>
              <a:ext uri="{FF2B5EF4-FFF2-40B4-BE49-F238E27FC236}">
                <a16:creationId xmlns:a16="http://schemas.microsoft.com/office/drawing/2014/main" id="{2FC4556F-5630-3D61-0C11-BB87E46BC552}"/>
              </a:ext>
            </a:extLst>
          </p:cNvPr>
          <p:cNvSpPr txBox="1">
            <a:spLocks/>
          </p:cNvSpPr>
          <p:nvPr/>
        </p:nvSpPr>
        <p:spPr>
          <a:xfrm>
            <a:off x="3244062" y="4876800"/>
            <a:ext cx="2275106" cy="854102"/>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1200"/>
              <a:buFont typeface="Montserrat"/>
              <a:buNone/>
              <a:defRPr sz="1200" b="1" i="0" u="none" strike="noStrike" cap="none">
                <a:solidFill>
                  <a:schemeClr val="dk2"/>
                </a:solidFill>
                <a:latin typeface="Montserrat"/>
                <a:ea typeface="Montserrat"/>
                <a:cs typeface="Montserrat"/>
                <a:sym typeface="Montserrat"/>
              </a:defRPr>
            </a:lvl1pPr>
            <a:lvl2pPr marR="0" lvl="1" algn="ctr" rtl="0">
              <a:lnSpc>
                <a:spcPct val="100000"/>
              </a:lnSpc>
              <a:spcBef>
                <a:spcPts val="0"/>
              </a:spcBef>
              <a:spcAft>
                <a:spcPts val="0"/>
              </a:spcAft>
              <a:buClr>
                <a:schemeClr val="dk2"/>
              </a:buClr>
              <a:buSzPts val="1200"/>
              <a:buFont typeface="Montserrat"/>
              <a:buNone/>
              <a:defRPr sz="1200" b="1" i="0" u="none" strike="noStrike" cap="none">
                <a:solidFill>
                  <a:schemeClr val="dk2"/>
                </a:solidFill>
                <a:latin typeface="Montserrat"/>
                <a:ea typeface="Montserrat"/>
                <a:cs typeface="Montserrat"/>
                <a:sym typeface="Montserrat"/>
              </a:defRPr>
            </a:lvl2pPr>
            <a:lvl3pPr marR="0" lvl="2" algn="ctr" rtl="0">
              <a:lnSpc>
                <a:spcPct val="100000"/>
              </a:lnSpc>
              <a:spcBef>
                <a:spcPts val="0"/>
              </a:spcBef>
              <a:spcAft>
                <a:spcPts val="0"/>
              </a:spcAft>
              <a:buClr>
                <a:schemeClr val="dk2"/>
              </a:buClr>
              <a:buSzPts val="1200"/>
              <a:buFont typeface="Montserrat"/>
              <a:buNone/>
              <a:defRPr sz="1200" b="1" i="0" u="none" strike="noStrike" cap="none">
                <a:solidFill>
                  <a:schemeClr val="dk2"/>
                </a:solidFill>
                <a:latin typeface="Montserrat"/>
                <a:ea typeface="Montserrat"/>
                <a:cs typeface="Montserrat"/>
                <a:sym typeface="Montserrat"/>
              </a:defRPr>
            </a:lvl3pPr>
            <a:lvl4pPr marR="0" lvl="3" algn="ctr" rtl="0">
              <a:lnSpc>
                <a:spcPct val="100000"/>
              </a:lnSpc>
              <a:spcBef>
                <a:spcPts val="0"/>
              </a:spcBef>
              <a:spcAft>
                <a:spcPts val="0"/>
              </a:spcAft>
              <a:buClr>
                <a:schemeClr val="dk2"/>
              </a:buClr>
              <a:buSzPts val="1200"/>
              <a:buFont typeface="Montserrat"/>
              <a:buNone/>
              <a:defRPr sz="1200" b="1" i="0" u="none" strike="noStrike" cap="none">
                <a:solidFill>
                  <a:schemeClr val="dk2"/>
                </a:solidFill>
                <a:latin typeface="Montserrat"/>
                <a:ea typeface="Montserrat"/>
                <a:cs typeface="Montserrat"/>
                <a:sym typeface="Montserrat"/>
              </a:defRPr>
            </a:lvl4pPr>
            <a:lvl5pPr marR="0" lvl="4" algn="ctr" rtl="0">
              <a:lnSpc>
                <a:spcPct val="100000"/>
              </a:lnSpc>
              <a:spcBef>
                <a:spcPts val="0"/>
              </a:spcBef>
              <a:spcAft>
                <a:spcPts val="0"/>
              </a:spcAft>
              <a:buClr>
                <a:schemeClr val="dk2"/>
              </a:buClr>
              <a:buSzPts val="1200"/>
              <a:buFont typeface="Montserrat"/>
              <a:buNone/>
              <a:defRPr sz="1200" b="1" i="0" u="none" strike="noStrike" cap="none">
                <a:solidFill>
                  <a:schemeClr val="dk2"/>
                </a:solidFill>
                <a:latin typeface="Montserrat"/>
                <a:ea typeface="Montserrat"/>
                <a:cs typeface="Montserrat"/>
                <a:sym typeface="Montserrat"/>
              </a:defRPr>
            </a:lvl5pPr>
            <a:lvl6pPr marR="0" lvl="5" algn="ctr" rtl="0">
              <a:lnSpc>
                <a:spcPct val="100000"/>
              </a:lnSpc>
              <a:spcBef>
                <a:spcPts val="0"/>
              </a:spcBef>
              <a:spcAft>
                <a:spcPts val="0"/>
              </a:spcAft>
              <a:buClr>
                <a:schemeClr val="dk2"/>
              </a:buClr>
              <a:buSzPts val="1200"/>
              <a:buFont typeface="Montserrat"/>
              <a:buNone/>
              <a:defRPr sz="1200" b="1" i="0" u="none" strike="noStrike" cap="none">
                <a:solidFill>
                  <a:schemeClr val="dk2"/>
                </a:solidFill>
                <a:latin typeface="Montserrat"/>
                <a:ea typeface="Montserrat"/>
                <a:cs typeface="Montserrat"/>
                <a:sym typeface="Montserrat"/>
              </a:defRPr>
            </a:lvl6pPr>
            <a:lvl7pPr marR="0" lvl="6" algn="ctr" rtl="0">
              <a:lnSpc>
                <a:spcPct val="100000"/>
              </a:lnSpc>
              <a:spcBef>
                <a:spcPts val="0"/>
              </a:spcBef>
              <a:spcAft>
                <a:spcPts val="0"/>
              </a:spcAft>
              <a:buClr>
                <a:schemeClr val="dk2"/>
              </a:buClr>
              <a:buSzPts val="1200"/>
              <a:buFont typeface="Montserrat"/>
              <a:buNone/>
              <a:defRPr sz="1200" b="1" i="0" u="none" strike="noStrike" cap="none">
                <a:solidFill>
                  <a:schemeClr val="dk2"/>
                </a:solidFill>
                <a:latin typeface="Montserrat"/>
                <a:ea typeface="Montserrat"/>
                <a:cs typeface="Montserrat"/>
                <a:sym typeface="Montserrat"/>
              </a:defRPr>
            </a:lvl7pPr>
            <a:lvl8pPr marR="0" lvl="7" algn="ctr" rtl="0">
              <a:lnSpc>
                <a:spcPct val="100000"/>
              </a:lnSpc>
              <a:spcBef>
                <a:spcPts val="0"/>
              </a:spcBef>
              <a:spcAft>
                <a:spcPts val="0"/>
              </a:spcAft>
              <a:buClr>
                <a:schemeClr val="dk2"/>
              </a:buClr>
              <a:buSzPts val="1200"/>
              <a:buFont typeface="Montserrat"/>
              <a:buNone/>
              <a:defRPr sz="1200" b="1" i="0" u="none" strike="noStrike" cap="none">
                <a:solidFill>
                  <a:schemeClr val="dk2"/>
                </a:solidFill>
                <a:latin typeface="Montserrat"/>
                <a:ea typeface="Montserrat"/>
                <a:cs typeface="Montserrat"/>
                <a:sym typeface="Montserrat"/>
              </a:defRPr>
            </a:lvl8pPr>
            <a:lvl9pPr marR="0" lvl="8" algn="ctr" rtl="0">
              <a:lnSpc>
                <a:spcPct val="100000"/>
              </a:lnSpc>
              <a:spcBef>
                <a:spcPts val="0"/>
              </a:spcBef>
              <a:spcAft>
                <a:spcPts val="0"/>
              </a:spcAft>
              <a:buClr>
                <a:schemeClr val="dk2"/>
              </a:buClr>
              <a:buSzPts val="1200"/>
              <a:buFont typeface="Montserrat"/>
              <a:buNone/>
              <a:defRPr sz="1200" b="1" i="0" u="none" strike="noStrike" cap="none">
                <a:solidFill>
                  <a:schemeClr val="dk2"/>
                </a:solidFill>
                <a:latin typeface="Montserrat"/>
                <a:ea typeface="Montserrat"/>
                <a:cs typeface="Montserrat"/>
                <a:sym typeface="Montserrat"/>
              </a:defRPr>
            </a:lvl9pPr>
          </a:lstStyle>
          <a:p>
            <a:r>
              <a:rPr lang="en-US" sz="1800" b="0" dirty="0">
                <a:solidFill>
                  <a:schemeClr val="tx1"/>
                </a:solidFill>
                <a:latin typeface="Times New Roman" panose="02020603050405020304" pitchFamily="18" charset="0"/>
                <a:cs typeface="Times New Roman" panose="02020603050405020304" pitchFamily="18" charset="0"/>
              </a:rPr>
              <a:t>Activity Diagram for Accepting Resume as Input</a:t>
            </a:r>
            <a:endParaRPr lang="en-US" sz="18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04955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34CFE6E6-B7C8-F7F7-0120-1387B2D195A6}"/>
              </a:ext>
            </a:extLst>
          </p:cNvPr>
          <p:cNvSpPr>
            <a:spLocks noGrp="1"/>
          </p:cNvSpPr>
          <p:nvPr>
            <p:ph type="sldNum" sz="quarter" idx="12"/>
          </p:nvPr>
        </p:nvSpPr>
        <p:spPr/>
        <p:txBody>
          <a:bodyPr/>
          <a:lstStyle/>
          <a:p>
            <a:fld id="{4F7E9C80-C75B-4B75-A6C5-E58A18995148}" type="slidenum">
              <a:rPr lang="en-US" smtClean="0"/>
              <a:t>17</a:t>
            </a:fld>
            <a:endParaRPr lang="en-US"/>
          </a:p>
        </p:txBody>
      </p:sp>
      <p:sp>
        <p:nvSpPr>
          <p:cNvPr id="9" name="Title 1">
            <a:extLst>
              <a:ext uri="{FF2B5EF4-FFF2-40B4-BE49-F238E27FC236}">
                <a16:creationId xmlns:a16="http://schemas.microsoft.com/office/drawing/2014/main" id="{50AEB90A-A405-9A2E-5B76-7C165AE50B45}"/>
              </a:ext>
            </a:extLst>
          </p:cNvPr>
          <p:cNvSpPr>
            <a:spLocks noGrp="1"/>
          </p:cNvSpPr>
          <p:nvPr>
            <p:ph type="title"/>
          </p:nvPr>
        </p:nvSpPr>
        <p:spPr>
          <a:xfrm>
            <a:off x="609600" y="112280"/>
            <a:ext cx="8229600" cy="1143000"/>
          </a:xfrm>
        </p:spPr>
        <p:txBody>
          <a:bodyPr/>
          <a:lstStyle/>
          <a:p>
            <a:r>
              <a:rPr lang="en-US" dirty="0"/>
              <a:t>UML Diagrams</a:t>
            </a:r>
          </a:p>
        </p:txBody>
      </p:sp>
      <p:pic>
        <p:nvPicPr>
          <p:cNvPr id="4" name="image2.jpeg">
            <a:extLst>
              <a:ext uri="{FF2B5EF4-FFF2-40B4-BE49-F238E27FC236}">
                <a16:creationId xmlns:a16="http://schemas.microsoft.com/office/drawing/2014/main" id="{F27BD17B-EFD1-8B04-150A-638DCA2A6691}"/>
              </a:ext>
            </a:extLst>
          </p:cNvPr>
          <p:cNvPicPr/>
          <p:nvPr/>
        </p:nvPicPr>
        <p:blipFill>
          <a:blip r:embed="rId2"/>
          <a:srcRect/>
          <a:stretch>
            <a:fillRect/>
          </a:stretch>
        </p:blipFill>
        <p:spPr bwMode="auto">
          <a:xfrm>
            <a:off x="34636" y="105931"/>
            <a:ext cx="2237740" cy="755015"/>
          </a:xfrm>
          <a:prstGeom prst="rect">
            <a:avLst/>
          </a:prstGeom>
          <a:noFill/>
          <a:ln w="9525">
            <a:noFill/>
            <a:miter lim="800000"/>
            <a:headEnd/>
            <a:tailEnd/>
          </a:ln>
        </p:spPr>
      </p:pic>
      <p:pic>
        <p:nvPicPr>
          <p:cNvPr id="3" name="Picture 2">
            <a:extLst>
              <a:ext uri="{FF2B5EF4-FFF2-40B4-BE49-F238E27FC236}">
                <a16:creationId xmlns:a16="http://schemas.microsoft.com/office/drawing/2014/main" id="{FDACD881-D7D6-DDA2-DA0A-FACA55207C4E}"/>
              </a:ext>
            </a:extLst>
          </p:cNvPr>
          <p:cNvPicPr>
            <a:picLocks noChangeAspect="1"/>
          </p:cNvPicPr>
          <p:nvPr/>
        </p:nvPicPr>
        <p:blipFill>
          <a:blip r:embed="rId3"/>
          <a:stretch>
            <a:fillRect/>
          </a:stretch>
        </p:blipFill>
        <p:spPr>
          <a:xfrm>
            <a:off x="2743200" y="1752600"/>
            <a:ext cx="3429000" cy="2819400"/>
          </a:xfrm>
          <a:prstGeom prst="rect">
            <a:avLst/>
          </a:prstGeom>
        </p:spPr>
      </p:pic>
      <p:sp>
        <p:nvSpPr>
          <p:cNvPr id="5" name="Google Shape;570;p44">
            <a:extLst>
              <a:ext uri="{FF2B5EF4-FFF2-40B4-BE49-F238E27FC236}">
                <a16:creationId xmlns:a16="http://schemas.microsoft.com/office/drawing/2014/main" id="{147EC3A5-1FCA-81B2-6EDF-3F50028E5966}"/>
              </a:ext>
            </a:extLst>
          </p:cNvPr>
          <p:cNvSpPr txBox="1">
            <a:spLocks/>
          </p:cNvSpPr>
          <p:nvPr/>
        </p:nvSpPr>
        <p:spPr>
          <a:xfrm>
            <a:off x="3203123" y="4953000"/>
            <a:ext cx="2737753" cy="12192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1200"/>
              <a:buFont typeface="Montserrat"/>
              <a:buNone/>
              <a:defRPr sz="1200" b="1" i="0" u="none" strike="noStrike" cap="none">
                <a:solidFill>
                  <a:schemeClr val="dk2"/>
                </a:solidFill>
                <a:latin typeface="Montserrat"/>
                <a:ea typeface="Montserrat"/>
                <a:cs typeface="Montserrat"/>
                <a:sym typeface="Montserrat"/>
              </a:defRPr>
            </a:lvl1pPr>
            <a:lvl2pPr marR="0" lvl="1" algn="ctr" rtl="0">
              <a:lnSpc>
                <a:spcPct val="100000"/>
              </a:lnSpc>
              <a:spcBef>
                <a:spcPts val="0"/>
              </a:spcBef>
              <a:spcAft>
                <a:spcPts val="0"/>
              </a:spcAft>
              <a:buClr>
                <a:schemeClr val="dk2"/>
              </a:buClr>
              <a:buSzPts val="1200"/>
              <a:buFont typeface="Montserrat"/>
              <a:buNone/>
              <a:defRPr sz="1200" b="1" i="0" u="none" strike="noStrike" cap="none">
                <a:solidFill>
                  <a:schemeClr val="dk2"/>
                </a:solidFill>
                <a:latin typeface="Montserrat"/>
                <a:ea typeface="Montserrat"/>
                <a:cs typeface="Montserrat"/>
                <a:sym typeface="Montserrat"/>
              </a:defRPr>
            </a:lvl2pPr>
            <a:lvl3pPr marR="0" lvl="2" algn="ctr" rtl="0">
              <a:lnSpc>
                <a:spcPct val="100000"/>
              </a:lnSpc>
              <a:spcBef>
                <a:spcPts val="0"/>
              </a:spcBef>
              <a:spcAft>
                <a:spcPts val="0"/>
              </a:spcAft>
              <a:buClr>
                <a:schemeClr val="dk2"/>
              </a:buClr>
              <a:buSzPts val="1200"/>
              <a:buFont typeface="Montserrat"/>
              <a:buNone/>
              <a:defRPr sz="1200" b="1" i="0" u="none" strike="noStrike" cap="none">
                <a:solidFill>
                  <a:schemeClr val="dk2"/>
                </a:solidFill>
                <a:latin typeface="Montserrat"/>
                <a:ea typeface="Montserrat"/>
                <a:cs typeface="Montserrat"/>
                <a:sym typeface="Montserrat"/>
              </a:defRPr>
            </a:lvl3pPr>
            <a:lvl4pPr marR="0" lvl="3" algn="ctr" rtl="0">
              <a:lnSpc>
                <a:spcPct val="100000"/>
              </a:lnSpc>
              <a:spcBef>
                <a:spcPts val="0"/>
              </a:spcBef>
              <a:spcAft>
                <a:spcPts val="0"/>
              </a:spcAft>
              <a:buClr>
                <a:schemeClr val="dk2"/>
              </a:buClr>
              <a:buSzPts val="1200"/>
              <a:buFont typeface="Montserrat"/>
              <a:buNone/>
              <a:defRPr sz="1200" b="1" i="0" u="none" strike="noStrike" cap="none">
                <a:solidFill>
                  <a:schemeClr val="dk2"/>
                </a:solidFill>
                <a:latin typeface="Montserrat"/>
                <a:ea typeface="Montserrat"/>
                <a:cs typeface="Montserrat"/>
                <a:sym typeface="Montserrat"/>
              </a:defRPr>
            </a:lvl4pPr>
            <a:lvl5pPr marR="0" lvl="4" algn="ctr" rtl="0">
              <a:lnSpc>
                <a:spcPct val="100000"/>
              </a:lnSpc>
              <a:spcBef>
                <a:spcPts val="0"/>
              </a:spcBef>
              <a:spcAft>
                <a:spcPts val="0"/>
              </a:spcAft>
              <a:buClr>
                <a:schemeClr val="dk2"/>
              </a:buClr>
              <a:buSzPts val="1200"/>
              <a:buFont typeface="Montserrat"/>
              <a:buNone/>
              <a:defRPr sz="1200" b="1" i="0" u="none" strike="noStrike" cap="none">
                <a:solidFill>
                  <a:schemeClr val="dk2"/>
                </a:solidFill>
                <a:latin typeface="Montserrat"/>
                <a:ea typeface="Montserrat"/>
                <a:cs typeface="Montserrat"/>
                <a:sym typeface="Montserrat"/>
              </a:defRPr>
            </a:lvl5pPr>
            <a:lvl6pPr marR="0" lvl="5" algn="ctr" rtl="0">
              <a:lnSpc>
                <a:spcPct val="100000"/>
              </a:lnSpc>
              <a:spcBef>
                <a:spcPts val="0"/>
              </a:spcBef>
              <a:spcAft>
                <a:spcPts val="0"/>
              </a:spcAft>
              <a:buClr>
                <a:schemeClr val="dk2"/>
              </a:buClr>
              <a:buSzPts val="1200"/>
              <a:buFont typeface="Montserrat"/>
              <a:buNone/>
              <a:defRPr sz="1200" b="1" i="0" u="none" strike="noStrike" cap="none">
                <a:solidFill>
                  <a:schemeClr val="dk2"/>
                </a:solidFill>
                <a:latin typeface="Montserrat"/>
                <a:ea typeface="Montserrat"/>
                <a:cs typeface="Montserrat"/>
                <a:sym typeface="Montserrat"/>
              </a:defRPr>
            </a:lvl6pPr>
            <a:lvl7pPr marR="0" lvl="6" algn="ctr" rtl="0">
              <a:lnSpc>
                <a:spcPct val="100000"/>
              </a:lnSpc>
              <a:spcBef>
                <a:spcPts val="0"/>
              </a:spcBef>
              <a:spcAft>
                <a:spcPts val="0"/>
              </a:spcAft>
              <a:buClr>
                <a:schemeClr val="dk2"/>
              </a:buClr>
              <a:buSzPts val="1200"/>
              <a:buFont typeface="Montserrat"/>
              <a:buNone/>
              <a:defRPr sz="1200" b="1" i="0" u="none" strike="noStrike" cap="none">
                <a:solidFill>
                  <a:schemeClr val="dk2"/>
                </a:solidFill>
                <a:latin typeface="Montserrat"/>
                <a:ea typeface="Montserrat"/>
                <a:cs typeface="Montserrat"/>
                <a:sym typeface="Montserrat"/>
              </a:defRPr>
            </a:lvl7pPr>
            <a:lvl8pPr marR="0" lvl="7" algn="ctr" rtl="0">
              <a:lnSpc>
                <a:spcPct val="100000"/>
              </a:lnSpc>
              <a:spcBef>
                <a:spcPts val="0"/>
              </a:spcBef>
              <a:spcAft>
                <a:spcPts val="0"/>
              </a:spcAft>
              <a:buClr>
                <a:schemeClr val="dk2"/>
              </a:buClr>
              <a:buSzPts val="1200"/>
              <a:buFont typeface="Montserrat"/>
              <a:buNone/>
              <a:defRPr sz="1200" b="1" i="0" u="none" strike="noStrike" cap="none">
                <a:solidFill>
                  <a:schemeClr val="dk2"/>
                </a:solidFill>
                <a:latin typeface="Montserrat"/>
                <a:ea typeface="Montserrat"/>
                <a:cs typeface="Montserrat"/>
                <a:sym typeface="Montserrat"/>
              </a:defRPr>
            </a:lvl8pPr>
            <a:lvl9pPr marR="0" lvl="8" algn="ctr" rtl="0">
              <a:lnSpc>
                <a:spcPct val="100000"/>
              </a:lnSpc>
              <a:spcBef>
                <a:spcPts val="0"/>
              </a:spcBef>
              <a:spcAft>
                <a:spcPts val="0"/>
              </a:spcAft>
              <a:buClr>
                <a:schemeClr val="dk2"/>
              </a:buClr>
              <a:buSzPts val="1200"/>
              <a:buFont typeface="Montserrat"/>
              <a:buNone/>
              <a:defRPr sz="1200" b="1" i="0" u="none" strike="noStrike" cap="none">
                <a:solidFill>
                  <a:schemeClr val="dk2"/>
                </a:solidFill>
                <a:latin typeface="Montserrat"/>
                <a:ea typeface="Montserrat"/>
                <a:cs typeface="Montserrat"/>
                <a:sym typeface="Montserrat"/>
              </a:defRPr>
            </a:lvl9pPr>
          </a:lstStyle>
          <a:p>
            <a:r>
              <a:rPr lang="en-US" sz="1800" b="0" dirty="0">
                <a:solidFill>
                  <a:schemeClr val="tx1"/>
                </a:solidFill>
                <a:latin typeface="Times New Roman" panose="02020603050405020304" pitchFamily="18" charset="0"/>
                <a:cs typeface="Times New Roman" panose="02020603050405020304" pitchFamily="18" charset="0"/>
              </a:rPr>
              <a:t>Activity Diagram showing how data extraction happens for resume</a:t>
            </a:r>
            <a:endParaRPr lang="en-US" sz="18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645153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34CFE6E6-B7C8-F7F7-0120-1387B2D195A6}"/>
              </a:ext>
            </a:extLst>
          </p:cNvPr>
          <p:cNvSpPr>
            <a:spLocks noGrp="1"/>
          </p:cNvSpPr>
          <p:nvPr>
            <p:ph type="sldNum" sz="quarter" idx="12"/>
          </p:nvPr>
        </p:nvSpPr>
        <p:spPr/>
        <p:txBody>
          <a:bodyPr/>
          <a:lstStyle/>
          <a:p>
            <a:fld id="{4F7E9C80-C75B-4B75-A6C5-E58A18995148}" type="slidenum">
              <a:rPr lang="en-US" smtClean="0"/>
              <a:t>18</a:t>
            </a:fld>
            <a:endParaRPr lang="en-US"/>
          </a:p>
        </p:txBody>
      </p:sp>
      <p:sp>
        <p:nvSpPr>
          <p:cNvPr id="9" name="Title 1">
            <a:extLst>
              <a:ext uri="{FF2B5EF4-FFF2-40B4-BE49-F238E27FC236}">
                <a16:creationId xmlns:a16="http://schemas.microsoft.com/office/drawing/2014/main" id="{50AEB90A-A405-9A2E-5B76-7C165AE50B45}"/>
              </a:ext>
            </a:extLst>
          </p:cNvPr>
          <p:cNvSpPr>
            <a:spLocks noGrp="1"/>
          </p:cNvSpPr>
          <p:nvPr>
            <p:ph type="title"/>
          </p:nvPr>
        </p:nvSpPr>
        <p:spPr>
          <a:xfrm>
            <a:off x="609600" y="112280"/>
            <a:ext cx="8229600" cy="1143000"/>
          </a:xfrm>
        </p:spPr>
        <p:txBody>
          <a:bodyPr/>
          <a:lstStyle/>
          <a:p>
            <a:r>
              <a:rPr lang="en-US" dirty="0"/>
              <a:t>Literature Review</a:t>
            </a:r>
          </a:p>
        </p:txBody>
      </p:sp>
      <p:pic>
        <p:nvPicPr>
          <p:cNvPr id="4" name="image2.jpeg">
            <a:extLst>
              <a:ext uri="{FF2B5EF4-FFF2-40B4-BE49-F238E27FC236}">
                <a16:creationId xmlns:a16="http://schemas.microsoft.com/office/drawing/2014/main" id="{F27BD17B-EFD1-8B04-150A-638DCA2A6691}"/>
              </a:ext>
            </a:extLst>
          </p:cNvPr>
          <p:cNvPicPr/>
          <p:nvPr/>
        </p:nvPicPr>
        <p:blipFill>
          <a:blip r:embed="rId2"/>
          <a:srcRect/>
          <a:stretch>
            <a:fillRect/>
          </a:stretch>
        </p:blipFill>
        <p:spPr bwMode="auto">
          <a:xfrm>
            <a:off x="34636" y="105931"/>
            <a:ext cx="2237740" cy="755015"/>
          </a:xfrm>
          <a:prstGeom prst="rect">
            <a:avLst/>
          </a:prstGeom>
          <a:noFill/>
          <a:ln w="9525">
            <a:noFill/>
            <a:miter lim="800000"/>
            <a:headEnd/>
            <a:tailEnd/>
          </a:ln>
        </p:spPr>
      </p:pic>
      <p:sp>
        <p:nvSpPr>
          <p:cNvPr id="2" name="Content Placeholder 2">
            <a:extLst>
              <a:ext uri="{FF2B5EF4-FFF2-40B4-BE49-F238E27FC236}">
                <a16:creationId xmlns:a16="http://schemas.microsoft.com/office/drawing/2014/main" id="{3D1F86C5-3378-B9D0-746A-BBEC8B6AE224}"/>
              </a:ext>
            </a:extLst>
          </p:cNvPr>
          <p:cNvSpPr>
            <a:spLocks noGrp="1"/>
          </p:cNvSpPr>
          <p:nvPr>
            <p:ph idx="1"/>
          </p:nvPr>
        </p:nvSpPr>
        <p:spPr>
          <a:xfrm>
            <a:off x="533400" y="1031962"/>
            <a:ext cx="8077200" cy="5324387"/>
          </a:xfrm>
        </p:spPr>
        <p:txBody>
          <a:bodyPr>
            <a:normAutofit fontScale="92500" lnSpcReduction="10000"/>
          </a:bodyPr>
          <a:lstStyle/>
          <a:p>
            <a:pPr marR="0" algn="ctr" rtl="0" fontAlgn="ctr">
              <a:spcBef>
                <a:spcPts val="0"/>
              </a:spcBef>
              <a:spcAft>
                <a:spcPts val="0"/>
              </a:spcAft>
            </a:pPr>
            <a:r>
              <a:rPr lang="en-IN" sz="1800" b="1" i="0" u="none" strike="noStrike" dirty="0">
                <a:solidFill>
                  <a:srgbClr val="000000"/>
                </a:solidFill>
                <a:effectLst/>
                <a:latin typeface="Times New Roman" panose="02020603050405020304" pitchFamily="18" charset="0"/>
                <a:cs typeface="Times New Roman" panose="02020603050405020304" pitchFamily="18" charset="0"/>
              </a:rPr>
              <a:t>Author</a:t>
            </a:r>
          </a:p>
          <a:p>
            <a:pPr marR="0" algn="ctr" rtl="0" fontAlgn="ctr">
              <a:spcBef>
                <a:spcPts val="0"/>
              </a:spcBef>
              <a:spcAft>
                <a:spcPts val="0"/>
              </a:spcAft>
            </a:pPr>
            <a:endParaRPr lang="en-IN" sz="1800" b="0" i="0" u="none" strike="noStrike" dirty="0">
              <a:effectLst/>
              <a:latin typeface="Times New Roman" panose="02020603050405020304" pitchFamily="18" charset="0"/>
              <a:cs typeface="Times New Roman" panose="02020603050405020304" pitchFamily="18" charset="0"/>
            </a:endParaRPr>
          </a:p>
          <a:p>
            <a:pPr marR="0" algn="l" rtl="0" fontAlgn="ctr">
              <a:spcBef>
                <a:spcPts val="0"/>
              </a:spcBef>
              <a:spcAft>
                <a:spcPts val="0"/>
              </a:spcAft>
            </a:pPr>
            <a:r>
              <a:rPr lang="fi-FI" sz="1800" b="0" i="0" u="none" strike="noStrike" baseline="0" dirty="0">
                <a:effectLst/>
                <a:latin typeface="Times New Roman" panose="02020603050405020304" pitchFamily="18" charset="0"/>
                <a:cs typeface="Times New Roman" panose="02020603050405020304" pitchFamily="18" charset="0"/>
              </a:rPr>
              <a:t>Ravishankara K, Dhanush, Vaisakh, Srajan I S</a:t>
            </a:r>
            <a:endParaRPr lang="en-IN" sz="1800" b="0" i="0" u="none" strike="noStrike" dirty="0">
              <a:effectLst/>
              <a:latin typeface="Times New Roman" panose="02020603050405020304" pitchFamily="18" charset="0"/>
              <a:cs typeface="Times New Roman" panose="02020603050405020304" pitchFamily="18" charset="0"/>
            </a:endParaRPr>
          </a:p>
          <a:p>
            <a:pPr marL="0" marR="0" indent="0" algn="l" rtl="0" fontAlgn="ctr">
              <a:spcBef>
                <a:spcPts val="0"/>
              </a:spcBef>
              <a:spcAft>
                <a:spcPts val="0"/>
              </a:spcAft>
              <a:buNone/>
            </a:pPr>
            <a:r>
              <a:rPr lang="en-IN" sz="1800" b="0" i="0" u="none" strike="noStrike" dirty="0">
                <a:effectLst/>
                <a:latin typeface="Times New Roman" panose="02020603050405020304" pitchFamily="18" charset="0"/>
                <a:cs typeface="Times New Roman" panose="02020603050405020304" pitchFamily="18" charset="0"/>
              </a:rPr>
              <a:t> </a:t>
            </a:r>
          </a:p>
          <a:p>
            <a:pPr marR="0" algn="ctr" rtl="0" fontAlgn="ctr">
              <a:spcBef>
                <a:spcPts val="0"/>
              </a:spcBef>
              <a:spcAft>
                <a:spcPts val="0"/>
              </a:spcAft>
            </a:pPr>
            <a:r>
              <a:rPr lang="en-IN" sz="1800" b="1" i="0" u="none" strike="noStrike" dirty="0">
                <a:effectLst/>
                <a:latin typeface="Times New Roman" panose="02020603050405020304" pitchFamily="18" charset="0"/>
                <a:cs typeface="Times New Roman" panose="02020603050405020304" pitchFamily="18" charset="0"/>
              </a:rPr>
              <a:t>Summary</a:t>
            </a:r>
            <a:endParaRPr lang="en-IN" sz="1800" b="0" i="0" u="none" strike="noStrike" dirty="0">
              <a:effectLst/>
              <a:latin typeface="Times New Roman" panose="02020603050405020304" pitchFamily="18" charset="0"/>
              <a:cs typeface="Times New Roman" panose="02020603050405020304" pitchFamily="18" charset="0"/>
            </a:endParaRPr>
          </a:p>
          <a:p>
            <a:pPr marR="0" algn="l" rtl="0" fontAlgn="ctr">
              <a:spcBef>
                <a:spcPts val="0"/>
              </a:spcBef>
              <a:spcAft>
                <a:spcPts val="0"/>
              </a:spcAft>
            </a:pPr>
            <a:r>
              <a:rPr lang="en-US" sz="1800" b="0" i="0" u="none" strike="noStrike" dirty="0">
                <a:effectLst/>
                <a:latin typeface="Times New Roman" panose="02020603050405020304" pitchFamily="18" charset="0"/>
                <a:cs typeface="Times New Roman" panose="02020603050405020304" pitchFamily="18" charset="0"/>
              </a:rPr>
              <a:t>WhatsApp chat analyzer is a tool that can be used to analyze WhatsApp chats and generate insights from them. Some of the features of this tool include:</a:t>
            </a:r>
            <a:endParaRPr lang="en-IN" sz="1800" b="0" i="0" u="none" strike="noStrike" dirty="0">
              <a:effectLst/>
              <a:latin typeface="Times New Roman" panose="02020603050405020304" pitchFamily="18" charset="0"/>
              <a:cs typeface="Times New Roman" panose="02020603050405020304" pitchFamily="18" charset="0"/>
            </a:endParaRPr>
          </a:p>
          <a:p>
            <a:pPr marR="0" algn="l" rtl="0" fontAlgn="ctr">
              <a:spcBef>
                <a:spcPts val="0"/>
              </a:spcBef>
              <a:spcAft>
                <a:spcPts val="0"/>
              </a:spcAft>
            </a:pPr>
            <a:r>
              <a:rPr lang="en-US" sz="1800" b="1" i="0" u="none" strike="noStrike" dirty="0">
                <a:effectLst/>
                <a:latin typeface="Times New Roman" panose="02020603050405020304" pitchFamily="18" charset="0"/>
                <a:cs typeface="Times New Roman" panose="02020603050405020304" pitchFamily="18" charset="0"/>
              </a:rPr>
              <a:t>Word frequency analysis: </a:t>
            </a:r>
            <a:r>
              <a:rPr lang="en-US" sz="1800" b="0" i="0" u="none" strike="noStrike" dirty="0">
                <a:effectLst/>
                <a:latin typeface="Times New Roman" panose="02020603050405020304" pitchFamily="18" charset="0"/>
                <a:cs typeface="Times New Roman" panose="02020603050405020304" pitchFamily="18" charset="0"/>
              </a:rPr>
              <a:t>This feature allows you to identify the most commonly used words in your WhatsApp chat. This can help you understand the topics that you and your contacts frequently discuss.</a:t>
            </a:r>
            <a:endParaRPr lang="en-IN" sz="1800" b="0" i="0" u="none" strike="noStrike" dirty="0">
              <a:effectLst/>
              <a:latin typeface="Times New Roman" panose="02020603050405020304" pitchFamily="18" charset="0"/>
              <a:cs typeface="Times New Roman" panose="02020603050405020304" pitchFamily="18" charset="0"/>
            </a:endParaRPr>
          </a:p>
          <a:p>
            <a:pPr marR="0" algn="l" rtl="0" fontAlgn="ctr">
              <a:spcBef>
                <a:spcPts val="0"/>
              </a:spcBef>
              <a:spcAft>
                <a:spcPts val="0"/>
              </a:spcAft>
            </a:pPr>
            <a:r>
              <a:rPr lang="en-US" sz="1800" b="1" i="0" u="none" strike="noStrike" dirty="0">
                <a:effectLst/>
                <a:latin typeface="Times New Roman" panose="02020603050405020304" pitchFamily="18" charset="0"/>
                <a:cs typeface="Times New Roman" panose="02020603050405020304" pitchFamily="18" charset="0"/>
              </a:rPr>
              <a:t>Sentiment analysis: </a:t>
            </a:r>
            <a:r>
              <a:rPr lang="en-US" sz="1800" b="0" i="0" u="none" strike="noStrike" dirty="0">
                <a:effectLst/>
                <a:latin typeface="Times New Roman" panose="02020603050405020304" pitchFamily="18" charset="0"/>
                <a:cs typeface="Times New Roman" panose="02020603050405020304" pitchFamily="18" charset="0"/>
              </a:rPr>
              <a:t>This feature can be used to analyze the sentiment of your WhatsApp chats. It can help you identify the positive, negative, and neutral sentiments expressed in your chats.</a:t>
            </a:r>
            <a:endParaRPr lang="en-IN" sz="1800" b="0" i="0" u="none" strike="noStrike" dirty="0">
              <a:effectLst/>
              <a:latin typeface="Times New Roman" panose="02020603050405020304" pitchFamily="18" charset="0"/>
              <a:cs typeface="Times New Roman" panose="02020603050405020304" pitchFamily="18" charset="0"/>
            </a:endParaRPr>
          </a:p>
          <a:p>
            <a:pPr marR="0" algn="l" rtl="0" fontAlgn="ctr">
              <a:spcBef>
                <a:spcPts val="0"/>
              </a:spcBef>
              <a:spcAft>
                <a:spcPts val="0"/>
              </a:spcAft>
            </a:pPr>
            <a:r>
              <a:rPr lang="en-US" sz="1800" b="0" i="0" u="none" strike="noStrike" dirty="0">
                <a:effectLst/>
                <a:latin typeface="Times New Roman" panose="02020603050405020304" pitchFamily="18" charset="0"/>
                <a:cs typeface="Times New Roman" panose="02020603050405020304" pitchFamily="18" charset="0"/>
              </a:rPr>
              <a:t>Conversation timeline: This feature allows you to visualize the timeline of your WhatsApp chats. It can help you identify the times when you and your contacts are most active on WhatsApp.</a:t>
            </a:r>
            <a:endParaRPr lang="en-IN" sz="1800" b="0" i="0" u="none" strike="noStrike" dirty="0">
              <a:effectLst/>
              <a:latin typeface="Times New Roman" panose="02020603050405020304" pitchFamily="18" charset="0"/>
              <a:cs typeface="Times New Roman" panose="02020603050405020304" pitchFamily="18" charset="0"/>
            </a:endParaRPr>
          </a:p>
          <a:p>
            <a:pPr marR="0" algn="l" rtl="0" fontAlgn="ctr">
              <a:spcBef>
                <a:spcPts val="0"/>
              </a:spcBef>
              <a:spcAft>
                <a:spcPts val="0"/>
              </a:spcAft>
            </a:pPr>
            <a:r>
              <a:rPr lang="en-US" sz="1800" b="1" i="0" u="none" strike="noStrike" dirty="0">
                <a:effectLst/>
                <a:latin typeface="Times New Roman" panose="02020603050405020304" pitchFamily="18" charset="0"/>
                <a:cs typeface="Times New Roman" panose="02020603050405020304" pitchFamily="18" charset="0"/>
              </a:rPr>
              <a:t>Contact analysis: </a:t>
            </a:r>
            <a:r>
              <a:rPr lang="en-US" sz="1800" b="0" i="0" u="none" strike="noStrike" dirty="0">
                <a:effectLst/>
                <a:latin typeface="Times New Roman" panose="02020603050405020304" pitchFamily="18" charset="0"/>
                <a:cs typeface="Times New Roman" panose="02020603050405020304" pitchFamily="18" charset="0"/>
              </a:rPr>
              <a:t>This feature allows you to analyze your WhatsApp contacts. You can identify the contacts you chat with most frequently, the times when you chat with them the most, and the topics you discuss with them.</a:t>
            </a:r>
            <a:endParaRPr lang="en-IN" sz="1800" b="0" i="0" u="none" strike="noStrike" dirty="0">
              <a:effectLst/>
              <a:latin typeface="Times New Roman" panose="02020603050405020304" pitchFamily="18" charset="0"/>
              <a:cs typeface="Times New Roman" panose="02020603050405020304" pitchFamily="18" charset="0"/>
            </a:endParaRPr>
          </a:p>
          <a:p>
            <a:pPr marL="0" marR="0" indent="0" algn="l" rtl="0" fontAlgn="ctr">
              <a:spcBef>
                <a:spcPts val="0"/>
              </a:spcBef>
              <a:spcAft>
                <a:spcPts val="0"/>
              </a:spcAft>
              <a:buNone/>
            </a:pPr>
            <a:endParaRPr lang="en-US" sz="1800" b="0" i="0" u="none" strike="noStrike" dirty="0">
              <a:effectLst/>
              <a:latin typeface="Times New Roman" panose="02020603050405020304" pitchFamily="18" charset="0"/>
              <a:cs typeface="Times New Roman" panose="02020603050405020304" pitchFamily="18" charset="0"/>
            </a:endParaRPr>
          </a:p>
          <a:p>
            <a:pPr marL="0" marR="0" indent="0" algn="l" rtl="0" fontAlgn="ctr">
              <a:spcBef>
                <a:spcPts val="0"/>
              </a:spcBef>
              <a:spcAft>
                <a:spcPts val="0"/>
              </a:spcAft>
              <a:buNone/>
            </a:pPr>
            <a:r>
              <a:rPr lang="en-US" sz="1800" b="0" i="0" u="none" strike="noStrike" dirty="0">
                <a:effectLst/>
                <a:latin typeface="Times New Roman" panose="02020603050405020304" pitchFamily="18" charset="0"/>
                <a:cs typeface="Times New Roman" panose="02020603050405020304" pitchFamily="18" charset="0"/>
              </a:rPr>
              <a:t>Overall, WhatsApp chat analyzer can be a useful tool for gaining insights from your WhatsApp chats and understanding your communication patterns with your contacts.</a:t>
            </a:r>
            <a:endParaRPr lang="en-IN" sz="1800" b="0" i="0" u="none" strike="noStrike" dirty="0">
              <a:effectLst/>
              <a:latin typeface="Times New Roman" panose="02020603050405020304" pitchFamily="18" charset="0"/>
              <a:cs typeface="Times New Roman" panose="02020603050405020304" pitchFamily="18" charset="0"/>
            </a:endParaRPr>
          </a:p>
          <a:p>
            <a:pPr marL="0" indent="0">
              <a:buNone/>
            </a:pPr>
            <a:endParaRPr lang="en-IN" sz="2000" dirty="0"/>
          </a:p>
        </p:txBody>
      </p:sp>
    </p:spTree>
    <p:extLst>
      <p:ext uri="{BB962C8B-B14F-4D97-AF65-F5344CB8AC3E}">
        <p14:creationId xmlns:p14="http://schemas.microsoft.com/office/powerpoint/2010/main" val="8350319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34CFE6E6-B7C8-F7F7-0120-1387B2D195A6}"/>
              </a:ext>
            </a:extLst>
          </p:cNvPr>
          <p:cNvSpPr>
            <a:spLocks noGrp="1"/>
          </p:cNvSpPr>
          <p:nvPr>
            <p:ph type="sldNum" sz="quarter" idx="12"/>
          </p:nvPr>
        </p:nvSpPr>
        <p:spPr/>
        <p:txBody>
          <a:bodyPr/>
          <a:lstStyle/>
          <a:p>
            <a:fld id="{4F7E9C80-C75B-4B75-A6C5-E58A18995148}" type="slidenum">
              <a:rPr lang="en-US" smtClean="0"/>
              <a:t>19</a:t>
            </a:fld>
            <a:endParaRPr lang="en-US"/>
          </a:p>
        </p:txBody>
      </p:sp>
      <p:sp>
        <p:nvSpPr>
          <p:cNvPr id="9" name="Title 1">
            <a:extLst>
              <a:ext uri="{FF2B5EF4-FFF2-40B4-BE49-F238E27FC236}">
                <a16:creationId xmlns:a16="http://schemas.microsoft.com/office/drawing/2014/main" id="{50AEB90A-A405-9A2E-5B76-7C165AE50B45}"/>
              </a:ext>
            </a:extLst>
          </p:cNvPr>
          <p:cNvSpPr>
            <a:spLocks noGrp="1"/>
          </p:cNvSpPr>
          <p:nvPr>
            <p:ph type="title"/>
          </p:nvPr>
        </p:nvSpPr>
        <p:spPr>
          <a:xfrm>
            <a:off x="609600" y="112280"/>
            <a:ext cx="8229600" cy="1143000"/>
          </a:xfrm>
        </p:spPr>
        <p:txBody>
          <a:bodyPr/>
          <a:lstStyle/>
          <a:p>
            <a:r>
              <a:rPr lang="en-US" dirty="0"/>
              <a:t>Literature Review</a:t>
            </a:r>
          </a:p>
        </p:txBody>
      </p:sp>
      <p:pic>
        <p:nvPicPr>
          <p:cNvPr id="4" name="image2.jpeg">
            <a:extLst>
              <a:ext uri="{FF2B5EF4-FFF2-40B4-BE49-F238E27FC236}">
                <a16:creationId xmlns:a16="http://schemas.microsoft.com/office/drawing/2014/main" id="{F27BD17B-EFD1-8B04-150A-638DCA2A6691}"/>
              </a:ext>
            </a:extLst>
          </p:cNvPr>
          <p:cNvPicPr/>
          <p:nvPr/>
        </p:nvPicPr>
        <p:blipFill>
          <a:blip r:embed="rId2"/>
          <a:srcRect/>
          <a:stretch>
            <a:fillRect/>
          </a:stretch>
        </p:blipFill>
        <p:spPr bwMode="auto">
          <a:xfrm>
            <a:off x="34636" y="105931"/>
            <a:ext cx="2237740" cy="755015"/>
          </a:xfrm>
          <a:prstGeom prst="rect">
            <a:avLst/>
          </a:prstGeom>
          <a:noFill/>
          <a:ln w="9525">
            <a:noFill/>
            <a:miter lim="800000"/>
            <a:headEnd/>
            <a:tailEnd/>
          </a:ln>
        </p:spPr>
      </p:pic>
      <p:sp>
        <p:nvSpPr>
          <p:cNvPr id="7" name="Content Placeholder 2">
            <a:extLst>
              <a:ext uri="{FF2B5EF4-FFF2-40B4-BE49-F238E27FC236}">
                <a16:creationId xmlns:a16="http://schemas.microsoft.com/office/drawing/2014/main" id="{3258880F-B150-CE70-DAF3-394155B98258}"/>
              </a:ext>
            </a:extLst>
          </p:cNvPr>
          <p:cNvSpPr>
            <a:spLocks noGrp="1"/>
          </p:cNvSpPr>
          <p:nvPr>
            <p:ph idx="1"/>
          </p:nvPr>
        </p:nvSpPr>
        <p:spPr>
          <a:xfrm>
            <a:off x="762000" y="1282989"/>
            <a:ext cx="7848600" cy="4889211"/>
          </a:xfrm>
        </p:spPr>
        <p:txBody>
          <a:bodyPr>
            <a:normAutofit fontScale="92500" lnSpcReduction="20000"/>
          </a:bodyPr>
          <a:lstStyle/>
          <a:p>
            <a:pPr marR="0" algn="ctr" rtl="0" fontAlgn="ctr">
              <a:spcBef>
                <a:spcPts val="0"/>
              </a:spcBef>
              <a:spcAft>
                <a:spcPts val="0"/>
              </a:spcAft>
            </a:pPr>
            <a:r>
              <a:rPr lang="en-IN" sz="1900" b="1" i="0" u="none" strike="noStrike" dirty="0">
                <a:effectLst/>
                <a:latin typeface="Times New Roman" panose="02020603050405020304" pitchFamily="18" charset="0"/>
                <a:cs typeface="Times New Roman" panose="02020603050405020304" pitchFamily="18" charset="0"/>
              </a:rPr>
              <a:t>Demerits</a:t>
            </a:r>
            <a:endParaRPr lang="en-IN" sz="1900" b="0" i="0" u="none" strike="noStrike" dirty="0">
              <a:effectLst/>
              <a:latin typeface="Times New Roman" panose="02020603050405020304" pitchFamily="18" charset="0"/>
              <a:cs typeface="Times New Roman" panose="02020603050405020304" pitchFamily="18" charset="0"/>
            </a:endParaRPr>
          </a:p>
          <a:p>
            <a:pPr marR="0" algn="l" rtl="0" fontAlgn="ctr">
              <a:spcBef>
                <a:spcPts val="0"/>
              </a:spcBef>
              <a:spcAft>
                <a:spcPts val="0"/>
              </a:spcAft>
            </a:pPr>
            <a:r>
              <a:rPr lang="en-US" sz="1900" b="1" i="0" u="none" strike="noStrike" dirty="0">
                <a:effectLst/>
                <a:latin typeface="Times New Roman" panose="02020603050405020304" pitchFamily="18" charset="0"/>
                <a:cs typeface="Times New Roman" panose="02020603050405020304" pitchFamily="18" charset="0"/>
              </a:rPr>
              <a:t>Privacy concerns: </a:t>
            </a:r>
            <a:r>
              <a:rPr lang="en-US" sz="1900" b="0" i="0" u="none" strike="noStrike" dirty="0">
                <a:effectLst/>
                <a:latin typeface="Times New Roman" panose="02020603050405020304" pitchFamily="18" charset="0"/>
                <a:cs typeface="Times New Roman" panose="02020603050405020304" pitchFamily="18" charset="0"/>
              </a:rPr>
              <a:t>Some people may be uncomfortable with the idea of their personal conversations being analyzed and stored, even if it is for personal use. Additionally, depending on the specific tool or software used, there may be concerns about data security or potential breaches.</a:t>
            </a:r>
            <a:endParaRPr lang="en-IN" sz="1900" b="0" i="0" u="none" strike="noStrike" dirty="0">
              <a:effectLst/>
              <a:latin typeface="Times New Roman" panose="02020603050405020304" pitchFamily="18" charset="0"/>
              <a:cs typeface="Times New Roman" panose="02020603050405020304" pitchFamily="18" charset="0"/>
            </a:endParaRPr>
          </a:p>
          <a:p>
            <a:pPr marR="0" algn="l" rtl="0" fontAlgn="ctr">
              <a:spcBef>
                <a:spcPts val="0"/>
              </a:spcBef>
              <a:spcAft>
                <a:spcPts val="0"/>
              </a:spcAft>
            </a:pPr>
            <a:r>
              <a:rPr lang="en-US" sz="1900" b="1" i="0" u="none" strike="noStrike" dirty="0">
                <a:effectLst/>
                <a:latin typeface="Times New Roman" panose="02020603050405020304" pitchFamily="18" charset="0"/>
                <a:cs typeface="Times New Roman" panose="02020603050405020304" pitchFamily="18" charset="0"/>
              </a:rPr>
              <a:t>Limited data analysis: </a:t>
            </a:r>
            <a:r>
              <a:rPr lang="en-US" sz="1900" b="0" i="0" u="none" strike="noStrike" dirty="0">
                <a:effectLst/>
                <a:latin typeface="Times New Roman" panose="02020603050405020304" pitchFamily="18" charset="0"/>
                <a:cs typeface="Times New Roman" panose="02020603050405020304" pitchFamily="18" charset="0"/>
              </a:rPr>
              <a:t>WhatsApp chat analyzer can only analyze the data that is available to it. For example, it may not be able to analyze deleted messages or messages sent before the chat was analyzed. Additionally, it may not be able to accurately interpret sarcasm or humor, which could impact the accuracy of its analysis.</a:t>
            </a:r>
          </a:p>
          <a:p>
            <a:pPr algn="just" eaLnBrk="0" fontAlgn="base" hangingPunct="0">
              <a:lnSpc>
                <a:spcPct val="100000"/>
              </a:lnSpc>
              <a:spcBef>
                <a:spcPct val="0"/>
              </a:spcBef>
              <a:spcAft>
                <a:spcPct val="0"/>
              </a:spcAft>
            </a:pPr>
            <a:r>
              <a:rPr kumimoji="0" lang="en-US" altLang="en-US" sz="19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Limited usefulness: </a:t>
            </a:r>
            <a:r>
              <a:rPr kumimoji="0" lang="en-US" altLang="en-US" sz="19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insights generated by WhatsApp chat analyzer may not always be useful or actionable. For example, knowing the frequency of certain words or the sentiment of a conversation may not necessarily provide insights that can be used to make meaningful changes to your communication habits or relationships.</a:t>
            </a:r>
          </a:p>
          <a:p>
            <a:pPr algn="just" eaLnBrk="0" fontAlgn="base" hangingPunct="0">
              <a:lnSpc>
                <a:spcPct val="100000"/>
              </a:lnSpc>
              <a:spcBef>
                <a:spcPct val="0"/>
              </a:spcBef>
              <a:spcAft>
                <a:spcPct val="0"/>
              </a:spcAft>
            </a:pPr>
            <a:r>
              <a:rPr kumimoji="0" lang="en-US" altLang="en-US" sz="19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Cost: </a:t>
            </a:r>
            <a:r>
              <a:rPr kumimoji="0" lang="en-US" altLang="en-US" sz="19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Some WhatsApp chat analyzer tools or software may come with a cost, which could make it inaccessible or unaffordable for some users.</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9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Overall, while WhatsApp chat analyzer can be a useful tool for gaining insights from your WhatsApp chats, it's important to consider the potential demerits and determine whether the benefits outweigh the potential drawbacks.</a:t>
            </a:r>
          </a:p>
          <a:p>
            <a:pPr marR="0" algn="l" rtl="0" fontAlgn="ctr">
              <a:spcBef>
                <a:spcPts val="0"/>
              </a:spcBef>
              <a:spcAft>
                <a:spcPts val="0"/>
              </a:spcAft>
            </a:pPr>
            <a:endParaRPr lang="en-IN" sz="1800" b="0" i="0" u="none" strike="noStrike" dirty="0">
              <a:effectLst/>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8641924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Table of contents</a:t>
            </a:r>
          </a:p>
        </p:txBody>
      </p:sp>
      <p:sp>
        <p:nvSpPr>
          <p:cNvPr id="3" name="Content Placeholder 2"/>
          <p:cNvSpPr>
            <a:spLocks noGrp="1"/>
          </p:cNvSpPr>
          <p:nvPr>
            <p:ph idx="1"/>
          </p:nvPr>
        </p:nvSpPr>
        <p:spPr>
          <a:xfrm>
            <a:off x="457200" y="1592288"/>
            <a:ext cx="8229600" cy="4525963"/>
          </a:xfrm>
        </p:spPr>
        <p:txBody>
          <a:bodyPr>
            <a:normAutofit/>
          </a:bodyPr>
          <a:lstStyle/>
          <a:p>
            <a:pPr marL="0" indent="0">
              <a:buNone/>
            </a:pPr>
            <a:r>
              <a:rPr lang="en-US" dirty="0"/>
              <a:t>                      </a:t>
            </a:r>
          </a:p>
          <a:p>
            <a:endParaRPr lang="en-US" dirty="0"/>
          </a:p>
          <a:p>
            <a:endParaRPr lang="en-US" dirty="0"/>
          </a:p>
        </p:txBody>
      </p:sp>
      <p:pic>
        <p:nvPicPr>
          <p:cNvPr id="4" name="image2.jpeg"/>
          <p:cNvPicPr/>
          <p:nvPr/>
        </p:nvPicPr>
        <p:blipFill>
          <a:blip r:embed="rId2"/>
          <a:srcRect/>
          <a:stretch>
            <a:fillRect/>
          </a:stretch>
        </p:blipFill>
        <p:spPr bwMode="auto">
          <a:xfrm>
            <a:off x="228600" y="553353"/>
            <a:ext cx="2237740" cy="755015"/>
          </a:xfrm>
          <a:prstGeom prst="rect">
            <a:avLst/>
          </a:prstGeom>
          <a:noFill/>
          <a:ln w="9525">
            <a:noFill/>
            <a:miter lim="800000"/>
            <a:headEnd/>
            <a:tailEnd/>
          </a:ln>
        </p:spPr>
      </p:pic>
      <p:sp>
        <p:nvSpPr>
          <p:cNvPr id="7" name="Slide Number Placeholder 6"/>
          <p:cNvSpPr>
            <a:spLocks noGrp="1"/>
          </p:cNvSpPr>
          <p:nvPr>
            <p:ph type="sldNum" sz="quarter" idx="12"/>
          </p:nvPr>
        </p:nvSpPr>
        <p:spPr/>
        <p:txBody>
          <a:bodyPr/>
          <a:lstStyle/>
          <a:p>
            <a:fld id="{4F7E9C80-C75B-4B75-A6C5-E58A18995148}" type="slidenum">
              <a:rPr lang="en-US" smtClean="0"/>
              <a:t>2</a:t>
            </a:fld>
            <a:endParaRPr lang="en-US"/>
          </a:p>
        </p:txBody>
      </p:sp>
      <p:sp>
        <p:nvSpPr>
          <p:cNvPr id="8" name="Google Shape;65;p13">
            <a:extLst>
              <a:ext uri="{FF2B5EF4-FFF2-40B4-BE49-F238E27FC236}">
                <a16:creationId xmlns:a16="http://schemas.microsoft.com/office/drawing/2014/main" id="{289AE882-4733-530E-92C2-B77E52326EC4}"/>
              </a:ext>
            </a:extLst>
          </p:cNvPr>
          <p:cNvSpPr txBox="1"/>
          <p:nvPr/>
        </p:nvSpPr>
        <p:spPr>
          <a:xfrm>
            <a:off x="1562100" y="1282113"/>
            <a:ext cx="2895600" cy="4797011"/>
          </a:xfrm>
          <a:prstGeom prst="rect">
            <a:avLst/>
          </a:prstGeom>
          <a:noFill/>
          <a:ln>
            <a:noFill/>
          </a:ln>
        </p:spPr>
        <p:txBody>
          <a:bodyPr spcFirstLastPara="1" wrap="square" lIns="91425" tIns="91425" rIns="91425" bIns="91425" anchor="t" anchorCtr="0">
            <a:noAutofit/>
          </a:bodyPr>
          <a:lstStyle/>
          <a:p>
            <a:pPr marL="0" lvl="0" indent="0" algn="l" rtl="0">
              <a:spcBef>
                <a:spcPts val="600"/>
              </a:spcBef>
              <a:spcAft>
                <a:spcPts val="0"/>
              </a:spcAft>
              <a:buNone/>
            </a:pPr>
            <a:endParaRPr sz="1200" dirty="0">
              <a:solidFill>
                <a:schemeClr val="accent1"/>
              </a:solidFill>
              <a:latin typeface="Times New Roman" panose="02020603050405020304" pitchFamily="18" charset="0"/>
              <a:ea typeface="Droid Serif"/>
              <a:cs typeface="Times New Roman" panose="02020603050405020304" pitchFamily="18" charset="0"/>
              <a:sym typeface="Droid Serif"/>
            </a:endParaRPr>
          </a:p>
          <a:p>
            <a:pPr marL="342900" lvl="0" indent="-342900">
              <a:lnSpc>
                <a:spcPct val="115000"/>
              </a:lnSpc>
              <a:spcAft>
                <a:spcPts val="1000"/>
              </a:spcAft>
              <a:buFont typeface="Symbol" panose="05050102010706020507" pitchFamily="18" charset="2"/>
              <a:buChar char=""/>
              <a:tabLst>
                <a:tab pos="457200" algn="l"/>
              </a:tabLst>
            </a:pPr>
            <a:r>
              <a:rPr lang="en-US" sz="1800" dirty="0">
                <a:latin typeface="Times New Roman" panose="02020603050405020304" pitchFamily="18" charset="0"/>
                <a:ea typeface="Droid Sans"/>
                <a:cs typeface="Times New Roman" panose="02020603050405020304" pitchFamily="18" charset="0"/>
              </a:rPr>
              <a:t>Introduction</a:t>
            </a:r>
          </a:p>
          <a:p>
            <a:pPr marL="342900" lvl="0" indent="-342900">
              <a:lnSpc>
                <a:spcPct val="115000"/>
              </a:lnSpc>
              <a:spcAft>
                <a:spcPts val="1000"/>
              </a:spcAft>
              <a:buFont typeface="Symbol" panose="05050102010706020507" pitchFamily="18" charset="2"/>
              <a:buChar char=""/>
              <a:tabLst>
                <a:tab pos="457200" algn="l"/>
              </a:tabLst>
            </a:pPr>
            <a:r>
              <a:rPr lang="en-US" sz="1800" dirty="0">
                <a:solidFill>
                  <a:srgbClr val="000000"/>
                </a:solidFill>
                <a:effectLst/>
                <a:latin typeface="Times New Roman" panose="02020603050405020304" pitchFamily="18" charset="0"/>
                <a:ea typeface="Droid Sans"/>
                <a:cs typeface="Times New Roman" panose="02020603050405020304" pitchFamily="18" charset="0"/>
              </a:rPr>
              <a:t>Problem Statement</a:t>
            </a:r>
          </a:p>
          <a:p>
            <a:pPr marL="342900" lvl="0" indent="-342900">
              <a:lnSpc>
                <a:spcPct val="115000"/>
              </a:lnSpc>
              <a:spcAft>
                <a:spcPts val="1000"/>
              </a:spcAft>
              <a:buFont typeface="Symbol" panose="05050102010706020507" pitchFamily="18" charset="2"/>
              <a:buChar char=""/>
              <a:tabLst>
                <a:tab pos="457200" algn="l"/>
              </a:tabLst>
            </a:pPr>
            <a:r>
              <a:rPr lang="en-US" sz="1800" dirty="0">
                <a:solidFill>
                  <a:srgbClr val="000000"/>
                </a:solidFill>
                <a:effectLst/>
                <a:latin typeface="Times New Roman" panose="02020603050405020304" pitchFamily="18" charset="0"/>
                <a:ea typeface="Droid Sans"/>
                <a:cs typeface="Times New Roman" panose="02020603050405020304" pitchFamily="18" charset="0"/>
              </a:rPr>
              <a:t>Abstract</a:t>
            </a:r>
          </a:p>
          <a:p>
            <a:pPr marL="342900" lvl="0" indent="-342900">
              <a:lnSpc>
                <a:spcPct val="115000"/>
              </a:lnSpc>
              <a:spcAft>
                <a:spcPts val="1000"/>
              </a:spcAft>
              <a:buFont typeface="Symbol" panose="05050102010706020507" pitchFamily="18" charset="2"/>
              <a:buChar char=""/>
              <a:tabLst>
                <a:tab pos="457200" algn="l"/>
              </a:tabLst>
            </a:pPr>
            <a:r>
              <a:rPr lang="en-US" dirty="0">
                <a:solidFill>
                  <a:srgbClr val="000000"/>
                </a:solidFill>
                <a:latin typeface="Times New Roman" panose="02020603050405020304" pitchFamily="18" charset="0"/>
                <a:ea typeface="Droid Sans"/>
                <a:cs typeface="Times New Roman" panose="02020603050405020304" pitchFamily="18" charset="0"/>
              </a:rPr>
              <a:t>Innovation Idea</a:t>
            </a:r>
            <a:r>
              <a:rPr lang="en-US" sz="1800" dirty="0">
                <a:solidFill>
                  <a:srgbClr val="000000"/>
                </a:solidFill>
                <a:effectLst/>
                <a:latin typeface="Times New Roman" panose="02020603050405020304" pitchFamily="18" charset="0"/>
                <a:ea typeface="Droid Sans"/>
                <a:cs typeface="Times New Roman" panose="02020603050405020304" pitchFamily="18" charset="0"/>
              </a:rPr>
              <a:t>	</a:t>
            </a:r>
          </a:p>
          <a:p>
            <a:pPr marL="342900" lvl="0" indent="-342900">
              <a:lnSpc>
                <a:spcPct val="115000"/>
              </a:lnSpc>
              <a:spcAft>
                <a:spcPts val="1000"/>
              </a:spcAft>
              <a:buFont typeface="Symbol" panose="05050102010706020507" pitchFamily="18" charset="2"/>
              <a:buChar char=""/>
              <a:tabLst>
                <a:tab pos="457200" algn="l"/>
              </a:tabLst>
            </a:pPr>
            <a:r>
              <a:rPr lang="en-US" sz="1800" dirty="0">
                <a:latin typeface="Times New Roman" panose="02020603050405020304" pitchFamily="18" charset="0"/>
                <a:ea typeface="Droid Sans"/>
                <a:cs typeface="Times New Roman" panose="02020603050405020304" pitchFamily="18" charset="0"/>
              </a:rPr>
              <a:t>Objective</a:t>
            </a:r>
            <a:r>
              <a:rPr lang="en-US" dirty="0">
                <a:latin typeface="Times New Roman" panose="02020603050405020304" pitchFamily="18" charset="0"/>
                <a:ea typeface="Droid Sans"/>
                <a:cs typeface="Times New Roman" panose="02020603050405020304" pitchFamily="18" charset="0"/>
              </a:rPr>
              <a:t>s</a:t>
            </a:r>
            <a:endParaRPr lang="en-US" sz="1800" dirty="0">
              <a:latin typeface="Times New Roman" panose="02020603050405020304" pitchFamily="18" charset="0"/>
              <a:ea typeface="Droid Sans"/>
              <a:cs typeface="Times New Roman" panose="02020603050405020304" pitchFamily="18" charset="0"/>
            </a:endParaRPr>
          </a:p>
          <a:p>
            <a:pPr marL="342900" lvl="0" indent="-342900">
              <a:lnSpc>
                <a:spcPct val="115000"/>
              </a:lnSpc>
              <a:spcAft>
                <a:spcPts val="1000"/>
              </a:spcAft>
              <a:buFont typeface="Symbol" panose="05050102010706020507" pitchFamily="18" charset="2"/>
              <a:buChar char=""/>
              <a:tabLst>
                <a:tab pos="457200" algn="l"/>
              </a:tabLst>
            </a:pPr>
            <a:r>
              <a:rPr lang="en-US" dirty="0">
                <a:latin typeface="Times New Roman" panose="02020603050405020304" pitchFamily="18" charset="0"/>
                <a:ea typeface="Droid Sans"/>
                <a:cs typeface="Times New Roman" panose="02020603050405020304" pitchFamily="18" charset="0"/>
              </a:rPr>
              <a:t>Tech Stack</a:t>
            </a:r>
          </a:p>
          <a:p>
            <a:pPr marL="342900" lvl="0" indent="-342900">
              <a:lnSpc>
                <a:spcPct val="115000"/>
              </a:lnSpc>
              <a:spcAft>
                <a:spcPts val="1000"/>
              </a:spcAft>
              <a:buFont typeface="Symbol" panose="05050102010706020507" pitchFamily="18" charset="2"/>
              <a:buChar char=""/>
              <a:tabLst>
                <a:tab pos="457200" algn="l"/>
              </a:tabLst>
            </a:pPr>
            <a:r>
              <a:rPr lang="en-US" sz="1800" dirty="0">
                <a:latin typeface="Times New Roman" panose="02020603050405020304" pitchFamily="18" charset="0"/>
                <a:ea typeface="Droid Sans"/>
                <a:cs typeface="Times New Roman" panose="02020603050405020304" pitchFamily="18" charset="0"/>
              </a:rPr>
              <a:t>Sta</a:t>
            </a:r>
            <a:r>
              <a:rPr lang="en-US" dirty="0">
                <a:latin typeface="Times New Roman" panose="02020603050405020304" pitchFamily="18" charset="0"/>
                <a:ea typeface="Droid Sans"/>
                <a:cs typeface="Times New Roman" panose="02020603050405020304" pitchFamily="18" charset="0"/>
              </a:rPr>
              <a:t>keholders</a:t>
            </a:r>
          </a:p>
          <a:p>
            <a:pPr marL="342900" lvl="0" indent="-342900">
              <a:lnSpc>
                <a:spcPct val="115000"/>
              </a:lnSpc>
              <a:spcAft>
                <a:spcPts val="1000"/>
              </a:spcAft>
              <a:buFont typeface="Symbol" panose="05050102010706020507" pitchFamily="18" charset="2"/>
              <a:buChar char=""/>
              <a:tabLst>
                <a:tab pos="457200" algn="l"/>
              </a:tabLst>
            </a:pPr>
            <a:r>
              <a:rPr lang="en-US" sz="1800" dirty="0">
                <a:latin typeface="Times New Roman" panose="02020603050405020304" pitchFamily="18" charset="0"/>
                <a:ea typeface="Droid Sans"/>
                <a:cs typeface="Times New Roman" panose="02020603050405020304" pitchFamily="18" charset="0"/>
              </a:rPr>
              <a:t>Software Requirements</a:t>
            </a:r>
          </a:p>
          <a:p>
            <a:pPr marL="342900" lvl="0" indent="-342900">
              <a:lnSpc>
                <a:spcPct val="115000"/>
              </a:lnSpc>
              <a:spcAft>
                <a:spcPts val="1000"/>
              </a:spcAft>
              <a:buFont typeface="Symbol" panose="05050102010706020507" pitchFamily="18" charset="2"/>
              <a:buChar char=""/>
              <a:tabLst>
                <a:tab pos="457200" algn="l"/>
              </a:tabLst>
            </a:pPr>
            <a:r>
              <a:rPr lang="en-US" sz="1800" dirty="0">
                <a:latin typeface="Times New Roman" panose="02020603050405020304" pitchFamily="18" charset="0"/>
                <a:ea typeface="Droid Sans"/>
                <a:cs typeface="Times New Roman" panose="02020603050405020304" pitchFamily="18" charset="0"/>
              </a:rPr>
              <a:t>Architecture Diagrams</a:t>
            </a:r>
          </a:p>
          <a:p>
            <a:pPr marL="342900" lvl="0" indent="-342900">
              <a:lnSpc>
                <a:spcPct val="115000"/>
              </a:lnSpc>
              <a:spcAft>
                <a:spcPts val="1000"/>
              </a:spcAft>
              <a:buFont typeface="Symbol" panose="05050102010706020507" pitchFamily="18" charset="2"/>
              <a:buChar char=""/>
              <a:tabLst>
                <a:tab pos="457200" algn="l"/>
              </a:tabLst>
            </a:pPr>
            <a:r>
              <a:rPr lang="en-US" dirty="0">
                <a:latin typeface="Times New Roman" panose="02020603050405020304" pitchFamily="18" charset="0"/>
                <a:ea typeface="Droid Sans"/>
                <a:cs typeface="Times New Roman" panose="02020603050405020304" pitchFamily="18" charset="0"/>
              </a:rPr>
              <a:t>UML Diagrams</a:t>
            </a:r>
            <a:endParaRPr lang="en-US" sz="1800" dirty="0">
              <a:latin typeface="Times New Roman" panose="02020603050405020304" pitchFamily="18" charset="0"/>
              <a:ea typeface="Droid Sans"/>
              <a:cs typeface="Times New Roman" panose="02020603050405020304" pitchFamily="18" charset="0"/>
            </a:endParaRPr>
          </a:p>
          <a:p>
            <a:pPr marL="342900" lvl="0" indent="-342900">
              <a:lnSpc>
                <a:spcPct val="115000"/>
              </a:lnSpc>
              <a:spcAft>
                <a:spcPts val="1000"/>
              </a:spcAft>
              <a:buFont typeface="Symbol" panose="05050102010706020507" pitchFamily="18" charset="2"/>
              <a:buChar char=""/>
              <a:tabLst>
                <a:tab pos="457200" algn="l"/>
              </a:tabLst>
            </a:pPr>
            <a:endParaRPr lang="en-US" sz="1800" dirty="0">
              <a:solidFill>
                <a:srgbClr val="000000"/>
              </a:solidFill>
              <a:effectLst/>
              <a:latin typeface="Times New Roman" panose="02020603050405020304" pitchFamily="18" charset="0"/>
              <a:ea typeface="Droid Sans"/>
              <a:cs typeface="Times New Roman" panose="02020603050405020304" pitchFamily="18" charset="0"/>
            </a:endParaRPr>
          </a:p>
          <a:p>
            <a:pPr lvl="0">
              <a:lnSpc>
                <a:spcPct val="115000"/>
              </a:lnSpc>
              <a:spcAft>
                <a:spcPts val="1000"/>
              </a:spcAft>
              <a:tabLst>
                <a:tab pos="457200" algn="l"/>
              </a:tabLst>
            </a:pPr>
            <a:r>
              <a:rPr lang="en-US" sz="1800" dirty="0">
                <a:solidFill>
                  <a:srgbClr val="000000"/>
                </a:solidFill>
                <a:effectLst/>
                <a:latin typeface="Times New Roman" panose="02020603050405020304" pitchFamily="18" charset="0"/>
                <a:ea typeface="Droid Sans"/>
                <a:cs typeface="Times New Roman" panose="02020603050405020304" pitchFamily="18" charset="0"/>
              </a:rPr>
              <a:t>  </a:t>
            </a:r>
            <a:endParaRPr lang="en-IN" sz="1800" dirty="0">
              <a:effectLst/>
              <a:latin typeface="Times New Roman" panose="02020603050405020304" pitchFamily="18" charset="0"/>
              <a:ea typeface="Droid Sans"/>
              <a:cs typeface="Times New Roman" panose="02020603050405020304" pitchFamily="18" charset="0"/>
            </a:endParaRPr>
          </a:p>
          <a:p>
            <a:pPr marL="342900" lvl="0" indent="-342900">
              <a:lnSpc>
                <a:spcPct val="115000"/>
              </a:lnSpc>
              <a:spcAft>
                <a:spcPts val="1000"/>
              </a:spcAft>
              <a:buFont typeface="Symbol" panose="05050102010706020507" pitchFamily="18" charset="2"/>
              <a:buChar char=""/>
              <a:tabLst>
                <a:tab pos="457200" algn="l"/>
              </a:tabLst>
            </a:pPr>
            <a:endParaRPr lang="en-IN" sz="1800" dirty="0">
              <a:effectLst/>
              <a:latin typeface="Times New Roman" panose="02020603050405020304" pitchFamily="18" charset="0"/>
              <a:ea typeface="Droid Sans"/>
              <a:cs typeface="Times New Roman" panose="02020603050405020304" pitchFamily="18" charset="0"/>
            </a:endParaRPr>
          </a:p>
          <a:p>
            <a:pPr marL="0" lvl="0" indent="0" algn="l" rtl="0">
              <a:spcBef>
                <a:spcPts val="600"/>
              </a:spcBef>
              <a:spcAft>
                <a:spcPts val="0"/>
              </a:spcAft>
              <a:buNone/>
            </a:pPr>
            <a:endParaRPr sz="1200" dirty="0">
              <a:solidFill>
                <a:srgbClr val="434343"/>
              </a:solidFill>
              <a:latin typeface="Times New Roman" panose="02020603050405020304" pitchFamily="18" charset="0"/>
              <a:ea typeface="Droid Serif"/>
              <a:cs typeface="Times New Roman" panose="02020603050405020304" pitchFamily="18" charset="0"/>
              <a:sym typeface="Droid Serif"/>
            </a:endParaRPr>
          </a:p>
        </p:txBody>
      </p:sp>
      <p:sp>
        <p:nvSpPr>
          <p:cNvPr id="5" name="Google Shape;65;p13">
            <a:extLst>
              <a:ext uri="{FF2B5EF4-FFF2-40B4-BE49-F238E27FC236}">
                <a16:creationId xmlns:a16="http://schemas.microsoft.com/office/drawing/2014/main" id="{4933B279-C9CE-D91D-9243-837B69314DF5}"/>
              </a:ext>
            </a:extLst>
          </p:cNvPr>
          <p:cNvSpPr txBox="1"/>
          <p:nvPr/>
        </p:nvSpPr>
        <p:spPr>
          <a:xfrm>
            <a:off x="5257800" y="1417638"/>
            <a:ext cx="2895600" cy="4525963"/>
          </a:xfrm>
          <a:prstGeom prst="rect">
            <a:avLst/>
          </a:prstGeom>
          <a:noFill/>
          <a:ln>
            <a:noFill/>
          </a:ln>
        </p:spPr>
        <p:txBody>
          <a:bodyPr spcFirstLastPara="1" wrap="square" lIns="91425" tIns="91425" rIns="91425" bIns="91425" anchor="t" anchorCtr="0">
            <a:noAutofit/>
          </a:bodyPr>
          <a:lstStyle/>
          <a:p>
            <a:pPr marL="0" lvl="0" indent="0" algn="l" rtl="0">
              <a:spcBef>
                <a:spcPts val="600"/>
              </a:spcBef>
              <a:spcAft>
                <a:spcPts val="0"/>
              </a:spcAft>
              <a:buNone/>
            </a:pPr>
            <a:endParaRPr sz="1200" dirty="0">
              <a:solidFill>
                <a:schemeClr val="accent1"/>
              </a:solidFill>
              <a:latin typeface="Times New Roman" panose="02020603050405020304" pitchFamily="18" charset="0"/>
              <a:ea typeface="Droid Serif"/>
              <a:cs typeface="Times New Roman" panose="02020603050405020304" pitchFamily="18" charset="0"/>
              <a:sym typeface="Droid Serif"/>
            </a:endParaRPr>
          </a:p>
          <a:p>
            <a:pPr marL="342900" lvl="0" indent="-342900">
              <a:lnSpc>
                <a:spcPct val="115000"/>
              </a:lnSpc>
              <a:spcAft>
                <a:spcPts val="1000"/>
              </a:spcAft>
              <a:buFont typeface="Symbol" panose="05050102010706020507" pitchFamily="18" charset="2"/>
              <a:buChar char=""/>
              <a:tabLst>
                <a:tab pos="457200" algn="l"/>
              </a:tabLst>
            </a:pPr>
            <a:r>
              <a:rPr lang="en-US" dirty="0">
                <a:latin typeface="Times New Roman" panose="02020603050405020304" pitchFamily="18" charset="0"/>
                <a:ea typeface="Droid Sans"/>
                <a:cs typeface="Times New Roman" panose="02020603050405020304" pitchFamily="18" charset="0"/>
              </a:rPr>
              <a:t>Literature Review</a:t>
            </a:r>
            <a:endParaRPr lang="en-US" sz="1800" dirty="0">
              <a:latin typeface="Times New Roman" panose="02020603050405020304" pitchFamily="18" charset="0"/>
              <a:ea typeface="Droid Sans"/>
              <a:cs typeface="Times New Roman" panose="02020603050405020304" pitchFamily="18" charset="0"/>
            </a:endParaRPr>
          </a:p>
          <a:p>
            <a:pPr marL="342900" lvl="0" indent="-342900">
              <a:lnSpc>
                <a:spcPct val="115000"/>
              </a:lnSpc>
              <a:spcAft>
                <a:spcPts val="1000"/>
              </a:spcAft>
              <a:buFont typeface="Symbol" panose="05050102010706020507" pitchFamily="18" charset="2"/>
              <a:buChar char=""/>
              <a:tabLst>
                <a:tab pos="457200" algn="l"/>
              </a:tabLst>
            </a:pPr>
            <a:r>
              <a:rPr lang="en-US" dirty="0">
                <a:solidFill>
                  <a:srgbClr val="000000"/>
                </a:solidFill>
                <a:latin typeface="Times New Roman" panose="02020603050405020304" pitchFamily="18" charset="0"/>
                <a:ea typeface="Droid Sans"/>
                <a:cs typeface="Times New Roman" panose="02020603050405020304" pitchFamily="18" charset="0"/>
              </a:rPr>
              <a:t>Methodology</a:t>
            </a:r>
            <a:endParaRPr lang="en-US" sz="1800" dirty="0">
              <a:solidFill>
                <a:srgbClr val="000000"/>
              </a:solidFill>
              <a:effectLst/>
              <a:latin typeface="Times New Roman" panose="02020603050405020304" pitchFamily="18" charset="0"/>
              <a:ea typeface="Droid Sans"/>
              <a:cs typeface="Times New Roman" panose="02020603050405020304" pitchFamily="18" charset="0"/>
            </a:endParaRPr>
          </a:p>
          <a:p>
            <a:pPr marL="342900" lvl="0" indent="-342900">
              <a:lnSpc>
                <a:spcPct val="115000"/>
              </a:lnSpc>
              <a:spcAft>
                <a:spcPts val="1000"/>
              </a:spcAft>
              <a:buFont typeface="Symbol" panose="05050102010706020507" pitchFamily="18" charset="2"/>
              <a:buChar char=""/>
              <a:tabLst>
                <a:tab pos="457200" algn="l"/>
              </a:tabLst>
            </a:pPr>
            <a:r>
              <a:rPr lang="en-US" dirty="0">
                <a:solidFill>
                  <a:srgbClr val="000000"/>
                </a:solidFill>
                <a:latin typeface="Times New Roman" panose="02020603050405020304" pitchFamily="18" charset="0"/>
                <a:ea typeface="Droid Sans"/>
                <a:cs typeface="Times New Roman" panose="02020603050405020304" pitchFamily="18" charset="0"/>
              </a:rPr>
              <a:t>Modules</a:t>
            </a:r>
            <a:endParaRPr lang="en-US" sz="1800" dirty="0">
              <a:solidFill>
                <a:srgbClr val="000000"/>
              </a:solidFill>
              <a:effectLst/>
              <a:latin typeface="Times New Roman" panose="02020603050405020304" pitchFamily="18" charset="0"/>
              <a:ea typeface="Droid Sans"/>
              <a:cs typeface="Times New Roman" panose="02020603050405020304" pitchFamily="18" charset="0"/>
            </a:endParaRPr>
          </a:p>
          <a:p>
            <a:pPr marL="342900" lvl="0" indent="-342900">
              <a:lnSpc>
                <a:spcPct val="115000"/>
              </a:lnSpc>
              <a:spcAft>
                <a:spcPts val="1000"/>
              </a:spcAft>
              <a:buFont typeface="Symbol" panose="05050102010706020507" pitchFamily="18" charset="2"/>
              <a:buChar char=""/>
              <a:tabLst>
                <a:tab pos="457200" algn="l"/>
              </a:tabLst>
            </a:pPr>
            <a:r>
              <a:rPr lang="en-US" sz="1800" dirty="0">
                <a:solidFill>
                  <a:srgbClr val="000000"/>
                </a:solidFill>
                <a:effectLst/>
                <a:latin typeface="Times New Roman" panose="02020603050405020304" pitchFamily="18" charset="0"/>
                <a:ea typeface="Droid Sans"/>
                <a:cs typeface="Times New Roman" panose="02020603050405020304" pitchFamily="18" charset="0"/>
              </a:rPr>
              <a:t>Scope /</a:t>
            </a:r>
            <a:r>
              <a:rPr lang="en-US" dirty="0">
                <a:solidFill>
                  <a:srgbClr val="000000"/>
                </a:solidFill>
                <a:latin typeface="Times New Roman" panose="02020603050405020304" pitchFamily="18" charset="0"/>
                <a:ea typeface="Droid Sans"/>
                <a:cs typeface="Times New Roman" panose="02020603050405020304" pitchFamily="18" charset="0"/>
              </a:rPr>
              <a:t> Application</a:t>
            </a:r>
            <a:endParaRPr lang="en-US" sz="1800" dirty="0">
              <a:solidFill>
                <a:srgbClr val="000000"/>
              </a:solidFill>
              <a:effectLst/>
              <a:latin typeface="Times New Roman" panose="02020603050405020304" pitchFamily="18" charset="0"/>
              <a:ea typeface="Droid Sans"/>
              <a:cs typeface="Times New Roman" panose="02020603050405020304" pitchFamily="18" charset="0"/>
            </a:endParaRPr>
          </a:p>
          <a:p>
            <a:pPr marL="342900" lvl="0" indent="-342900">
              <a:lnSpc>
                <a:spcPct val="115000"/>
              </a:lnSpc>
              <a:spcAft>
                <a:spcPts val="1000"/>
              </a:spcAft>
              <a:buFont typeface="Symbol" panose="05050102010706020507" pitchFamily="18" charset="2"/>
              <a:buChar char=""/>
              <a:tabLst>
                <a:tab pos="457200" algn="l"/>
              </a:tabLst>
            </a:pPr>
            <a:r>
              <a:rPr lang="en-US" dirty="0">
                <a:latin typeface="Times New Roman" panose="02020603050405020304" pitchFamily="18" charset="0"/>
                <a:ea typeface="Droid Sans"/>
                <a:cs typeface="Times New Roman" panose="02020603050405020304" pitchFamily="18" charset="0"/>
              </a:rPr>
              <a:t>Software and Dataset</a:t>
            </a:r>
            <a:endParaRPr lang="en-US" sz="1800" dirty="0">
              <a:latin typeface="Times New Roman" panose="02020603050405020304" pitchFamily="18" charset="0"/>
              <a:ea typeface="Droid Sans"/>
              <a:cs typeface="Times New Roman" panose="02020603050405020304" pitchFamily="18" charset="0"/>
            </a:endParaRPr>
          </a:p>
          <a:p>
            <a:pPr marL="342900" lvl="0" indent="-342900">
              <a:lnSpc>
                <a:spcPct val="115000"/>
              </a:lnSpc>
              <a:spcAft>
                <a:spcPts val="1000"/>
              </a:spcAft>
              <a:buFont typeface="Symbol" panose="05050102010706020507" pitchFamily="18" charset="2"/>
              <a:buChar char=""/>
              <a:tabLst>
                <a:tab pos="457200" algn="l"/>
              </a:tabLst>
            </a:pPr>
            <a:r>
              <a:rPr lang="en-US" dirty="0">
                <a:latin typeface="Times New Roman" panose="02020603050405020304" pitchFamily="18" charset="0"/>
                <a:ea typeface="Droid Sans"/>
                <a:cs typeface="Times New Roman" panose="02020603050405020304" pitchFamily="18" charset="0"/>
              </a:rPr>
              <a:t>Dashboard Screenshots</a:t>
            </a:r>
          </a:p>
          <a:p>
            <a:pPr marL="342900" lvl="0" indent="-342900">
              <a:lnSpc>
                <a:spcPct val="115000"/>
              </a:lnSpc>
              <a:spcAft>
                <a:spcPts val="1000"/>
              </a:spcAft>
              <a:buFont typeface="Symbol" panose="05050102010706020507" pitchFamily="18" charset="2"/>
              <a:buChar char=""/>
              <a:tabLst>
                <a:tab pos="457200" algn="l"/>
              </a:tabLst>
            </a:pPr>
            <a:r>
              <a:rPr lang="en-US" dirty="0">
                <a:latin typeface="Times New Roman" panose="02020603050405020304" pitchFamily="18" charset="0"/>
                <a:ea typeface="Droid Sans"/>
                <a:cs typeface="Times New Roman" panose="02020603050405020304" pitchFamily="18" charset="0"/>
              </a:rPr>
              <a:t>Findings / Result</a:t>
            </a:r>
          </a:p>
          <a:p>
            <a:pPr marL="342900" lvl="0" indent="-342900">
              <a:lnSpc>
                <a:spcPct val="115000"/>
              </a:lnSpc>
              <a:spcAft>
                <a:spcPts val="1000"/>
              </a:spcAft>
              <a:buFont typeface="Symbol" panose="05050102010706020507" pitchFamily="18" charset="2"/>
              <a:buChar char=""/>
              <a:tabLst>
                <a:tab pos="457200" algn="l"/>
              </a:tabLst>
            </a:pPr>
            <a:r>
              <a:rPr lang="en-US" dirty="0">
                <a:latin typeface="Times New Roman" panose="02020603050405020304" pitchFamily="18" charset="0"/>
                <a:ea typeface="Droid Sans"/>
                <a:cs typeface="Times New Roman" panose="02020603050405020304" pitchFamily="18" charset="0"/>
              </a:rPr>
              <a:t>Conclusion</a:t>
            </a:r>
            <a:endParaRPr lang="en-US" sz="1800" dirty="0">
              <a:latin typeface="Times New Roman" panose="02020603050405020304" pitchFamily="18" charset="0"/>
              <a:ea typeface="Droid Sans"/>
              <a:cs typeface="Times New Roman" panose="02020603050405020304" pitchFamily="18" charset="0"/>
            </a:endParaRPr>
          </a:p>
          <a:p>
            <a:pPr lvl="0">
              <a:lnSpc>
                <a:spcPct val="115000"/>
              </a:lnSpc>
              <a:spcAft>
                <a:spcPts val="1000"/>
              </a:spcAft>
              <a:tabLst>
                <a:tab pos="457200" algn="l"/>
              </a:tabLst>
            </a:pPr>
            <a:endParaRPr lang="en-US" sz="1800" dirty="0">
              <a:latin typeface="Times New Roman" panose="02020603050405020304" pitchFamily="18" charset="0"/>
              <a:ea typeface="Droid Sans"/>
              <a:cs typeface="Times New Roman" panose="02020603050405020304" pitchFamily="18" charset="0"/>
            </a:endParaRPr>
          </a:p>
          <a:p>
            <a:pPr marL="342900" lvl="0" indent="-342900">
              <a:lnSpc>
                <a:spcPct val="115000"/>
              </a:lnSpc>
              <a:spcAft>
                <a:spcPts val="1000"/>
              </a:spcAft>
              <a:buFont typeface="Symbol" panose="05050102010706020507" pitchFamily="18" charset="2"/>
              <a:buChar char=""/>
              <a:tabLst>
                <a:tab pos="457200" algn="l"/>
              </a:tabLst>
            </a:pPr>
            <a:endParaRPr lang="en-US" sz="1800" dirty="0">
              <a:solidFill>
                <a:srgbClr val="000000"/>
              </a:solidFill>
              <a:effectLst/>
              <a:latin typeface="Times New Roman" panose="02020603050405020304" pitchFamily="18" charset="0"/>
              <a:ea typeface="Droid Sans"/>
              <a:cs typeface="Times New Roman" panose="02020603050405020304" pitchFamily="18" charset="0"/>
            </a:endParaRPr>
          </a:p>
          <a:p>
            <a:pPr lvl="0">
              <a:lnSpc>
                <a:spcPct val="115000"/>
              </a:lnSpc>
              <a:spcAft>
                <a:spcPts val="1000"/>
              </a:spcAft>
              <a:tabLst>
                <a:tab pos="457200" algn="l"/>
              </a:tabLst>
            </a:pPr>
            <a:r>
              <a:rPr lang="en-US" sz="1800" dirty="0">
                <a:solidFill>
                  <a:srgbClr val="000000"/>
                </a:solidFill>
                <a:effectLst/>
                <a:latin typeface="Times New Roman" panose="02020603050405020304" pitchFamily="18" charset="0"/>
                <a:ea typeface="Droid Sans"/>
                <a:cs typeface="Times New Roman" panose="02020603050405020304" pitchFamily="18" charset="0"/>
              </a:rPr>
              <a:t>  </a:t>
            </a:r>
            <a:endParaRPr lang="en-IN" sz="1800" dirty="0">
              <a:effectLst/>
              <a:latin typeface="Times New Roman" panose="02020603050405020304" pitchFamily="18" charset="0"/>
              <a:ea typeface="Droid Sans"/>
              <a:cs typeface="Times New Roman" panose="02020603050405020304" pitchFamily="18" charset="0"/>
            </a:endParaRPr>
          </a:p>
          <a:p>
            <a:pPr marL="342900" lvl="0" indent="-342900">
              <a:lnSpc>
                <a:spcPct val="115000"/>
              </a:lnSpc>
              <a:spcAft>
                <a:spcPts val="1000"/>
              </a:spcAft>
              <a:buFont typeface="Symbol" panose="05050102010706020507" pitchFamily="18" charset="2"/>
              <a:buChar char=""/>
              <a:tabLst>
                <a:tab pos="457200" algn="l"/>
              </a:tabLst>
            </a:pPr>
            <a:endParaRPr lang="en-IN" sz="1800" dirty="0">
              <a:effectLst/>
              <a:latin typeface="Times New Roman" panose="02020603050405020304" pitchFamily="18" charset="0"/>
              <a:ea typeface="Droid Sans"/>
              <a:cs typeface="Times New Roman" panose="02020603050405020304" pitchFamily="18" charset="0"/>
            </a:endParaRPr>
          </a:p>
          <a:p>
            <a:pPr marL="0" lvl="0" indent="0" algn="l" rtl="0">
              <a:spcBef>
                <a:spcPts val="600"/>
              </a:spcBef>
              <a:spcAft>
                <a:spcPts val="0"/>
              </a:spcAft>
              <a:buNone/>
            </a:pPr>
            <a:endParaRPr sz="1200" dirty="0">
              <a:solidFill>
                <a:srgbClr val="434343"/>
              </a:solidFill>
              <a:latin typeface="Times New Roman" panose="02020603050405020304" pitchFamily="18" charset="0"/>
              <a:ea typeface="Droid Serif"/>
              <a:cs typeface="Times New Roman" panose="02020603050405020304" pitchFamily="18" charset="0"/>
              <a:sym typeface="Droid Serif"/>
            </a:endParaRPr>
          </a:p>
        </p:txBody>
      </p:sp>
    </p:spTree>
    <p:extLst>
      <p:ext uri="{BB962C8B-B14F-4D97-AF65-F5344CB8AC3E}">
        <p14:creationId xmlns:p14="http://schemas.microsoft.com/office/powerpoint/2010/main" val="22598218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34CFE6E6-B7C8-F7F7-0120-1387B2D195A6}"/>
              </a:ext>
            </a:extLst>
          </p:cNvPr>
          <p:cNvSpPr>
            <a:spLocks noGrp="1"/>
          </p:cNvSpPr>
          <p:nvPr>
            <p:ph type="sldNum" sz="quarter" idx="12"/>
          </p:nvPr>
        </p:nvSpPr>
        <p:spPr/>
        <p:txBody>
          <a:bodyPr/>
          <a:lstStyle/>
          <a:p>
            <a:fld id="{4F7E9C80-C75B-4B75-A6C5-E58A18995148}" type="slidenum">
              <a:rPr lang="en-US" smtClean="0"/>
              <a:t>20</a:t>
            </a:fld>
            <a:endParaRPr lang="en-US"/>
          </a:p>
        </p:txBody>
      </p:sp>
      <p:sp>
        <p:nvSpPr>
          <p:cNvPr id="9" name="Title 1">
            <a:extLst>
              <a:ext uri="{FF2B5EF4-FFF2-40B4-BE49-F238E27FC236}">
                <a16:creationId xmlns:a16="http://schemas.microsoft.com/office/drawing/2014/main" id="{50AEB90A-A405-9A2E-5B76-7C165AE50B45}"/>
              </a:ext>
            </a:extLst>
          </p:cNvPr>
          <p:cNvSpPr>
            <a:spLocks noGrp="1"/>
          </p:cNvSpPr>
          <p:nvPr>
            <p:ph type="title"/>
          </p:nvPr>
        </p:nvSpPr>
        <p:spPr>
          <a:xfrm>
            <a:off x="609600" y="112280"/>
            <a:ext cx="8229600" cy="1143000"/>
          </a:xfrm>
        </p:spPr>
        <p:txBody>
          <a:bodyPr/>
          <a:lstStyle/>
          <a:p>
            <a:r>
              <a:rPr lang="en-US" dirty="0"/>
              <a:t>Literature Review</a:t>
            </a:r>
          </a:p>
        </p:txBody>
      </p:sp>
      <p:pic>
        <p:nvPicPr>
          <p:cNvPr id="4" name="image2.jpeg">
            <a:extLst>
              <a:ext uri="{FF2B5EF4-FFF2-40B4-BE49-F238E27FC236}">
                <a16:creationId xmlns:a16="http://schemas.microsoft.com/office/drawing/2014/main" id="{F27BD17B-EFD1-8B04-150A-638DCA2A6691}"/>
              </a:ext>
            </a:extLst>
          </p:cNvPr>
          <p:cNvPicPr/>
          <p:nvPr/>
        </p:nvPicPr>
        <p:blipFill>
          <a:blip r:embed="rId2"/>
          <a:srcRect/>
          <a:stretch>
            <a:fillRect/>
          </a:stretch>
        </p:blipFill>
        <p:spPr bwMode="auto">
          <a:xfrm>
            <a:off x="34636" y="105931"/>
            <a:ext cx="2237740" cy="755015"/>
          </a:xfrm>
          <a:prstGeom prst="rect">
            <a:avLst/>
          </a:prstGeom>
          <a:noFill/>
          <a:ln w="9525">
            <a:noFill/>
            <a:miter lim="800000"/>
            <a:headEnd/>
            <a:tailEnd/>
          </a:ln>
        </p:spPr>
      </p:pic>
      <p:sp>
        <p:nvSpPr>
          <p:cNvPr id="5" name="Content Placeholder 2">
            <a:extLst>
              <a:ext uri="{FF2B5EF4-FFF2-40B4-BE49-F238E27FC236}">
                <a16:creationId xmlns:a16="http://schemas.microsoft.com/office/drawing/2014/main" id="{7FB77AB0-EA16-068B-7ADE-958D9BF24D74}"/>
              </a:ext>
            </a:extLst>
          </p:cNvPr>
          <p:cNvSpPr>
            <a:spLocks noGrp="1"/>
          </p:cNvSpPr>
          <p:nvPr>
            <p:ph idx="1"/>
          </p:nvPr>
        </p:nvSpPr>
        <p:spPr>
          <a:xfrm>
            <a:off x="952500" y="990600"/>
            <a:ext cx="7543800" cy="5485663"/>
          </a:xfrm>
        </p:spPr>
        <p:txBody>
          <a:bodyPr>
            <a:noAutofit/>
          </a:bodyPr>
          <a:lstStyle/>
          <a:p>
            <a:pPr marR="0" algn="ctr" rtl="0" fontAlgn="ctr">
              <a:spcBef>
                <a:spcPts val="0"/>
              </a:spcBef>
              <a:spcAft>
                <a:spcPts val="0"/>
              </a:spcAft>
            </a:pPr>
            <a:r>
              <a:rPr lang="en-IN" sz="1600" b="1" i="0" u="none" strike="noStrike" dirty="0">
                <a:effectLst/>
                <a:latin typeface="Times New Roman" panose="02020603050405020304" pitchFamily="18" charset="0"/>
                <a:cs typeface="Times New Roman" panose="02020603050405020304" pitchFamily="18" charset="0"/>
              </a:rPr>
              <a:t>Author</a:t>
            </a:r>
            <a:endParaRPr lang="en-IN" sz="1600" b="0" i="0" u="none" strike="noStrike" dirty="0">
              <a:effectLst/>
              <a:latin typeface="Times New Roman" panose="02020603050405020304" pitchFamily="18" charset="0"/>
              <a:cs typeface="Times New Roman" panose="02020603050405020304" pitchFamily="18" charset="0"/>
            </a:endParaRPr>
          </a:p>
          <a:p>
            <a:pPr marR="0" algn="l" rtl="0" fontAlgn="ctr">
              <a:spcBef>
                <a:spcPts val="0"/>
              </a:spcBef>
              <a:spcAft>
                <a:spcPts val="0"/>
              </a:spcAft>
            </a:pPr>
            <a:r>
              <a:rPr lang="en-IN" sz="1600" b="1" i="0" u="none" strike="noStrike" baseline="0" dirty="0" err="1">
                <a:effectLst/>
                <a:latin typeface="Times New Roman" panose="02020603050405020304" pitchFamily="18" charset="0"/>
                <a:cs typeface="Times New Roman" panose="02020603050405020304" pitchFamily="18" charset="0"/>
              </a:rPr>
              <a:t>B.Kelkar</a:t>
            </a:r>
            <a:r>
              <a:rPr lang="en-IN" sz="1600" b="1" i="0" u="none" strike="noStrike" baseline="0" dirty="0">
                <a:effectLst/>
                <a:latin typeface="Times New Roman" panose="02020603050405020304" pitchFamily="18" charset="0"/>
                <a:cs typeface="Times New Roman" panose="02020603050405020304" pitchFamily="18" charset="0"/>
              </a:rPr>
              <a:t>, </a:t>
            </a:r>
            <a:r>
              <a:rPr lang="en-IN" sz="1600" b="1" i="0" u="none" strike="noStrike" baseline="0" dirty="0" err="1">
                <a:effectLst/>
                <a:latin typeface="Times New Roman" panose="02020603050405020304" pitchFamily="18" charset="0"/>
                <a:cs typeface="Times New Roman" panose="02020603050405020304" pitchFamily="18" charset="0"/>
              </a:rPr>
              <a:t>R.Shedbale</a:t>
            </a:r>
            <a:r>
              <a:rPr lang="en-IN" sz="1600" b="1" i="0" u="none" strike="noStrike" baseline="0" dirty="0">
                <a:effectLst/>
                <a:latin typeface="Times New Roman" panose="02020603050405020304" pitchFamily="18" charset="0"/>
                <a:cs typeface="Times New Roman" panose="02020603050405020304" pitchFamily="18" charset="0"/>
              </a:rPr>
              <a:t>, </a:t>
            </a:r>
            <a:r>
              <a:rPr lang="en-IN" sz="1600" b="1" i="0" u="none" strike="noStrike" baseline="0" dirty="0" err="1">
                <a:effectLst/>
                <a:latin typeface="Times New Roman" panose="02020603050405020304" pitchFamily="18" charset="0"/>
                <a:cs typeface="Times New Roman" panose="02020603050405020304" pitchFamily="18" charset="0"/>
              </a:rPr>
              <a:t>D.Khade</a:t>
            </a:r>
            <a:r>
              <a:rPr lang="en-IN" sz="1600" b="1" i="0" u="none" strike="noStrike" baseline="0" dirty="0">
                <a:effectLst/>
                <a:latin typeface="Times New Roman" panose="02020603050405020304" pitchFamily="18" charset="0"/>
                <a:cs typeface="Times New Roman" panose="02020603050405020304" pitchFamily="18" charset="0"/>
              </a:rPr>
              <a:t>, </a:t>
            </a:r>
            <a:r>
              <a:rPr lang="en-IN" sz="1600" b="1" i="0" u="none" strike="noStrike" baseline="0" dirty="0" err="1">
                <a:effectLst/>
                <a:latin typeface="Times New Roman" panose="02020603050405020304" pitchFamily="18" charset="0"/>
                <a:cs typeface="Times New Roman" panose="02020603050405020304" pitchFamily="18" charset="0"/>
              </a:rPr>
              <a:t>P.Pol</a:t>
            </a:r>
            <a:r>
              <a:rPr lang="en-IN" sz="1600" b="1" i="0" u="none" strike="noStrike" baseline="0" dirty="0">
                <a:effectLst/>
                <a:latin typeface="Times New Roman" panose="02020603050405020304" pitchFamily="18" charset="0"/>
                <a:cs typeface="Times New Roman" panose="02020603050405020304" pitchFamily="18" charset="0"/>
              </a:rPr>
              <a:t>, </a:t>
            </a:r>
            <a:r>
              <a:rPr lang="en-IN" sz="1600" b="1" i="0" u="none" strike="noStrike" baseline="0" dirty="0" err="1">
                <a:effectLst/>
                <a:latin typeface="Times New Roman" panose="02020603050405020304" pitchFamily="18" charset="0"/>
                <a:cs typeface="Times New Roman" panose="02020603050405020304" pitchFamily="18" charset="0"/>
              </a:rPr>
              <a:t>A.Damame</a:t>
            </a:r>
            <a:endParaRPr lang="en-IN" sz="1600" b="0" i="0" u="none" strike="noStrike" dirty="0">
              <a:effectLst/>
              <a:latin typeface="Times New Roman" panose="02020603050405020304" pitchFamily="18" charset="0"/>
              <a:cs typeface="Times New Roman" panose="02020603050405020304" pitchFamily="18" charset="0"/>
            </a:endParaRPr>
          </a:p>
          <a:p>
            <a:pPr marR="0" algn="l" rtl="0" fontAlgn="ctr">
              <a:spcBef>
                <a:spcPts val="0"/>
              </a:spcBef>
              <a:spcAft>
                <a:spcPts val="0"/>
              </a:spcAft>
            </a:pPr>
            <a:r>
              <a:rPr lang="en-IN" sz="1600" b="0" i="0" u="none" strike="noStrike" dirty="0">
                <a:effectLst/>
                <a:latin typeface="Times New Roman" panose="02020603050405020304" pitchFamily="18" charset="0"/>
                <a:cs typeface="Times New Roman" panose="02020603050405020304" pitchFamily="18" charset="0"/>
              </a:rPr>
              <a:t> </a:t>
            </a:r>
          </a:p>
          <a:p>
            <a:pPr marR="0" algn="ctr" rtl="0" fontAlgn="ctr">
              <a:spcBef>
                <a:spcPts val="0"/>
              </a:spcBef>
              <a:spcAft>
                <a:spcPts val="0"/>
              </a:spcAft>
            </a:pPr>
            <a:r>
              <a:rPr lang="en-IN" sz="1600" b="1" i="0" u="none" strike="noStrike" dirty="0">
                <a:effectLst/>
                <a:latin typeface="Times New Roman" panose="02020603050405020304" pitchFamily="18" charset="0"/>
                <a:cs typeface="Times New Roman" panose="02020603050405020304" pitchFamily="18" charset="0"/>
              </a:rPr>
              <a:t>Summary</a:t>
            </a:r>
            <a:endParaRPr lang="en-IN" sz="1600" b="0" i="0" u="none" strike="noStrike" dirty="0">
              <a:effectLst/>
              <a:latin typeface="Times New Roman" panose="02020603050405020304" pitchFamily="18" charset="0"/>
              <a:cs typeface="Times New Roman" panose="02020603050405020304" pitchFamily="18" charset="0"/>
            </a:endParaRPr>
          </a:p>
          <a:p>
            <a:pPr marR="0" algn="l" rtl="0" fontAlgn="ctr">
              <a:spcBef>
                <a:spcPts val="0"/>
              </a:spcBef>
              <a:spcAft>
                <a:spcPts val="0"/>
              </a:spcAft>
            </a:pPr>
            <a:r>
              <a:rPr lang="en-US" sz="1600" b="0" i="0" u="none" strike="noStrike" dirty="0">
                <a:effectLst/>
                <a:latin typeface="Times New Roman" panose="02020603050405020304" pitchFamily="18" charset="0"/>
                <a:cs typeface="Times New Roman" panose="02020603050405020304" pitchFamily="18" charset="0"/>
              </a:rPr>
              <a:t>Resume analyzer NLP (Natural Language Processing) is a tool that uses machine learning and language processing techniques to analyze resumes and generate insights from them. Some of the features of this tool include:</a:t>
            </a:r>
            <a:endParaRPr lang="en-IN" sz="1600" b="0" i="0" u="none" strike="noStrike" dirty="0">
              <a:effectLst/>
              <a:latin typeface="Times New Roman" panose="02020603050405020304" pitchFamily="18" charset="0"/>
              <a:cs typeface="Times New Roman" panose="02020603050405020304" pitchFamily="18" charset="0"/>
            </a:endParaRPr>
          </a:p>
          <a:p>
            <a:pPr marR="0" algn="l" rtl="0" fontAlgn="ctr">
              <a:spcBef>
                <a:spcPts val="0"/>
              </a:spcBef>
              <a:spcAft>
                <a:spcPts val="0"/>
              </a:spcAft>
            </a:pPr>
            <a:r>
              <a:rPr lang="en-US" sz="1600" b="1" i="0" u="none" strike="noStrike" dirty="0">
                <a:effectLst/>
                <a:latin typeface="Times New Roman" panose="02020603050405020304" pitchFamily="18" charset="0"/>
                <a:cs typeface="Times New Roman" panose="02020603050405020304" pitchFamily="18" charset="0"/>
              </a:rPr>
              <a:t>Skills analysis: </a:t>
            </a:r>
            <a:r>
              <a:rPr lang="en-US" sz="1600" b="0" i="0" u="none" strike="noStrike" dirty="0">
                <a:effectLst/>
                <a:latin typeface="Times New Roman" panose="02020603050405020304" pitchFamily="18" charset="0"/>
                <a:cs typeface="Times New Roman" panose="02020603050405020304" pitchFamily="18" charset="0"/>
              </a:rPr>
              <a:t>This feature allows you to identify the key skills and experience listed in a resume. It can help you quickly identify candidates who have the right qualifications for a job opening.</a:t>
            </a:r>
            <a:endParaRPr lang="en-IN" sz="1600" b="0" i="0" u="none" strike="noStrike" dirty="0">
              <a:effectLst/>
              <a:latin typeface="Times New Roman" panose="02020603050405020304" pitchFamily="18" charset="0"/>
              <a:cs typeface="Times New Roman" panose="02020603050405020304" pitchFamily="18" charset="0"/>
            </a:endParaRPr>
          </a:p>
          <a:p>
            <a:pPr marR="0" algn="l" rtl="0" fontAlgn="ctr">
              <a:spcBef>
                <a:spcPts val="0"/>
              </a:spcBef>
              <a:spcAft>
                <a:spcPts val="0"/>
              </a:spcAft>
            </a:pPr>
            <a:r>
              <a:rPr lang="en-US" sz="1600" b="0" i="0" u="none" strike="noStrike" dirty="0">
                <a:effectLst/>
                <a:latin typeface="Times New Roman" panose="02020603050405020304" pitchFamily="18" charset="0"/>
                <a:cs typeface="Times New Roman" panose="02020603050405020304" pitchFamily="18" charset="0"/>
              </a:rPr>
              <a:t>Experience analysis: This feature can be used to analyze the work experience listed in a resume. It can help you identify the candidate's level of experience and the types of roles they have held.</a:t>
            </a:r>
            <a:endParaRPr lang="en-IN" sz="1600" b="0" i="0" u="none" strike="noStrike" dirty="0">
              <a:effectLst/>
              <a:latin typeface="Times New Roman" panose="02020603050405020304" pitchFamily="18" charset="0"/>
              <a:cs typeface="Times New Roman" panose="02020603050405020304" pitchFamily="18" charset="0"/>
            </a:endParaRPr>
          </a:p>
          <a:p>
            <a:pPr marR="0" algn="l" rtl="0" fontAlgn="ctr">
              <a:spcBef>
                <a:spcPts val="0"/>
              </a:spcBef>
              <a:spcAft>
                <a:spcPts val="0"/>
              </a:spcAft>
            </a:pPr>
            <a:r>
              <a:rPr lang="en-US" sz="1600" b="1" i="0" u="none" strike="noStrike" dirty="0">
                <a:effectLst/>
                <a:latin typeface="Times New Roman" panose="02020603050405020304" pitchFamily="18" charset="0"/>
                <a:cs typeface="Times New Roman" panose="02020603050405020304" pitchFamily="18" charset="0"/>
              </a:rPr>
              <a:t>Language analysis: </a:t>
            </a:r>
            <a:r>
              <a:rPr lang="en-US" sz="1600" b="0" i="0" u="none" strike="noStrike" dirty="0">
                <a:effectLst/>
                <a:latin typeface="Times New Roman" panose="02020603050405020304" pitchFamily="18" charset="0"/>
                <a:cs typeface="Times New Roman" panose="02020603050405020304" pitchFamily="18" charset="0"/>
              </a:rPr>
              <a:t>This feature allows you to analyze the language used in a resume, including grammar, vocabulary, and tone. It can help you identify candidates who have strong communication skills and are a good fit for your company culture.</a:t>
            </a:r>
            <a:endParaRPr lang="en-IN" sz="1600" b="0" i="0" u="none" strike="noStrike" dirty="0">
              <a:effectLst/>
              <a:latin typeface="Times New Roman" panose="02020603050405020304" pitchFamily="18" charset="0"/>
              <a:cs typeface="Times New Roman" panose="02020603050405020304" pitchFamily="18" charset="0"/>
            </a:endParaRPr>
          </a:p>
          <a:p>
            <a:pPr marR="0" algn="l" rtl="0" fontAlgn="ctr">
              <a:spcBef>
                <a:spcPts val="0"/>
              </a:spcBef>
              <a:spcAft>
                <a:spcPts val="0"/>
              </a:spcAft>
            </a:pPr>
            <a:r>
              <a:rPr lang="en-US" sz="1600" b="1" i="0" u="none" strike="noStrike" dirty="0">
                <a:effectLst/>
                <a:latin typeface="Times New Roman" panose="02020603050405020304" pitchFamily="18" charset="0"/>
                <a:cs typeface="Times New Roman" panose="02020603050405020304" pitchFamily="18" charset="0"/>
              </a:rPr>
              <a:t>Sentiment analysis: </a:t>
            </a:r>
            <a:r>
              <a:rPr lang="en-US" sz="1600" b="0" i="0" u="none" strike="noStrike" dirty="0">
                <a:effectLst/>
                <a:latin typeface="Times New Roman" panose="02020603050405020304" pitchFamily="18" charset="0"/>
                <a:cs typeface="Times New Roman" panose="02020603050405020304" pitchFamily="18" charset="0"/>
              </a:rPr>
              <a:t>This feature can be used to analyze the sentiment expressed in a resume. It can help you identify candidates who are enthusiastic about the job opening and are a good fit for your company culture.</a:t>
            </a:r>
            <a:endParaRPr lang="en-IN" sz="1600" b="0" i="0" u="none" strike="noStrike" dirty="0">
              <a:effectLst/>
              <a:latin typeface="Times New Roman" panose="02020603050405020304" pitchFamily="18" charset="0"/>
              <a:cs typeface="Times New Roman" panose="02020603050405020304" pitchFamily="18" charset="0"/>
            </a:endParaRPr>
          </a:p>
          <a:p>
            <a:pPr marL="0" marR="0" indent="0" algn="l" rtl="0" fontAlgn="ctr">
              <a:spcBef>
                <a:spcPts val="0"/>
              </a:spcBef>
              <a:spcAft>
                <a:spcPts val="0"/>
              </a:spcAft>
              <a:buNone/>
            </a:pPr>
            <a:r>
              <a:rPr lang="en-US" sz="1600" b="0" i="0" u="none" strike="noStrike" dirty="0">
                <a:effectLst/>
                <a:latin typeface="Times New Roman" panose="02020603050405020304" pitchFamily="18" charset="0"/>
                <a:cs typeface="Times New Roman" panose="02020603050405020304" pitchFamily="18" charset="0"/>
              </a:rPr>
              <a:t>Overall, Resume analyzer NLP can be a useful tool for analyzing resumes and quickly identifying candidates who are a good fit for a job opening. It can save time and help ensure that you are selecting the most qualified candidates for the job.</a:t>
            </a:r>
            <a:endParaRPr lang="en-IN" sz="1600" b="0" i="0" u="none" strike="noStrike" dirty="0">
              <a:effectLst/>
              <a:latin typeface="Times New Roman" panose="02020603050405020304" pitchFamily="18" charset="0"/>
              <a:cs typeface="Times New Roman" panose="02020603050405020304" pitchFamily="18" charset="0"/>
            </a:endParaRPr>
          </a:p>
          <a:p>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058301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34CFE6E6-B7C8-F7F7-0120-1387B2D195A6}"/>
              </a:ext>
            </a:extLst>
          </p:cNvPr>
          <p:cNvSpPr>
            <a:spLocks noGrp="1"/>
          </p:cNvSpPr>
          <p:nvPr>
            <p:ph type="sldNum" sz="quarter" idx="12"/>
          </p:nvPr>
        </p:nvSpPr>
        <p:spPr/>
        <p:txBody>
          <a:bodyPr/>
          <a:lstStyle/>
          <a:p>
            <a:fld id="{4F7E9C80-C75B-4B75-A6C5-E58A18995148}" type="slidenum">
              <a:rPr lang="en-US" smtClean="0"/>
              <a:t>21</a:t>
            </a:fld>
            <a:endParaRPr lang="en-US"/>
          </a:p>
        </p:txBody>
      </p:sp>
      <p:sp>
        <p:nvSpPr>
          <p:cNvPr id="9" name="Title 1">
            <a:extLst>
              <a:ext uri="{FF2B5EF4-FFF2-40B4-BE49-F238E27FC236}">
                <a16:creationId xmlns:a16="http://schemas.microsoft.com/office/drawing/2014/main" id="{50AEB90A-A405-9A2E-5B76-7C165AE50B45}"/>
              </a:ext>
            </a:extLst>
          </p:cNvPr>
          <p:cNvSpPr>
            <a:spLocks noGrp="1"/>
          </p:cNvSpPr>
          <p:nvPr>
            <p:ph type="title"/>
          </p:nvPr>
        </p:nvSpPr>
        <p:spPr>
          <a:xfrm>
            <a:off x="609600" y="112280"/>
            <a:ext cx="8229600" cy="1143000"/>
          </a:xfrm>
        </p:spPr>
        <p:txBody>
          <a:bodyPr/>
          <a:lstStyle/>
          <a:p>
            <a:r>
              <a:rPr lang="en-US" dirty="0"/>
              <a:t>Literature Review</a:t>
            </a:r>
          </a:p>
        </p:txBody>
      </p:sp>
      <p:pic>
        <p:nvPicPr>
          <p:cNvPr id="4" name="image2.jpeg">
            <a:extLst>
              <a:ext uri="{FF2B5EF4-FFF2-40B4-BE49-F238E27FC236}">
                <a16:creationId xmlns:a16="http://schemas.microsoft.com/office/drawing/2014/main" id="{F27BD17B-EFD1-8B04-150A-638DCA2A6691}"/>
              </a:ext>
            </a:extLst>
          </p:cNvPr>
          <p:cNvPicPr/>
          <p:nvPr/>
        </p:nvPicPr>
        <p:blipFill>
          <a:blip r:embed="rId2"/>
          <a:srcRect/>
          <a:stretch>
            <a:fillRect/>
          </a:stretch>
        </p:blipFill>
        <p:spPr bwMode="auto">
          <a:xfrm>
            <a:off x="34636" y="105931"/>
            <a:ext cx="2237740" cy="755015"/>
          </a:xfrm>
          <a:prstGeom prst="rect">
            <a:avLst/>
          </a:prstGeom>
          <a:noFill/>
          <a:ln w="9525">
            <a:noFill/>
            <a:miter lim="800000"/>
            <a:headEnd/>
            <a:tailEnd/>
          </a:ln>
        </p:spPr>
      </p:pic>
      <p:sp>
        <p:nvSpPr>
          <p:cNvPr id="11" name="Content Placeholder 2">
            <a:extLst>
              <a:ext uri="{FF2B5EF4-FFF2-40B4-BE49-F238E27FC236}">
                <a16:creationId xmlns:a16="http://schemas.microsoft.com/office/drawing/2014/main" id="{9DE3CA60-6D20-20BA-215E-33294A272230}"/>
              </a:ext>
            </a:extLst>
          </p:cNvPr>
          <p:cNvSpPr>
            <a:spLocks noGrp="1"/>
          </p:cNvSpPr>
          <p:nvPr>
            <p:ph idx="1"/>
          </p:nvPr>
        </p:nvSpPr>
        <p:spPr>
          <a:xfrm>
            <a:off x="990600" y="860946"/>
            <a:ext cx="7086600" cy="5860529"/>
          </a:xfrm>
        </p:spPr>
        <p:txBody>
          <a:bodyPr>
            <a:noAutofit/>
          </a:bodyPr>
          <a:lstStyle/>
          <a:p>
            <a:pPr marR="0" algn="ctr" rtl="0" fontAlgn="ctr">
              <a:spcBef>
                <a:spcPts val="0"/>
              </a:spcBef>
              <a:spcAft>
                <a:spcPts val="0"/>
              </a:spcAft>
            </a:pPr>
            <a:r>
              <a:rPr lang="en-IN" sz="1600" b="1" i="0" u="none" strike="noStrike" dirty="0">
                <a:effectLst/>
                <a:latin typeface="Times New Roman" panose="02020603050405020304" pitchFamily="18" charset="0"/>
                <a:cs typeface="Times New Roman" panose="02020603050405020304" pitchFamily="18" charset="0"/>
              </a:rPr>
              <a:t>Demerits</a:t>
            </a:r>
            <a:endParaRPr lang="en-IN" sz="1600" b="0" i="0" u="none" strike="noStrike" dirty="0">
              <a:effectLst/>
              <a:latin typeface="Times New Roman" panose="02020603050405020304" pitchFamily="18" charset="0"/>
              <a:cs typeface="Times New Roman" panose="02020603050405020304" pitchFamily="18" charset="0"/>
            </a:endParaRPr>
          </a:p>
          <a:p>
            <a:pPr marR="0" algn="l" rtl="0" fontAlgn="ctr">
              <a:spcBef>
                <a:spcPts val="0"/>
              </a:spcBef>
              <a:spcAft>
                <a:spcPts val="0"/>
              </a:spcAft>
            </a:pPr>
            <a:r>
              <a:rPr lang="en-US" sz="1600" b="1" i="0" u="none" strike="noStrike" dirty="0">
                <a:effectLst/>
                <a:latin typeface="Times New Roman" panose="02020603050405020304" pitchFamily="18" charset="0"/>
                <a:cs typeface="Times New Roman" panose="02020603050405020304" pitchFamily="18" charset="0"/>
              </a:rPr>
              <a:t>Lack of personalization: </a:t>
            </a:r>
            <a:r>
              <a:rPr lang="en-US" sz="1600" b="0" i="0" u="none" strike="noStrike" dirty="0">
                <a:effectLst/>
                <a:latin typeface="Times New Roman" panose="02020603050405020304" pitchFamily="18" charset="0"/>
                <a:cs typeface="Times New Roman" panose="02020603050405020304" pitchFamily="18" charset="0"/>
              </a:rPr>
              <a:t>Resume analyzer NLP can only analyze the information that is available in the resume. It may not be able to take into account other factors, such as the candidate's personality, work style, or personal preferences. This lack of personalization could result in overlooking potentially strong candidates or identifying candidates who are not a good fit for the company culture.</a:t>
            </a:r>
            <a:endParaRPr lang="en-IN" sz="1600" b="0" i="0" u="none" strike="noStrike" dirty="0">
              <a:effectLst/>
              <a:latin typeface="Times New Roman" panose="02020603050405020304" pitchFamily="18" charset="0"/>
              <a:cs typeface="Times New Roman" panose="02020603050405020304" pitchFamily="18" charset="0"/>
            </a:endParaRPr>
          </a:p>
          <a:p>
            <a:pPr marR="0" algn="l" rtl="0" fontAlgn="ctr">
              <a:spcBef>
                <a:spcPts val="0"/>
              </a:spcBef>
              <a:spcAft>
                <a:spcPts val="0"/>
              </a:spcAft>
            </a:pPr>
            <a:r>
              <a:rPr lang="en-US" sz="1600" b="1" i="0" u="none" strike="noStrike" dirty="0">
                <a:effectLst/>
                <a:latin typeface="Times New Roman" panose="02020603050405020304" pitchFamily="18" charset="0"/>
                <a:cs typeface="Times New Roman" panose="02020603050405020304" pitchFamily="18" charset="0"/>
              </a:rPr>
              <a:t>Limited usefulness: </a:t>
            </a:r>
            <a:r>
              <a:rPr lang="en-US" sz="1600" b="0" i="0" u="none" strike="noStrike" dirty="0">
                <a:effectLst/>
                <a:latin typeface="Times New Roman" panose="02020603050405020304" pitchFamily="18" charset="0"/>
                <a:cs typeface="Times New Roman" panose="02020603050405020304" pitchFamily="18" charset="0"/>
              </a:rPr>
              <a:t>The insights generated by resume analyzer NLP may not always be useful or accurate. For example, the tool may incorrectly identify certain skills or experience listed in the resume, leading to inaccurate assessments of a candidate's qualifications.</a:t>
            </a:r>
          </a:p>
          <a:p>
            <a:pPr marL="387350" indent="-285750"/>
            <a:r>
              <a:rPr lang="en-US" sz="1600" b="1" i="0" dirty="0">
                <a:effectLst/>
                <a:latin typeface="Times New Roman" panose="02020603050405020304" pitchFamily="18" charset="0"/>
                <a:cs typeface="Times New Roman" panose="02020603050405020304" pitchFamily="18" charset="0"/>
              </a:rPr>
              <a:t>Bias: </a:t>
            </a:r>
            <a:r>
              <a:rPr lang="en-US" sz="1600" b="0" i="0" dirty="0">
                <a:effectLst/>
                <a:latin typeface="Times New Roman" panose="02020603050405020304" pitchFamily="18" charset="0"/>
                <a:cs typeface="Times New Roman" panose="02020603050405020304" pitchFamily="18" charset="0"/>
              </a:rPr>
              <a:t>Resume analyzer NLP could potentially be biased towards certain candidates or against certain groups of people. This bias could be based on factors such as gender, race, or education level, and could result in unfair or discriminatory hiring practices.</a:t>
            </a:r>
          </a:p>
          <a:p>
            <a:pPr marL="387350" indent="-285750"/>
            <a:r>
              <a:rPr lang="en-US" sz="1600" b="1" i="0" dirty="0">
                <a:effectLst/>
                <a:latin typeface="Times New Roman" panose="02020603050405020304" pitchFamily="18" charset="0"/>
                <a:cs typeface="Times New Roman" panose="02020603050405020304" pitchFamily="18" charset="0"/>
              </a:rPr>
              <a:t>Cost: </a:t>
            </a:r>
            <a:r>
              <a:rPr lang="en-US" sz="1600" b="0" i="0" dirty="0">
                <a:effectLst/>
                <a:latin typeface="Times New Roman" panose="02020603050405020304" pitchFamily="18" charset="0"/>
                <a:cs typeface="Times New Roman" panose="02020603050405020304" pitchFamily="18" charset="0"/>
              </a:rPr>
              <a:t>Some resume analyzer NLP tools may come with a cost, which could make it inaccessible or unaffordable for some organizations or individuals.</a:t>
            </a:r>
          </a:p>
          <a:p>
            <a:pPr marL="101600" indent="0">
              <a:buNone/>
            </a:pPr>
            <a:r>
              <a:rPr lang="en-US" sz="1600" b="0" i="0" dirty="0">
                <a:effectLst/>
                <a:latin typeface="Times New Roman" panose="02020603050405020304" pitchFamily="18" charset="0"/>
                <a:cs typeface="Times New Roman" panose="02020603050405020304" pitchFamily="18" charset="0"/>
              </a:rPr>
              <a:t>Overall, while resume analyzer NLP can be a useful tool for analyzing resumes and identifying potential candidates for a job, it's important to consider the potential demerits and determine whether the benefits outweigh the potential drawbacks. Additionally, it's important to use the tool in conjunction with other hiring practices, such as interviews and reference checks, to ensure that the hiring process is fair and effective.</a:t>
            </a:r>
          </a:p>
          <a:p>
            <a:pPr marR="0" algn="l" rtl="0" fontAlgn="ctr">
              <a:spcBef>
                <a:spcPts val="0"/>
              </a:spcBef>
              <a:spcAft>
                <a:spcPts val="0"/>
              </a:spcAft>
            </a:pPr>
            <a:endParaRPr lang="en-IN" sz="1600" b="0" i="0" u="none" strike="noStrike" dirty="0">
              <a:effectLst/>
              <a:latin typeface="Times New Roman" panose="02020603050405020304" pitchFamily="18" charset="0"/>
              <a:cs typeface="Times New Roman" panose="02020603050405020304" pitchFamily="18" charset="0"/>
            </a:endParaRPr>
          </a:p>
          <a:p>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111971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34CFE6E6-B7C8-F7F7-0120-1387B2D195A6}"/>
              </a:ext>
            </a:extLst>
          </p:cNvPr>
          <p:cNvSpPr>
            <a:spLocks noGrp="1"/>
          </p:cNvSpPr>
          <p:nvPr>
            <p:ph type="sldNum" sz="quarter" idx="12"/>
          </p:nvPr>
        </p:nvSpPr>
        <p:spPr/>
        <p:txBody>
          <a:bodyPr/>
          <a:lstStyle/>
          <a:p>
            <a:fld id="{4F7E9C80-C75B-4B75-A6C5-E58A18995148}" type="slidenum">
              <a:rPr lang="en-US" smtClean="0"/>
              <a:t>22</a:t>
            </a:fld>
            <a:endParaRPr lang="en-US"/>
          </a:p>
        </p:txBody>
      </p:sp>
      <p:sp>
        <p:nvSpPr>
          <p:cNvPr id="9" name="Title 1">
            <a:extLst>
              <a:ext uri="{FF2B5EF4-FFF2-40B4-BE49-F238E27FC236}">
                <a16:creationId xmlns:a16="http://schemas.microsoft.com/office/drawing/2014/main" id="{50AEB90A-A405-9A2E-5B76-7C165AE50B45}"/>
              </a:ext>
            </a:extLst>
          </p:cNvPr>
          <p:cNvSpPr>
            <a:spLocks noGrp="1"/>
          </p:cNvSpPr>
          <p:nvPr>
            <p:ph type="title"/>
          </p:nvPr>
        </p:nvSpPr>
        <p:spPr>
          <a:xfrm>
            <a:off x="304800" y="0"/>
            <a:ext cx="8229600" cy="1143000"/>
          </a:xfrm>
        </p:spPr>
        <p:txBody>
          <a:bodyPr/>
          <a:lstStyle/>
          <a:p>
            <a:r>
              <a:rPr lang="en-US" dirty="0"/>
              <a:t>  Methodology</a:t>
            </a:r>
          </a:p>
        </p:txBody>
      </p:sp>
      <p:pic>
        <p:nvPicPr>
          <p:cNvPr id="4" name="image2.jpeg">
            <a:extLst>
              <a:ext uri="{FF2B5EF4-FFF2-40B4-BE49-F238E27FC236}">
                <a16:creationId xmlns:a16="http://schemas.microsoft.com/office/drawing/2014/main" id="{F27BD17B-EFD1-8B04-150A-638DCA2A6691}"/>
              </a:ext>
            </a:extLst>
          </p:cNvPr>
          <p:cNvPicPr/>
          <p:nvPr/>
        </p:nvPicPr>
        <p:blipFill>
          <a:blip r:embed="rId2"/>
          <a:srcRect/>
          <a:stretch>
            <a:fillRect/>
          </a:stretch>
        </p:blipFill>
        <p:spPr bwMode="auto">
          <a:xfrm>
            <a:off x="34636" y="105931"/>
            <a:ext cx="2237740" cy="755015"/>
          </a:xfrm>
          <a:prstGeom prst="rect">
            <a:avLst/>
          </a:prstGeom>
          <a:noFill/>
          <a:ln w="9525">
            <a:noFill/>
            <a:miter lim="800000"/>
            <a:headEnd/>
            <a:tailEnd/>
          </a:ln>
        </p:spPr>
      </p:pic>
      <p:sp>
        <p:nvSpPr>
          <p:cNvPr id="7" name="Content Placeholder 9">
            <a:extLst>
              <a:ext uri="{FF2B5EF4-FFF2-40B4-BE49-F238E27FC236}">
                <a16:creationId xmlns:a16="http://schemas.microsoft.com/office/drawing/2014/main" id="{6C77B5F1-768B-C788-8F86-201D7AA191B3}"/>
              </a:ext>
            </a:extLst>
          </p:cNvPr>
          <p:cNvSpPr>
            <a:spLocks noGrp="1"/>
          </p:cNvSpPr>
          <p:nvPr>
            <p:ph idx="1"/>
          </p:nvPr>
        </p:nvSpPr>
        <p:spPr>
          <a:xfrm>
            <a:off x="725129" y="1580259"/>
            <a:ext cx="7733072" cy="4287142"/>
          </a:xfrm>
        </p:spPr>
        <p:txBody>
          <a:bodyPr>
            <a:normAutofit/>
          </a:bodyPr>
          <a:lstStyle/>
          <a:p>
            <a:pPr algn="just"/>
            <a:r>
              <a:rPr lang="en-US" sz="1800" b="0" i="0" u="none" strike="noStrike" baseline="0" dirty="0">
                <a:latin typeface="Times New Roman" panose="02020603050405020304" pitchFamily="18" charset="0"/>
              </a:rPr>
              <a:t>As an attempt to overcome some of the major disadvantages of the existing system, the proposed system will eventually help in</a:t>
            </a:r>
          </a:p>
          <a:p>
            <a:pPr marL="0" indent="0" algn="just">
              <a:buNone/>
            </a:pPr>
            <a:r>
              <a:rPr lang="en-US" sz="1800" b="0" i="0" u="none" strike="noStrike" baseline="0" dirty="0">
                <a:latin typeface="Times New Roman" panose="02020603050405020304" pitchFamily="18" charset="0"/>
              </a:rPr>
              <a:t>reducing their workload of the company recruiters. Thus, the proposed solutions use various approaches with the aim of achieving automated screening of candidate’s resume that mainly focuses on the content of the resumes where we perform the extraction of skills and related parameters to match candidates with the job description of the company.</a:t>
            </a:r>
          </a:p>
          <a:p>
            <a:pPr marL="342900" indent="-342900" algn="just">
              <a:buAutoNum type="arabicParenR"/>
            </a:pPr>
            <a:r>
              <a:rPr lang="en-US" sz="1800" b="0" i="1" u="none" strike="noStrike" baseline="0" dirty="0">
                <a:latin typeface="Times New Roman" panose="02020603050405020304" pitchFamily="18" charset="0"/>
              </a:rPr>
              <a:t>Overall Working Model: </a:t>
            </a:r>
            <a:r>
              <a:rPr lang="en-US" sz="1800" b="0" i="0" u="none" strike="noStrike" baseline="0" dirty="0">
                <a:latin typeface="Times New Roman" panose="02020603050405020304" pitchFamily="18" charset="0"/>
              </a:rPr>
              <a:t>In the first step, the system accepts the resume from the aspiring job applicants and performs keyword </a:t>
            </a:r>
            <a:r>
              <a:rPr lang="en-IN" sz="1800" b="0" i="0" u="none" strike="noStrike" baseline="0" dirty="0">
                <a:latin typeface="Times New Roman" panose="02020603050405020304" pitchFamily="18" charset="0"/>
              </a:rPr>
              <a:t>extraction on it.</a:t>
            </a:r>
          </a:p>
          <a:p>
            <a:pPr algn="just"/>
            <a:r>
              <a:rPr lang="en-IN" sz="1800" b="0" i="1" u="none" strike="noStrike" baseline="0" dirty="0">
                <a:latin typeface="Times New Roman" panose="02020603050405020304" pitchFamily="18" charset="0"/>
              </a:rPr>
              <a:t>A. Client Side</a:t>
            </a:r>
          </a:p>
          <a:p>
            <a:pPr marL="0" indent="0" algn="just">
              <a:buNone/>
            </a:pPr>
            <a:r>
              <a:rPr lang="en-US" sz="1800" b="0" i="0" u="none" strike="noStrike" baseline="0" dirty="0">
                <a:latin typeface="Times New Roman" panose="02020603050405020304" pitchFamily="18" charset="0"/>
              </a:rPr>
              <a:t>In this part the job aspiring candidate will upload their resumes for screening which mainly consist of two important modules i.e.;</a:t>
            </a:r>
          </a:p>
          <a:p>
            <a:pPr marL="0" indent="0" algn="just">
              <a:buNone/>
            </a:pPr>
            <a:r>
              <a:rPr lang="en-US" sz="1800" b="0" i="0" u="none" strike="noStrike" baseline="0" dirty="0">
                <a:latin typeface="Times New Roman" panose="02020603050405020304" pitchFamily="18" charset="0"/>
              </a:rPr>
              <a:t>‘Accepting Resumes as Input’ and ‘Keyword extraction module’.</a:t>
            </a:r>
          </a:p>
          <a:p>
            <a:pPr marL="0" indent="0" algn="just">
              <a:buNone/>
            </a:pPr>
            <a:r>
              <a:rPr lang="en-US" sz="1800" b="0" i="1" u="none" strike="noStrike" baseline="0" dirty="0">
                <a:latin typeface="Times New Roman" panose="02020603050405020304" pitchFamily="18" charset="0"/>
              </a:rPr>
              <a:t>1) Accepting Resume as Input</a:t>
            </a:r>
          </a:p>
        </p:txBody>
      </p:sp>
    </p:spTree>
    <p:extLst>
      <p:ext uri="{BB962C8B-B14F-4D97-AF65-F5344CB8AC3E}">
        <p14:creationId xmlns:p14="http://schemas.microsoft.com/office/powerpoint/2010/main" val="22824228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34CFE6E6-B7C8-F7F7-0120-1387B2D195A6}"/>
              </a:ext>
            </a:extLst>
          </p:cNvPr>
          <p:cNvSpPr>
            <a:spLocks noGrp="1"/>
          </p:cNvSpPr>
          <p:nvPr>
            <p:ph type="sldNum" sz="quarter" idx="12"/>
          </p:nvPr>
        </p:nvSpPr>
        <p:spPr/>
        <p:txBody>
          <a:bodyPr/>
          <a:lstStyle/>
          <a:p>
            <a:fld id="{4F7E9C80-C75B-4B75-A6C5-E58A18995148}" type="slidenum">
              <a:rPr lang="en-US" smtClean="0"/>
              <a:t>23</a:t>
            </a:fld>
            <a:endParaRPr lang="en-US"/>
          </a:p>
        </p:txBody>
      </p:sp>
      <p:sp>
        <p:nvSpPr>
          <p:cNvPr id="9" name="Title 1">
            <a:extLst>
              <a:ext uri="{FF2B5EF4-FFF2-40B4-BE49-F238E27FC236}">
                <a16:creationId xmlns:a16="http://schemas.microsoft.com/office/drawing/2014/main" id="{50AEB90A-A405-9A2E-5B76-7C165AE50B45}"/>
              </a:ext>
            </a:extLst>
          </p:cNvPr>
          <p:cNvSpPr>
            <a:spLocks noGrp="1"/>
          </p:cNvSpPr>
          <p:nvPr>
            <p:ph type="title"/>
          </p:nvPr>
        </p:nvSpPr>
        <p:spPr>
          <a:xfrm>
            <a:off x="304800" y="0"/>
            <a:ext cx="8229600" cy="1143000"/>
          </a:xfrm>
        </p:spPr>
        <p:txBody>
          <a:bodyPr/>
          <a:lstStyle/>
          <a:p>
            <a:r>
              <a:rPr lang="en-US" dirty="0"/>
              <a:t>  Methodology</a:t>
            </a:r>
          </a:p>
        </p:txBody>
      </p:sp>
      <p:pic>
        <p:nvPicPr>
          <p:cNvPr id="4" name="image2.jpeg">
            <a:extLst>
              <a:ext uri="{FF2B5EF4-FFF2-40B4-BE49-F238E27FC236}">
                <a16:creationId xmlns:a16="http://schemas.microsoft.com/office/drawing/2014/main" id="{F27BD17B-EFD1-8B04-150A-638DCA2A6691}"/>
              </a:ext>
            </a:extLst>
          </p:cNvPr>
          <p:cNvPicPr/>
          <p:nvPr/>
        </p:nvPicPr>
        <p:blipFill>
          <a:blip r:embed="rId2"/>
          <a:srcRect/>
          <a:stretch>
            <a:fillRect/>
          </a:stretch>
        </p:blipFill>
        <p:spPr bwMode="auto">
          <a:xfrm>
            <a:off x="34636" y="105931"/>
            <a:ext cx="2237740" cy="755015"/>
          </a:xfrm>
          <a:prstGeom prst="rect">
            <a:avLst/>
          </a:prstGeom>
          <a:noFill/>
          <a:ln w="9525">
            <a:noFill/>
            <a:miter lim="800000"/>
            <a:headEnd/>
            <a:tailEnd/>
          </a:ln>
        </p:spPr>
      </p:pic>
      <p:sp>
        <p:nvSpPr>
          <p:cNvPr id="5" name="Content Placeholder 9">
            <a:extLst>
              <a:ext uri="{FF2B5EF4-FFF2-40B4-BE49-F238E27FC236}">
                <a16:creationId xmlns:a16="http://schemas.microsoft.com/office/drawing/2014/main" id="{FEAC96CD-5390-17E5-B020-FA453C63A016}"/>
              </a:ext>
            </a:extLst>
          </p:cNvPr>
          <p:cNvSpPr>
            <a:spLocks noGrp="1"/>
          </p:cNvSpPr>
          <p:nvPr>
            <p:ph idx="1"/>
          </p:nvPr>
        </p:nvSpPr>
        <p:spPr>
          <a:xfrm>
            <a:off x="762000" y="1248931"/>
            <a:ext cx="7315200" cy="1984375"/>
          </a:xfrm>
        </p:spPr>
        <p:txBody>
          <a:bodyPr>
            <a:normAutofit/>
          </a:bodyPr>
          <a:lstStyle/>
          <a:p>
            <a:pPr marL="0" indent="0" algn="just">
              <a:buNone/>
            </a:pPr>
            <a:r>
              <a:rPr lang="en-US" sz="1800" b="0" i="1" u="none" strike="noStrike" baseline="0" dirty="0">
                <a:latin typeface="Times New Roman" panose="02020603050405020304" pitchFamily="18" charset="0"/>
              </a:rPr>
              <a:t>2) Keyword Extraction Module: </a:t>
            </a:r>
            <a:r>
              <a:rPr lang="en-US" sz="1800" b="0" i="0" u="none" strike="noStrike" baseline="0" dirty="0">
                <a:latin typeface="Times New Roman" panose="02020603050405020304" pitchFamily="18" charset="0"/>
              </a:rPr>
              <a:t>This module deals with scrapping keywords from the resume in order to compare those with the</a:t>
            </a:r>
          </a:p>
          <a:p>
            <a:pPr marL="0" indent="0" algn="just">
              <a:buNone/>
            </a:pPr>
            <a:r>
              <a:rPr lang="en-US" sz="1800" b="0" i="0" u="none" strike="noStrike" baseline="0" dirty="0">
                <a:latin typeface="Times New Roman" panose="02020603050405020304" pitchFamily="18" charset="0"/>
              </a:rPr>
              <a:t>job profile description so as to decide whether the resumes are shortlisted for further job recruitment process or not based on their education, experience and other information captured on their resume. This keyword extraction is done using section based</a:t>
            </a:r>
            <a:r>
              <a:rPr lang="en-US" sz="1800" dirty="0">
                <a:latin typeface="Times New Roman" panose="02020603050405020304" pitchFamily="18" charset="0"/>
              </a:rPr>
              <a:t> </a:t>
            </a:r>
            <a:r>
              <a:rPr lang="en-US" sz="1800" b="0" i="0" u="none" strike="noStrike" baseline="0" dirty="0">
                <a:latin typeface="Times New Roman" panose="02020603050405020304" pitchFamily="18" charset="0"/>
              </a:rPr>
              <a:t>segmentation with Natural language Processing.</a:t>
            </a:r>
          </a:p>
          <a:p>
            <a:pPr marL="0" indent="0" algn="just">
              <a:buNone/>
            </a:pPr>
            <a:endParaRPr lang="en-US" sz="1800" b="0" i="1" u="none" strike="noStrike" baseline="0" dirty="0">
              <a:latin typeface="Times New Roman" panose="02020603050405020304" pitchFamily="18" charset="0"/>
            </a:endParaRPr>
          </a:p>
        </p:txBody>
      </p:sp>
      <p:pic>
        <p:nvPicPr>
          <p:cNvPr id="8" name="Picture 7">
            <a:extLst>
              <a:ext uri="{FF2B5EF4-FFF2-40B4-BE49-F238E27FC236}">
                <a16:creationId xmlns:a16="http://schemas.microsoft.com/office/drawing/2014/main" id="{90DFFA1F-2F16-BB49-B877-5DB44B485E97}"/>
              </a:ext>
            </a:extLst>
          </p:cNvPr>
          <p:cNvPicPr>
            <a:picLocks noChangeAspect="1"/>
          </p:cNvPicPr>
          <p:nvPr/>
        </p:nvPicPr>
        <p:blipFill>
          <a:blip r:embed="rId3"/>
          <a:stretch>
            <a:fillRect/>
          </a:stretch>
        </p:blipFill>
        <p:spPr>
          <a:xfrm>
            <a:off x="103239" y="3202003"/>
            <a:ext cx="3733800" cy="3046397"/>
          </a:xfrm>
          <a:prstGeom prst="rect">
            <a:avLst/>
          </a:prstGeom>
        </p:spPr>
      </p:pic>
      <p:pic>
        <p:nvPicPr>
          <p:cNvPr id="10" name="Picture 9">
            <a:extLst>
              <a:ext uri="{FF2B5EF4-FFF2-40B4-BE49-F238E27FC236}">
                <a16:creationId xmlns:a16="http://schemas.microsoft.com/office/drawing/2014/main" id="{AC83B7DF-9228-C248-E967-D3A92E0F9640}"/>
              </a:ext>
            </a:extLst>
          </p:cNvPr>
          <p:cNvPicPr>
            <a:picLocks noChangeAspect="1"/>
          </p:cNvPicPr>
          <p:nvPr/>
        </p:nvPicPr>
        <p:blipFill>
          <a:blip r:embed="rId4"/>
          <a:stretch>
            <a:fillRect/>
          </a:stretch>
        </p:blipFill>
        <p:spPr>
          <a:xfrm>
            <a:off x="4114800" y="3233306"/>
            <a:ext cx="4267200" cy="3015094"/>
          </a:xfrm>
          <a:prstGeom prst="rect">
            <a:avLst/>
          </a:prstGeom>
        </p:spPr>
      </p:pic>
    </p:spTree>
    <p:extLst>
      <p:ext uri="{BB962C8B-B14F-4D97-AF65-F5344CB8AC3E}">
        <p14:creationId xmlns:p14="http://schemas.microsoft.com/office/powerpoint/2010/main" val="4857378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34CFE6E6-B7C8-F7F7-0120-1387B2D195A6}"/>
              </a:ext>
            </a:extLst>
          </p:cNvPr>
          <p:cNvSpPr>
            <a:spLocks noGrp="1"/>
          </p:cNvSpPr>
          <p:nvPr>
            <p:ph type="sldNum" sz="quarter" idx="12"/>
          </p:nvPr>
        </p:nvSpPr>
        <p:spPr/>
        <p:txBody>
          <a:bodyPr/>
          <a:lstStyle/>
          <a:p>
            <a:fld id="{4F7E9C80-C75B-4B75-A6C5-E58A18995148}" type="slidenum">
              <a:rPr lang="en-US" smtClean="0"/>
              <a:t>24</a:t>
            </a:fld>
            <a:endParaRPr lang="en-US"/>
          </a:p>
        </p:txBody>
      </p:sp>
      <p:sp>
        <p:nvSpPr>
          <p:cNvPr id="9" name="Title 1">
            <a:extLst>
              <a:ext uri="{FF2B5EF4-FFF2-40B4-BE49-F238E27FC236}">
                <a16:creationId xmlns:a16="http://schemas.microsoft.com/office/drawing/2014/main" id="{50AEB90A-A405-9A2E-5B76-7C165AE50B45}"/>
              </a:ext>
            </a:extLst>
          </p:cNvPr>
          <p:cNvSpPr>
            <a:spLocks noGrp="1"/>
          </p:cNvSpPr>
          <p:nvPr>
            <p:ph type="title"/>
          </p:nvPr>
        </p:nvSpPr>
        <p:spPr>
          <a:xfrm>
            <a:off x="457200" y="1098493"/>
            <a:ext cx="8229600" cy="1143000"/>
          </a:xfrm>
        </p:spPr>
        <p:txBody>
          <a:bodyPr/>
          <a:lstStyle/>
          <a:p>
            <a:r>
              <a:rPr lang="en-US" dirty="0"/>
              <a:t>  Modules for HR Data Analytics</a:t>
            </a:r>
          </a:p>
        </p:txBody>
      </p:sp>
      <p:pic>
        <p:nvPicPr>
          <p:cNvPr id="4" name="image2.jpeg">
            <a:extLst>
              <a:ext uri="{FF2B5EF4-FFF2-40B4-BE49-F238E27FC236}">
                <a16:creationId xmlns:a16="http://schemas.microsoft.com/office/drawing/2014/main" id="{F27BD17B-EFD1-8B04-150A-638DCA2A6691}"/>
              </a:ext>
            </a:extLst>
          </p:cNvPr>
          <p:cNvPicPr/>
          <p:nvPr/>
        </p:nvPicPr>
        <p:blipFill>
          <a:blip r:embed="rId2"/>
          <a:srcRect/>
          <a:stretch>
            <a:fillRect/>
          </a:stretch>
        </p:blipFill>
        <p:spPr bwMode="auto">
          <a:xfrm>
            <a:off x="34636" y="105931"/>
            <a:ext cx="2237740" cy="755015"/>
          </a:xfrm>
          <a:prstGeom prst="rect">
            <a:avLst/>
          </a:prstGeom>
          <a:noFill/>
          <a:ln w="9525">
            <a:noFill/>
            <a:miter lim="800000"/>
            <a:headEnd/>
            <a:tailEnd/>
          </a:ln>
        </p:spPr>
      </p:pic>
      <p:sp>
        <p:nvSpPr>
          <p:cNvPr id="3" name="Google Shape;65;p13">
            <a:extLst>
              <a:ext uri="{FF2B5EF4-FFF2-40B4-BE49-F238E27FC236}">
                <a16:creationId xmlns:a16="http://schemas.microsoft.com/office/drawing/2014/main" id="{1B365430-74A8-9550-57E5-E16D639156B1}"/>
              </a:ext>
            </a:extLst>
          </p:cNvPr>
          <p:cNvSpPr txBox="1"/>
          <p:nvPr/>
        </p:nvSpPr>
        <p:spPr>
          <a:xfrm>
            <a:off x="3733800" y="2362200"/>
            <a:ext cx="1943100" cy="3285298"/>
          </a:xfrm>
          <a:prstGeom prst="rect">
            <a:avLst/>
          </a:prstGeom>
          <a:noFill/>
          <a:ln>
            <a:noFill/>
          </a:ln>
        </p:spPr>
        <p:txBody>
          <a:bodyPr spcFirstLastPara="1" wrap="square" lIns="91425" tIns="91425" rIns="91425" bIns="91425" anchor="t" anchorCtr="0">
            <a:noAutofit/>
          </a:bodyPr>
          <a:lstStyle/>
          <a:p>
            <a:pPr marL="0" lvl="0" indent="0" algn="l" rtl="0">
              <a:spcBef>
                <a:spcPts val="600"/>
              </a:spcBef>
              <a:spcAft>
                <a:spcPts val="0"/>
              </a:spcAft>
              <a:buNone/>
            </a:pPr>
            <a:endParaRPr sz="1200" dirty="0">
              <a:solidFill>
                <a:schemeClr val="accent1"/>
              </a:solidFill>
              <a:latin typeface="Times New Roman" panose="02020603050405020304" pitchFamily="18" charset="0"/>
              <a:ea typeface="Droid Serif"/>
              <a:cs typeface="Times New Roman" panose="02020603050405020304" pitchFamily="18" charset="0"/>
              <a:sym typeface="Droid Serif"/>
            </a:endParaRPr>
          </a:p>
          <a:p>
            <a:pPr marL="342900" lvl="0" indent="-342900">
              <a:lnSpc>
                <a:spcPct val="115000"/>
              </a:lnSpc>
              <a:spcAft>
                <a:spcPts val="1000"/>
              </a:spcAft>
              <a:buFont typeface="Symbol" panose="05050102010706020507" pitchFamily="18" charset="2"/>
              <a:buChar char=""/>
              <a:tabLst>
                <a:tab pos="457200" algn="l"/>
              </a:tabLst>
            </a:pPr>
            <a:r>
              <a:rPr lang="en-US" sz="1800" dirty="0">
                <a:latin typeface="Times New Roman" panose="02020603050405020304" pitchFamily="18" charset="0"/>
                <a:ea typeface="Droid Sans"/>
                <a:cs typeface="Times New Roman" panose="02020603050405020304" pitchFamily="18" charset="0"/>
              </a:rPr>
              <a:t>Register</a:t>
            </a:r>
          </a:p>
          <a:p>
            <a:pPr marL="342900" lvl="0" indent="-342900">
              <a:lnSpc>
                <a:spcPct val="115000"/>
              </a:lnSpc>
              <a:spcAft>
                <a:spcPts val="1000"/>
              </a:spcAft>
              <a:buFont typeface="Symbol" panose="05050102010706020507" pitchFamily="18" charset="2"/>
              <a:buChar char=""/>
              <a:tabLst>
                <a:tab pos="457200" algn="l"/>
              </a:tabLst>
            </a:pPr>
            <a:r>
              <a:rPr lang="en-US" sz="1800" dirty="0">
                <a:latin typeface="Times New Roman" panose="02020603050405020304" pitchFamily="18" charset="0"/>
                <a:ea typeface="Droid Sans"/>
                <a:cs typeface="Times New Roman" panose="02020603050405020304" pitchFamily="18" charset="0"/>
              </a:rPr>
              <a:t>Collect</a:t>
            </a:r>
          </a:p>
          <a:p>
            <a:pPr marL="342900" lvl="0" indent="-342900">
              <a:lnSpc>
                <a:spcPct val="115000"/>
              </a:lnSpc>
              <a:spcAft>
                <a:spcPts val="1000"/>
              </a:spcAft>
              <a:buFont typeface="Symbol" panose="05050102010706020507" pitchFamily="18" charset="2"/>
              <a:buChar char=""/>
              <a:tabLst>
                <a:tab pos="457200" algn="l"/>
              </a:tabLst>
            </a:pPr>
            <a:r>
              <a:rPr lang="en-US" sz="1800" dirty="0">
                <a:latin typeface="Times New Roman" panose="02020603050405020304" pitchFamily="18" charset="0"/>
                <a:ea typeface="Droid Sans"/>
                <a:cs typeface="Times New Roman" panose="02020603050405020304" pitchFamily="18" charset="0"/>
              </a:rPr>
              <a:t>Analyze</a:t>
            </a:r>
          </a:p>
          <a:p>
            <a:pPr marL="342900" lvl="0" indent="-342900">
              <a:lnSpc>
                <a:spcPct val="115000"/>
              </a:lnSpc>
              <a:spcAft>
                <a:spcPts val="1000"/>
              </a:spcAft>
              <a:buFont typeface="Symbol" panose="05050102010706020507" pitchFamily="18" charset="2"/>
              <a:buChar char=""/>
              <a:tabLst>
                <a:tab pos="457200" algn="l"/>
              </a:tabLst>
            </a:pPr>
            <a:r>
              <a:rPr lang="en-US" sz="1800" dirty="0">
                <a:latin typeface="Times New Roman" panose="02020603050405020304" pitchFamily="18" charset="0"/>
                <a:ea typeface="Droid Sans"/>
                <a:cs typeface="Times New Roman" panose="02020603050405020304" pitchFamily="18" charset="0"/>
              </a:rPr>
              <a:t>Distribute</a:t>
            </a:r>
          </a:p>
          <a:p>
            <a:pPr marL="342900" lvl="0" indent="-342900">
              <a:lnSpc>
                <a:spcPct val="115000"/>
              </a:lnSpc>
              <a:spcAft>
                <a:spcPts val="1000"/>
              </a:spcAft>
              <a:buFont typeface="Symbol" panose="05050102010706020507" pitchFamily="18" charset="2"/>
              <a:buChar char=""/>
              <a:tabLst>
                <a:tab pos="457200" algn="l"/>
              </a:tabLst>
            </a:pPr>
            <a:r>
              <a:rPr lang="en-US" sz="1800" dirty="0">
                <a:latin typeface="Times New Roman" panose="02020603050405020304" pitchFamily="18" charset="0"/>
                <a:ea typeface="Droid Sans"/>
                <a:cs typeface="Times New Roman" panose="02020603050405020304" pitchFamily="18" charset="0"/>
              </a:rPr>
              <a:t>React </a:t>
            </a:r>
            <a:endParaRPr lang="en-IN" sz="1800" dirty="0">
              <a:effectLst/>
              <a:latin typeface="Times New Roman" panose="02020603050405020304" pitchFamily="18" charset="0"/>
              <a:ea typeface="Droid Sans"/>
              <a:cs typeface="Times New Roman" panose="02020603050405020304" pitchFamily="18" charset="0"/>
            </a:endParaRPr>
          </a:p>
          <a:p>
            <a:pPr marL="342900" lvl="0" indent="-342900">
              <a:lnSpc>
                <a:spcPct val="115000"/>
              </a:lnSpc>
              <a:spcAft>
                <a:spcPts val="1000"/>
              </a:spcAft>
              <a:buFont typeface="Symbol" panose="05050102010706020507" pitchFamily="18" charset="2"/>
              <a:buChar char=""/>
              <a:tabLst>
                <a:tab pos="457200" algn="l"/>
              </a:tabLst>
            </a:pPr>
            <a:endParaRPr lang="en-IN" sz="1800" dirty="0">
              <a:effectLst/>
              <a:latin typeface="Times New Roman" panose="02020603050405020304" pitchFamily="18" charset="0"/>
              <a:ea typeface="Droid Sans"/>
              <a:cs typeface="Times New Roman" panose="02020603050405020304" pitchFamily="18" charset="0"/>
            </a:endParaRPr>
          </a:p>
          <a:p>
            <a:pPr marL="0" lvl="0" indent="0" algn="l" rtl="0">
              <a:spcBef>
                <a:spcPts val="600"/>
              </a:spcBef>
              <a:spcAft>
                <a:spcPts val="0"/>
              </a:spcAft>
              <a:buNone/>
            </a:pPr>
            <a:endParaRPr sz="1200" dirty="0">
              <a:solidFill>
                <a:srgbClr val="434343"/>
              </a:solidFill>
              <a:latin typeface="Times New Roman" panose="02020603050405020304" pitchFamily="18" charset="0"/>
              <a:ea typeface="Droid Serif"/>
              <a:cs typeface="Times New Roman" panose="02020603050405020304" pitchFamily="18" charset="0"/>
              <a:sym typeface="Droid Serif"/>
            </a:endParaRPr>
          </a:p>
        </p:txBody>
      </p:sp>
    </p:spTree>
    <p:extLst>
      <p:ext uri="{BB962C8B-B14F-4D97-AF65-F5344CB8AC3E}">
        <p14:creationId xmlns:p14="http://schemas.microsoft.com/office/powerpoint/2010/main" val="40538674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34CFE6E6-B7C8-F7F7-0120-1387B2D195A6}"/>
              </a:ext>
            </a:extLst>
          </p:cNvPr>
          <p:cNvSpPr>
            <a:spLocks noGrp="1"/>
          </p:cNvSpPr>
          <p:nvPr>
            <p:ph type="sldNum" sz="quarter" idx="12"/>
          </p:nvPr>
        </p:nvSpPr>
        <p:spPr/>
        <p:txBody>
          <a:bodyPr/>
          <a:lstStyle/>
          <a:p>
            <a:fld id="{4F7E9C80-C75B-4B75-A6C5-E58A18995148}" type="slidenum">
              <a:rPr lang="en-US" smtClean="0"/>
              <a:t>25</a:t>
            </a:fld>
            <a:endParaRPr lang="en-US"/>
          </a:p>
        </p:txBody>
      </p:sp>
      <p:sp>
        <p:nvSpPr>
          <p:cNvPr id="9" name="Title 1">
            <a:extLst>
              <a:ext uri="{FF2B5EF4-FFF2-40B4-BE49-F238E27FC236}">
                <a16:creationId xmlns:a16="http://schemas.microsoft.com/office/drawing/2014/main" id="{50AEB90A-A405-9A2E-5B76-7C165AE50B45}"/>
              </a:ext>
            </a:extLst>
          </p:cNvPr>
          <p:cNvSpPr>
            <a:spLocks noGrp="1"/>
          </p:cNvSpPr>
          <p:nvPr>
            <p:ph type="title"/>
          </p:nvPr>
        </p:nvSpPr>
        <p:spPr>
          <a:xfrm>
            <a:off x="488373" y="167698"/>
            <a:ext cx="8229600" cy="1143000"/>
          </a:xfrm>
        </p:spPr>
        <p:txBody>
          <a:bodyPr/>
          <a:lstStyle/>
          <a:p>
            <a:r>
              <a:rPr lang="en-US" dirty="0"/>
              <a:t>  Register</a:t>
            </a:r>
          </a:p>
        </p:txBody>
      </p:sp>
      <p:pic>
        <p:nvPicPr>
          <p:cNvPr id="4" name="image2.jpeg">
            <a:extLst>
              <a:ext uri="{FF2B5EF4-FFF2-40B4-BE49-F238E27FC236}">
                <a16:creationId xmlns:a16="http://schemas.microsoft.com/office/drawing/2014/main" id="{F27BD17B-EFD1-8B04-150A-638DCA2A6691}"/>
              </a:ext>
            </a:extLst>
          </p:cNvPr>
          <p:cNvPicPr/>
          <p:nvPr/>
        </p:nvPicPr>
        <p:blipFill>
          <a:blip r:embed="rId2"/>
          <a:srcRect/>
          <a:stretch>
            <a:fillRect/>
          </a:stretch>
        </p:blipFill>
        <p:spPr bwMode="auto">
          <a:xfrm>
            <a:off x="34636" y="105931"/>
            <a:ext cx="2237740" cy="755015"/>
          </a:xfrm>
          <a:prstGeom prst="rect">
            <a:avLst/>
          </a:prstGeom>
          <a:noFill/>
          <a:ln w="9525">
            <a:noFill/>
            <a:miter lim="800000"/>
            <a:headEnd/>
            <a:tailEnd/>
          </a:ln>
        </p:spPr>
      </p:pic>
      <p:sp>
        <p:nvSpPr>
          <p:cNvPr id="2" name="Text Placeholder 2">
            <a:extLst>
              <a:ext uri="{FF2B5EF4-FFF2-40B4-BE49-F238E27FC236}">
                <a16:creationId xmlns:a16="http://schemas.microsoft.com/office/drawing/2014/main" id="{FD26CE68-CF7C-81D1-9C18-E001C12E8184}"/>
              </a:ext>
            </a:extLst>
          </p:cNvPr>
          <p:cNvSpPr txBox="1">
            <a:spLocks/>
          </p:cNvSpPr>
          <p:nvPr/>
        </p:nvSpPr>
        <p:spPr>
          <a:xfrm>
            <a:off x="1097857" y="2041525"/>
            <a:ext cx="6948285" cy="253047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just"/>
            <a:r>
              <a:rPr lang="en-US" sz="1800" dirty="0">
                <a:solidFill>
                  <a:srgbClr val="000000"/>
                </a:solidFill>
                <a:latin typeface="Times New Roman" panose="02020603050405020304" pitchFamily="18" charset="0"/>
                <a:cs typeface="Times New Roman" panose="02020603050405020304" pitchFamily="18" charset="0"/>
              </a:rPr>
              <a:t>Registration data can only be usefully </a:t>
            </a:r>
            <a:r>
              <a:rPr lang="en-US" sz="1800" dirty="0" err="1">
                <a:solidFill>
                  <a:srgbClr val="000000"/>
                </a:solidFill>
                <a:latin typeface="Times New Roman" panose="02020603050405020304" pitchFamily="18" charset="0"/>
                <a:cs typeface="Times New Roman" panose="02020603050405020304" pitchFamily="18" charset="0"/>
              </a:rPr>
              <a:t>analysed</a:t>
            </a:r>
            <a:r>
              <a:rPr lang="en-US" sz="1800" dirty="0">
                <a:solidFill>
                  <a:srgbClr val="000000"/>
                </a:solidFill>
                <a:latin typeface="Times New Roman" panose="02020603050405020304" pitchFamily="18" charset="0"/>
                <a:cs typeface="Times New Roman" panose="02020603050405020304" pitchFamily="18" charset="0"/>
              </a:rPr>
              <a:t> if the data collected at registration is representative, of a </a:t>
            </a:r>
            <a:r>
              <a:rPr lang="en-US" sz="1800" b="1" dirty="0">
                <a:solidFill>
                  <a:srgbClr val="000000"/>
                </a:solidFill>
                <a:latin typeface="Times New Roman" panose="02020603050405020304" pitchFamily="18" charset="0"/>
                <a:cs typeface="Times New Roman" panose="02020603050405020304" pitchFamily="18" charset="0"/>
              </a:rPr>
              <a:t>good quality </a:t>
            </a:r>
            <a:r>
              <a:rPr lang="en-US" sz="1800" dirty="0">
                <a:solidFill>
                  <a:srgbClr val="000000"/>
                </a:solidFill>
                <a:latin typeface="Times New Roman" panose="02020603050405020304" pitchFamily="18" charset="0"/>
                <a:cs typeface="Times New Roman" panose="02020603050405020304" pitchFamily="18" charset="0"/>
              </a:rPr>
              <a:t>and </a:t>
            </a:r>
            <a:r>
              <a:rPr lang="en-US" sz="1800" b="1" dirty="0">
                <a:solidFill>
                  <a:srgbClr val="000000"/>
                </a:solidFill>
                <a:latin typeface="Times New Roman" panose="02020603050405020304" pitchFamily="18" charset="0"/>
                <a:cs typeface="Times New Roman" panose="02020603050405020304" pitchFamily="18" charset="0"/>
              </a:rPr>
              <a:t>regularly updated</a:t>
            </a:r>
            <a:r>
              <a:rPr lang="en-US" sz="1800" dirty="0">
                <a:solidFill>
                  <a:srgbClr val="000000"/>
                </a:solidFill>
                <a:latin typeface="Times New Roman" panose="02020603050405020304" pitchFamily="18" charset="0"/>
                <a:cs typeface="Times New Roman" panose="02020603050405020304" pitchFamily="18" charset="0"/>
              </a:rPr>
              <a:t>. Relying on registration data of  five years ago will likely not provide an accurate picture of the needs and circumstances of the requirement  today. </a:t>
            </a:r>
          </a:p>
          <a:p>
            <a:pPr algn="just"/>
            <a:r>
              <a:rPr lang="en-US" sz="1800" dirty="0">
                <a:solidFill>
                  <a:srgbClr val="000000"/>
                </a:solidFill>
                <a:latin typeface="Times New Roman" panose="02020603050405020304" pitchFamily="18" charset="0"/>
                <a:cs typeface="Times New Roman" panose="02020603050405020304" pitchFamily="18" charset="0"/>
              </a:rPr>
              <a:t>As such, a good registration system also includes mechanisms to </a:t>
            </a:r>
            <a:r>
              <a:rPr lang="en-US" sz="1800" b="1" dirty="0">
                <a:solidFill>
                  <a:srgbClr val="000000"/>
                </a:solidFill>
                <a:latin typeface="Times New Roman" panose="02020603050405020304" pitchFamily="18" charset="0"/>
                <a:cs typeface="Times New Roman" panose="02020603050405020304" pitchFamily="18" charset="0"/>
              </a:rPr>
              <a:t>manage</a:t>
            </a:r>
            <a:r>
              <a:rPr lang="en-US" sz="1800" dirty="0">
                <a:solidFill>
                  <a:srgbClr val="000000"/>
                </a:solidFill>
                <a:latin typeface="Times New Roman" panose="02020603050405020304" pitchFamily="18" charset="0"/>
                <a:cs typeface="Times New Roman" panose="02020603050405020304" pitchFamily="18" charset="0"/>
              </a:rPr>
              <a:t> its data, making it </a:t>
            </a:r>
            <a:r>
              <a:rPr lang="en-US" sz="1800" b="1" dirty="0">
                <a:solidFill>
                  <a:srgbClr val="000000"/>
                </a:solidFill>
                <a:latin typeface="Times New Roman" panose="02020603050405020304" pitchFamily="18" charset="0"/>
                <a:cs typeface="Times New Roman" panose="02020603050405020304" pitchFamily="18" charset="0"/>
              </a:rPr>
              <a:t>reliable</a:t>
            </a:r>
            <a:r>
              <a:rPr lang="en-US" sz="1800" dirty="0">
                <a:solidFill>
                  <a:srgbClr val="000000"/>
                </a:solidFill>
                <a:latin typeface="Times New Roman" panose="02020603050405020304" pitchFamily="18" charset="0"/>
                <a:cs typeface="Times New Roman" panose="02020603050405020304" pitchFamily="18" charset="0"/>
              </a:rPr>
              <a:t> and </a:t>
            </a:r>
            <a:r>
              <a:rPr lang="en-US" sz="1800" b="1" dirty="0">
                <a:solidFill>
                  <a:srgbClr val="000000"/>
                </a:solidFill>
                <a:latin typeface="Times New Roman" panose="02020603050405020304" pitchFamily="18" charset="0"/>
                <a:cs typeface="Times New Roman" panose="02020603050405020304" pitchFamily="18" charset="0"/>
              </a:rPr>
              <a:t>effective</a:t>
            </a:r>
            <a:r>
              <a:rPr lang="en-US" sz="1800" dirty="0">
                <a:solidFill>
                  <a:srgbClr val="000000"/>
                </a:solidFill>
                <a:latin typeface="Times New Roman" panose="02020603050405020304" pitchFamily="18" charset="0"/>
                <a:cs typeface="Times New Roman" panose="02020603050405020304" pitchFamily="18" charset="0"/>
              </a:rPr>
              <a:t> for planning and programming.</a:t>
            </a:r>
          </a:p>
          <a:p>
            <a:endParaRPr lang="en-IN" dirty="0"/>
          </a:p>
        </p:txBody>
      </p:sp>
    </p:spTree>
    <p:extLst>
      <p:ext uri="{BB962C8B-B14F-4D97-AF65-F5344CB8AC3E}">
        <p14:creationId xmlns:p14="http://schemas.microsoft.com/office/powerpoint/2010/main" val="24587111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34CFE6E6-B7C8-F7F7-0120-1387B2D195A6}"/>
              </a:ext>
            </a:extLst>
          </p:cNvPr>
          <p:cNvSpPr>
            <a:spLocks noGrp="1"/>
          </p:cNvSpPr>
          <p:nvPr>
            <p:ph type="sldNum" sz="quarter" idx="12"/>
          </p:nvPr>
        </p:nvSpPr>
        <p:spPr/>
        <p:txBody>
          <a:bodyPr/>
          <a:lstStyle/>
          <a:p>
            <a:fld id="{4F7E9C80-C75B-4B75-A6C5-E58A18995148}" type="slidenum">
              <a:rPr lang="en-US" smtClean="0"/>
              <a:t>26</a:t>
            </a:fld>
            <a:endParaRPr lang="en-US"/>
          </a:p>
        </p:txBody>
      </p:sp>
      <p:sp>
        <p:nvSpPr>
          <p:cNvPr id="9" name="Title 1">
            <a:extLst>
              <a:ext uri="{FF2B5EF4-FFF2-40B4-BE49-F238E27FC236}">
                <a16:creationId xmlns:a16="http://schemas.microsoft.com/office/drawing/2014/main" id="{50AEB90A-A405-9A2E-5B76-7C165AE50B45}"/>
              </a:ext>
            </a:extLst>
          </p:cNvPr>
          <p:cNvSpPr>
            <a:spLocks noGrp="1"/>
          </p:cNvSpPr>
          <p:nvPr>
            <p:ph type="title"/>
          </p:nvPr>
        </p:nvSpPr>
        <p:spPr>
          <a:xfrm>
            <a:off x="488373" y="685800"/>
            <a:ext cx="8229600" cy="1143000"/>
          </a:xfrm>
        </p:spPr>
        <p:txBody>
          <a:bodyPr/>
          <a:lstStyle/>
          <a:p>
            <a:r>
              <a:rPr lang="en-US" dirty="0"/>
              <a:t>  Collect</a:t>
            </a:r>
          </a:p>
        </p:txBody>
      </p:sp>
      <p:pic>
        <p:nvPicPr>
          <p:cNvPr id="4" name="image2.jpeg">
            <a:extLst>
              <a:ext uri="{FF2B5EF4-FFF2-40B4-BE49-F238E27FC236}">
                <a16:creationId xmlns:a16="http://schemas.microsoft.com/office/drawing/2014/main" id="{F27BD17B-EFD1-8B04-150A-638DCA2A6691}"/>
              </a:ext>
            </a:extLst>
          </p:cNvPr>
          <p:cNvPicPr/>
          <p:nvPr/>
        </p:nvPicPr>
        <p:blipFill>
          <a:blip r:embed="rId2"/>
          <a:srcRect/>
          <a:stretch>
            <a:fillRect/>
          </a:stretch>
        </p:blipFill>
        <p:spPr bwMode="auto">
          <a:xfrm>
            <a:off x="34636" y="105931"/>
            <a:ext cx="2237740" cy="755015"/>
          </a:xfrm>
          <a:prstGeom prst="rect">
            <a:avLst/>
          </a:prstGeom>
          <a:noFill/>
          <a:ln w="9525">
            <a:noFill/>
            <a:miter lim="800000"/>
            <a:headEnd/>
            <a:tailEnd/>
          </a:ln>
        </p:spPr>
      </p:pic>
      <p:sp>
        <p:nvSpPr>
          <p:cNvPr id="3" name="Text Placeholder 2">
            <a:extLst>
              <a:ext uri="{FF2B5EF4-FFF2-40B4-BE49-F238E27FC236}">
                <a16:creationId xmlns:a16="http://schemas.microsoft.com/office/drawing/2014/main" id="{85884F39-B6BD-C3AF-3FFF-E1A32EC56D3B}"/>
              </a:ext>
            </a:extLst>
          </p:cNvPr>
          <p:cNvSpPr txBox="1">
            <a:spLocks/>
          </p:cNvSpPr>
          <p:nvPr/>
        </p:nvSpPr>
        <p:spPr>
          <a:xfrm>
            <a:off x="488373" y="2514600"/>
            <a:ext cx="8122227" cy="271544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just"/>
            <a:r>
              <a:rPr lang="en-US" sz="1800" dirty="0">
                <a:latin typeface="Times New Roman" panose="02020603050405020304" pitchFamily="18" charset="0"/>
                <a:cs typeface="Times New Roman" panose="02020603050405020304" pitchFamily="18" charset="0"/>
              </a:rPr>
              <a:t>Data collection is the procedure of </a:t>
            </a:r>
            <a:r>
              <a:rPr lang="en-US" sz="1800" b="1" dirty="0">
                <a:latin typeface="Times New Roman" panose="02020603050405020304" pitchFamily="18" charset="0"/>
                <a:cs typeface="Times New Roman" panose="02020603050405020304" pitchFamily="18" charset="0"/>
              </a:rPr>
              <a:t>collecting,</a:t>
            </a:r>
            <a:r>
              <a:rPr lang="en-US" sz="1800" dirty="0">
                <a:latin typeface="Times New Roman" panose="02020603050405020304" pitchFamily="18" charset="0"/>
                <a:cs typeface="Times New Roman" panose="02020603050405020304" pitchFamily="18" charset="0"/>
              </a:rPr>
              <a:t> </a:t>
            </a:r>
            <a:r>
              <a:rPr lang="en-US" sz="1800" b="1" dirty="0">
                <a:latin typeface="Times New Roman" panose="02020603050405020304" pitchFamily="18" charset="0"/>
                <a:cs typeface="Times New Roman" panose="02020603050405020304" pitchFamily="18" charset="0"/>
              </a:rPr>
              <a:t>measuring</a:t>
            </a:r>
            <a:r>
              <a:rPr lang="en-US" sz="1800" dirty="0">
                <a:latin typeface="Times New Roman" panose="02020603050405020304" pitchFamily="18" charset="0"/>
                <a:cs typeface="Times New Roman" panose="02020603050405020304" pitchFamily="18" charset="0"/>
              </a:rPr>
              <a:t> and </a:t>
            </a:r>
            <a:r>
              <a:rPr lang="en-US" sz="1800" b="1" dirty="0">
                <a:latin typeface="Times New Roman" panose="02020603050405020304" pitchFamily="18" charset="0"/>
                <a:cs typeface="Times New Roman" panose="02020603050405020304" pitchFamily="18" charset="0"/>
              </a:rPr>
              <a:t>analyzing</a:t>
            </a:r>
            <a:r>
              <a:rPr lang="en-US" sz="1800" dirty="0">
                <a:latin typeface="Times New Roman" panose="02020603050405020304" pitchFamily="18" charset="0"/>
                <a:cs typeface="Times New Roman" panose="02020603050405020304" pitchFamily="18" charset="0"/>
              </a:rPr>
              <a:t> accurate insights for research using standard validated techniques.</a:t>
            </a:r>
          </a:p>
          <a:p>
            <a:pPr algn="just"/>
            <a:r>
              <a:rPr lang="en-US" sz="1800" dirty="0">
                <a:latin typeface="Times New Roman" panose="02020603050405020304" pitchFamily="18" charset="0"/>
                <a:cs typeface="Times New Roman" panose="02020603050405020304" pitchFamily="18" charset="0"/>
              </a:rPr>
              <a:t>A researcher can evaluate their hypothesis on the basis of collected data. In most cases, data collection is the </a:t>
            </a:r>
            <a:r>
              <a:rPr lang="en-US" sz="1800" b="1" dirty="0">
                <a:latin typeface="Times New Roman" panose="02020603050405020304" pitchFamily="18" charset="0"/>
                <a:cs typeface="Times New Roman" panose="02020603050405020304" pitchFamily="18" charset="0"/>
              </a:rPr>
              <a:t>primary</a:t>
            </a:r>
            <a:r>
              <a:rPr lang="en-US" sz="1800" dirty="0">
                <a:latin typeface="Times New Roman" panose="02020603050405020304" pitchFamily="18" charset="0"/>
                <a:cs typeface="Times New Roman" panose="02020603050405020304" pitchFamily="18" charset="0"/>
              </a:rPr>
              <a:t> and most </a:t>
            </a:r>
            <a:r>
              <a:rPr lang="en-US" sz="1800" b="1" dirty="0">
                <a:latin typeface="Times New Roman" panose="02020603050405020304" pitchFamily="18" charset="0"/>
                <a:cs typeface="Times New Roman" panose="02020603050405020304" pitchFamily="18" charset="0"/>
              </a:rPr>
              <a:t>important step</a:t>
            </a:r>
            <a:r>
              <a:rPr lang="en-US" sz="1800" dirty="0">
                <a:latin typeface="Times New Roman" panose="02020603050405020304" pitchFamily="18" charset="0"/>
                <a:cs typeface="Times New Roman" panose="02020603050405020304" pitchFamily="18" charset="0"/>
              </a:rPr>
              <a:t> for research, irrespective of the field of research. The approach of data collection is different for different fields of study, depending on the required information.</a:t>
            </a:r>
          </a:p>
          <a:p>
            <a:endParaRPr lang="en-IN" dirty="0"/>
          </a:p>
        </p:txBody>
      </p:sp>
    </p:spTree>
    <p:extLst>
      <p:ext uri="{BB962C8B-B14F-4D97-AF65-F5344CB8AC3E}">
        <p14:creationId xmlns:p14="http://schemas.microsoft.com/office/powerpoint/2010/main" val="5858565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34CFE6E6-B7C8-F7F7-0120-1387B2D195A6}"/>
              </a:ext>
            </a:extLst>
          </p:cNvPr>
          <p:cNvSpPr>
            <a:spLocks noGrp="1"/>
          </p:cNvSpPr>
          <p:nvPr>
            <p:ph type="sldNum" sz="quarter" idx="12"/>
          </p:nvPr>
        </p:nvSpPr>
        <p:spPr/>
        <p:txBody>
          <a:bodyPr/>
          <a:lstStyle/>
          <a:p>
            <a:fld id="{4F7E9C80-C75B-4B75-A6C5-E58A18995148}" type="slidenum">
              <a:rPr lang="en-US" smtClean="0"/>
              <a:t>27</a:t>
            </a:fld>
            <a:endParaRPr lang="en-US"/>
          </a:p>
        </p:txBody>
      </p:sp>
      <p:sp>
        <p:nvSpPr>
          <p:cNvPr id="9" name="Title 1">
            <a:extLst>
              <a:ext uri="{FF2B5EF4-FFF2-40B4-BE49-F238E27FC236}">
                <a16:creationId xmlns:a16="http://schemas.microsoft.com/office/drawing/2014/main" id="{50AEB90A-A405-9A2E-5B76-7C165AE50B45}"/>
              </a:ext>
            </a:extLst>
          </p:cNvPr>
          <p:cNvSpPr>
            <a:spLocks noGrp="1"/>
          </p:cNvSpPr>
          <p:nvPr>
            <p:ph type="title"/>
          </p:nvPr>
        </p:nvSpPr>
        <p:spPr>
          <a:xfrm>
            <a:off x="488373" y="685800"/>
            <a:ext cx="8229600" cy="1143000"/>
          </a:xfrm>
        </p:spPr>
        <p:txBody>
          <a:bodyPr/>
          <a:lstStyle/>
          <a:p>
            <a:r>
              <a:rPr lang="en-US" dirty="0"/>
              <a:t>  Collect</a:t>
            </a:r>
          </a:p>
        </p:txBody>
      </p:sp>
      <p:pic>
        <p:nvPicPr>
          <p:cNvPr id="4" name="image2.jpeg">
            <a:extLst>
              <a:ext uri="{FF2B5EF4-FFF2-40B4-BE49-F238E27FC236}">
                <a16:creationId xmlns:a16="http://schemas.microsoft.com/office/drawing/2014/main" id="{F27BD17B-EFD1-8B04-150A-638DCA2A6691}"/>
              </a:ext>
            </a:extLst>
          </p:cNvPr>
          <p:cNvPicPr/>
          <p:nvPr/>
        </p:nvPicPr>
        <p:blipFill>
          <a:blip r:embed="rId2"/>
          <a:srcRect/>
          <a:stretch>
            <a:fillRect/>
          </a:stretch>
        </p:blipFill>
        <p:spPr bwMode="auto">
          <a:xfrm>
            <a:off x="34636" y="105931"/>
            <a:ext cx="2237740" cy="755015"/>
          </a:xfrm>
          <a:prstGeom prst="rect">
            <a:avLst/>
          </a:prstGeom>
          <a:noFill/>
          <a:ln w="9525">
            <a:noFill/>
            <a:miter lim="800000"/>
            <a:headEnd/>
            <a:tailEnd/>
          </a:ln>
        </p:spPr>
      </p:pic>
      <p:sp>
        <p:nvSpPr>
          <p:cNvPr id="3" name="Text Placeholder 2">
            <a:extLst>
              <a:ext uri="{FF2B5EF4-FFF2-40B4-BE49-F238E27FC236}">
                <a16:creationId xmlns:a16="http://schemas.microsoft.com/office/drawing/2014/main" id="{85884F39-B6BD-C3AF-3FFF-E1A32EC56D3B}"/>
              </a:ext>
            </a:extLst>
          </p:cNvPr>
          <p:cNvSpPr txBox="1">
            <a:spLocks/>
          </p:cNvSpPr>
          <p:nvPr/>
        </p:nvSpPr>
        <p:spPr>
          <a:xfrm>
            <a:off x="488373" y="2514600"/>
            <a:ext cx="8122227" cy="271544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just"/>
            <a:r>
              <a:rPr lang="en-US" sz="1800" dirty="0">
                <a:latin typeface="Times New Roman" panose="02020603050405020304" pitchFamily="18" charset="0"/>
                <a:cs typeface="Times New Roman" panose="02020603050405020304" pitchFamily="18" charset="0"/>
              </a:rPr>
              <a:t>Data collection is the procedure of </a:t>
            </a:r>
            <a:r>
              <a:rPr lang="en-US" sz="1800" b="1" dirty="0">
                <a:latin typeface="Times New Roman" panose="02020603050405020304" pitchFamily="18" charset="0"/>
                <a:cs typeface="Times New Roman" panose="02020603050405020304" pitchFamily="18" charset="0"/>
              </a:rPr>
              <a:t>collecting,</a:t>
            </a:r>
            <a:r>
              <a:rPr lang="en-US" sz="1800" dirty="0">
                <a:latin typeface="Times New Roman" panose="02020603050405020304" pitchFamily="18" charset="0"/>
                <a:cs typeface="Times New Roman" panose="02020603050405020304" pitchFamily="18" charset="0"/>
              </a:rPr>
              <a:t> </a:t>
            </a:r>
            <a:r>
              <a:rPr lang="en-US" sz="1800" b="1" dirty="0">
                <a:latin typeface="Times New Roman" panose="02020603050405020304" pitchFamily="18" charset="0"/>
                <a:cs typeface="Times New Roman" panose="02020603050405020304" pitchFamily="18" charset="0"/>
              </a:rPr>
              <a:t>measuring</a:t>
            </a:r>
            <a:r>
              <a:rPr lang="en-US" sz="1800" dirty="0">
                <a:latin typeface="Times New Roman" panose="02020603050405020304" pitchFamily="18" charset="0"/>
                <a:cs typeface="Times New Roman" panose="02020603050405020304" pitchFamily="18" charset="0"/>
              </a:rPr>
              <a:t> and </a:t>
            </a:r>
            <a:r>
              <a:rPr lang="en-US" sz="1800" b="1" dirty="0">
                <a:latin typeface="Times New Roman" panose="02020603050405020304" pitchFamily="18" charset="0"/>
                <a:cs typeface="Times New Roman" panose="02020603050405020304" pitchFamily="18" charset="0"/>
              </a:rPr>
              <a:t>analyzing</a:t>
            </a:r>
            <a:r>
              <a:rPr lang="en-US" sz="1800" dirty="0">
                <a:latin typeface="Times New Roman" panose="02020603050405020304" pitchFamily="18" charset="0"/>
                <a:cs typeface="Times New Roman" panose="02020603050405020304" pitchFamily="18" charset="0"/>
              </a:rPr>
              <a:t> accurate insights for research using standard validated techniques.</a:t>
            </a:r>
          </a:p>
          <a:p>
            <a:pPr algn="just"/>
            <a:r>
              <a:rPr lang="en-US" sz="1800" dirty="0">
                <a:latin typeface="Times New Roman" panose="02020603050405020304" pitchFamily="18" charset="0"/>
                <a:cs typeface="Times New Roman" panose="02020603050405020304" pitchFamily="18" charset="0"/>
              </a:rPr>
              <a:t>A researcher can evaluate their hypothesis on the basis of collected data. In most cases, data collection is the </a:t>
            </a:r>
            <a:r>
              <a:rPr lang="en-US" sz="1800" b="1" dirty="0">
                <a:latin typeface="Times New Roman" panose="02020603050405020304" pitchFamily="18" charset="0"/>
                <a:cs typeface="Times New Roman" panose="02020603050405020304" pitchFamily="18" charset="0"/>
              </a:rPr>
              <a:t>primary</a:t>
            </a:r>
            <a:r>
              <a:rPr lang="en-US" sz="1800" dirty="0">
                <a:latin typeface="Times New Roman" panose="02020603050405020304" pitchFamily="18" charset="0"/>
                <a:cs typeface="Times New Roman" panose="02020603050405020304" pitchFamily="18" charset="0"/>
              </a:rPr>
              <a:t> and most </a:t>
            </a:r>
            <a:r>
              <a:rPr lang="en-US" sz="1800" b="1" dirty="0">
                <a:latin typeface="Times New Roman" panose="02020603050405020304" pitchFamily="18" charset="0"/>
                <a:cs typeface="Times New Roman" panose="02020603050405020304" pitchFamily="18" charset="0"/>
              </a:rPr>
              <a:t>important step</a:t>
            </a:r>
            <a:r>
              <a:rPr lang="en-US" sz="1800" dirty="0">
                <a:latin typeface="Times New Roman" panose="02020603050405020304" pitchFamily="18" charset="0"/>
                <a:cs typeface="Times New Roman" panose="02020603050405020304" pitchFamily="18" charset="0"/>
              </a:rPr>
              <a:t> for research, irrespective of the field of research. The approach of data collection is different for different fields of study, depending on the required information.</a:t>
            </a:r>
          </a:p>
          <a:p>
            <a:endParaRPr lang="en-IN" dirty="0"/>
          </a:p>
        </p:txBody>
      </p:sp>
    </p:spTree>
    <p:extLst>
      <p:ext uri="{BB962C8B-B14F-4D97-AF65-F5344CB8AC3E}">
        <p14:creationId xmlns:p14="http://schemas.microsoft.com/office/powerpoint/2010/main" val="24043020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34CFE6E6-B7C8-F7F7-0120-1387B2D195A6}"/>
              </a:ext>
            </a:extLst>
          </p:cNvPr>
          <p:cNvSpPr>
            <a:spLocks noGrp="1"/>
          </p:cNvSpPr>
          <p:nvPr>
            <p:ph type="sldNum" sz="quarter" idx="12"/>
          </p:nvPr>
        </p:nvSpPr>
        <p:spPr/>
        <p:txBody>
          <a:bodyPr/>
          <a:lstStyle/>
          <a:p>
            <a:fld id="{4F7E9C80-C75B-4B75-A6C5-E58A18995148}" type="slidenum">
              <a:rPr lang="en-US" smtClean="0"/>
              <a:t>28</a:t>
            </a:fld>
            <a:endParaRPr lang="en-US"/>
          </a:p>
        </p:txBody>
      </p:sp>
      <p:sp>
        <p:nvSpPr>
          <p:cNvPr id="9" name="Title 1">
            <a:extLst>
              <a:ext uri="{FF2B5EF4-FFF2-40B4-BE49-F238E27FC236}">
                <a16:creationId xmlns:a16="http://schemas.microsoft.com/office/drawing/2014/main" id="{50AEB90A-A405-9A2E-5B76-7C165AE50B45}"/>
              </a:ext>
            </a:extLst>
          </p:cNvPr>
          <p:cNvSpPr>
            <a:spLocks noGrp="1"/>
          </p:cNvSpPr>
          <p:nvPr>
            <p:ph type="title"/>
          </p:nvPr>
        </p:nvSpPr>
        <p:spPr>
          <a:xfrm>
            <a:off x="488373" y="685800"/>
            <a:ext cx="8229600" cy="1143000"/>
          </a:xfrm>
        </p:spPr>
        <p:txBody>
          <a:bodyPr/>
          <a:lstStyle/>
          <a:p>
            <a:r>
              <a:rPr lang="en-US" dirty="0"/>
              <a:t>  Analyze</a:t>
            </a:r>
          </a:p>
        </p:txBody>
      </p:sp>
      <p:pic>
        <p:nvPicPr>
          <p:cNvPr id="4" name="image2.jpeg">
            <a:extLst>
              <a:ext uri="{FF2B5EF4-FFF2-40B4-BE49-F238E27FC236}">
                <a16:creationId xmlns:a16="http://schemas.microsoft.com/office/drawing/2014/main" id="{F27BD17B-EFD1-8B04-150A-638DCA2A6691}"/>
              </a:ext>
            </a:extLst>
          </p:cNvPr>
          <p:cNvPicPr/>
          <p:nvPr/>
        </p:nvPicPr>
        <p:blipFill>
          <a:blip r:embed="rId2"/>
          <a:srcRect/>
          <a:stretch>
            <a:fillRect/>
          </a:stretch>
        </p:blipFill>
        <p:spPr bwMode="auto">
          <a:xfrm>
            <a:off x="34636" y="105931"/>
            <a:ext cx="2237740" cy="755015"/>
          </a:xfrm>
          <a:prstGeom prst="rect">
            <a:avLst/>
          </a:prstGeom>
          <a:noFill/>
          <a:ln w="9525">
            <a:noFill/>
            <a:miter lim="800000"/>
            <a:headEnd/>
            <a:tailEnd/>
          </a:ln>
        </p:spPr>
      </p:pic>
      <p:sp>
        <p:nvSpPr>
          <p:cNvPr id="3" name="Text Placeholder 2">
            <a:extLst>
              <a:ext uri="{FF2B5EF4-FFF2-40B4-BE49-F238E27FC236}">
                <a16:creationId xmlns:a16="http://schemas.microsoft.com/office/drawing/2014/main" id="{85884F39-B6BD-C3AF-3FFF-E1A32EC56D3B}"/>
              </a:ext>
            </a:extLst>
          </p:cNvPr>
          <p:cNvSpPr txBox="1">
            <a:spLocks/>
          </p:cNvSpPr>
          <p:nvPr/>
        </p:nvSpPr>
        <p:spPr>
          <a:xfrm>
            <a:off x="488373" y="2514600"/>
            <a:ext cx="8122227" cy="271544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endParaRPr lang="en-IN" dirty="0"/>
          </a:p>
        </p:txBody>
      </p:sp>
      <p:sp>
        <p:nvSpPr>
          <p:cNvPr id="2" name="Text Placeholder 2">
            <a:extLst>
              <a:ext uri="{FF2B5EF4-FFF2-40B4-BE49-F238E27FC236}">
                <a16:creationId xmlns:a16="http://schemas.microsoft.com/office/drawing/2014/main" id="{B8303F23-0BE6-F90E-C9A9-5C48E64A3C0E}"/>
              </a:ext>
            </a:extLst>
          </p:cNvPr>
          <p:cNvSpPr txBox="1">
            <a:spLocks/>
          </p:cNvSpPr>
          <p:nvPr/>
        </p:nvSpPr>
        <p:spPr>
          <a:xfrm>
            <a:off x="1183003" y="2339314"/>
            <a:ext cx="6948285" cy="3066017"/>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just"/>
            <a:r>
              <a:rPr lang="en-US" sz="1800" b="1" dirty="0">
                <a:solidFill>
                  <a:srgbClr val="222222"/>
                </a:solidFill>
                <a:latin typeface="Times New Roman" panose="02020603050405020304" pitchFamily="18" charset="0"/>
                <a:cs typeface="Times New Roman" panose="02020603050405020304" pitchFamily="18" charset="0"/>
              </a:rPr>
              <a:t> Analyze </a:t>
            </a:r>
            <a:r>
              <a:rPr lang="en-US" sz="1800" dirty="0">
                <a:solidFill>
                  <a:srgbClr val="222222"/>
                </a:solidFill>
                <a:latin typeface="Times New Roman" panose="02020603050405020304" pitchFamily="18" charset="0"/>
                <a:cs typeface="Times New Roman" panose="02020603050405020304" pitchFamily="18" charset="0"/>
              </a:rPr>
              <a:t>is defined as a process of </a:t>
            </a:r>
            <a:r>
              <a:rPr lang="en-US" sz="1800" b="1" dirty="0">
                <a:solidFill>
                  <a:srgbClr val="222222"/>
                </a:solidFill>
                <a:latin typeface="Times New Roman" panose="02020603050405020304" pitchFamily="18" charset="0"/>
                <a:cs typeface="Times New Roman" panose="02020603050405020304" pitchFamily="18" charset="0"/>
              </a:rPr>
              <a:t>cleaning</a:t>
            </a:r>
            <a:r>
              <a:rPr lang="en-US" sz="1800" dirty="0">
                <a:solidFill>
                  <a:srgbClr val="222222"/>
                </a:solidFill>
                <a:latin typeface="Times New Roman" panose="02020603050405020304" pitchFamily="18" charset="0"/>
                <a:cs typeface="Times New Roman" panose="02020603050405020304" pitchFamily="18" charset="0"/>
              </a:rPr>
              <a:t>, </a:t>
            </a:r>
            <a:r>
              <a:rPr lang="en-US" sz="1800" b="1" dirty="0">
                <a:solidFill>
                  <a:srgbClr val="222222"/>
                </a:solidFill>
                <a:latin typeface="Times New Roman" panose="02020603050405020304" pitchFamily="18" charset="0"/>
                <a:cs typeface="Times New Roman" panose="02020603050405020304" pitchFamily="18" charset="0"/>
              </a:rPr>
              <a:t>transforming</a:t>
            </a:r>
            <a:r>
              <a:rPr lang="en-US" sz="1800" dirty="0">
                <a:solidFill>
                  <a:srgbClr val="222222"/>
                </a:solidFill>
                <a:latin typeface="Times New Roman" panose="02020603050405020304" pitchFamily="18" charset="0"/>
                <a:cs typeface="Times New Roman" panose="02020603050405020304" pitchFamily="18" charset="0"/>
              </a:rPr>
              <a:t>, and </a:t>
            </a:r>
            <a:r>
              <a:rPr lang="en-US" sz="1800" b="1" dirty="0">
                <a:solidFill>
                  <a:srgbClr val="222222"/>
                </a:solidFill>
                <a:latin typeface="Times New Roman" panose="02020603050405020304" pitchFamily="18" charset="0"/>
                <a:cs typeface="Times New Roman" panose="02020603050405020304" pitchFamily="18" charset="0"/>
              </a:rPr>
              <a:t>modeling</a:t>
            </a:r>
            <a:r>
              <a:rPr lang="en-US" sz="1800" dirty="0">
                <a:solidFill>
                  <a:srgbClr val="222222"/>
                </a:solidFill>
                <a:latin typeface="Times New Roman" panose="02020603050405020304" pitchFamily="18" charset="0"/>
                <a:cs typeface="Times New Roman" panose="02020603050405020304" pitchFamily="18" charset="0"/>
              </a:rPr>
              <a:t> data to discover useful information for business decision-making. The purpose of Analyze module  is to extract </a:t>
            </a:r>
            <a:r>
              <a:rPr lang="en-US" sz="1800" b="1" dirty="0">
                <a:solidFill>
                  <a:srgbClr val="222222"/>
                </a:solidFill>
                <a:latin typeface="Times New Roman" panose="02020603050405020304" pitchFamily="18" charset="0"/>
                <a:cs typeface="Times New Roman" panose="02020603050405020304" pitchFamily="18" charset="0"/>
              </a:rPr>
              <a:t>useful information </a:t>
            </a:r>
            <a:r>
              <a:rPr lang="en-US" sz="1800" dirty="0">
                <a:solidFill>
                  <a:srgbClr val="222222"/>
                </a:solidFill>
                <a:latin typeface="Times New Roman" panose="02020603050405020304" pitchFamily="18" charset="0"/>
                <a:cs typeface="Times New Roman" panose="02020603050405020304" pitchFamily="18" charset="0"/>
              </a:rPr>
              <a:t>from data and taking the decision based upon the data analysis.</a:t>
            </a:r>
          </a:p>
          <a:p>
            <a:pPr algn="just"/>
            <a:r>
              <a:rPr lang="en-US" sz="1800" dirty="0">
                <a:solidFill>
                  <a:srgbClr val="222222"/>
                </a:solidFill>
                <a:latin typeface="Times New Roman" panose="02020603050405020304" pitchFamily="18" charset="0"/>
                <a:cs typeface="Times New Roman" panose="02020603050405020304" pitchFamily="18" charset="0"/>
              </a:rPr>
              <a:t>A simple example of  analysis is whenever we take any decision in our day-to-day life is by thinking about what happened last time or what will happen by choosing that particular decision. This is nothing but analyzing our </a:t>
            </a:r>
            <a:r>
              <a:rPr lang="en-US" sz="1800" b="1" dirty="0">
                <a:solidFill>
                  <a:srgbClr val="222222"/>
                </a:solidFill>
                <a:latin typeface="Times New Roman" panose="02020603050405020304" pitchFamily="18" charset="0"/>
                <a:cs typeface="Times New Roman" panose="02020603050405020304" pitchFamily="18" charset="0"/>
              </a:rPr>
              <a:t>past </a:t>
            </a:r>
            <a:r>
              <a:rPr lang="en-US" sz="1800" dirty="0">
                <a:solidFill>
                  <a:srgbClr val="222222"/>
                </a:solidFill>
                <a:latin typeface="Times New Roman" panose="02020603050405020304" pitchFamily="18" charset="0"/>
                <a:cs typeface="Times New Roman" panose="02020603050405020304" pitchFamily="18" charset="0"/>
              </a:rPr>
              <a:t>or </a:t>
            </a:r>
            <a:r>
              <a:rPr lang="en-US" sz="1800" b="1" dirty="0">
                <a:solidFill>
                  <a:srgbClr val="222222"/>
                </a:solidFill>
                <a:latin typeface="Times New Roman" panose="02020603050405020304" pitchFamily="18" charset="0"/>
                <a:cs typeface="Times New Roman" panose="02020603050405020304" pitchFamily="18" charset="0"/>
              </a:rPr>
              <a:t>future</a:t>
            </a:r>
            <a:r>
              <a:rPr lang="en-US" sz="1800" dirty="0">
                <a:solidFill>
                  <a:srgbClr val="222222"/>
                </a:solidFill>
                <a:latin typeface="Times New Roman" panose="02020603050405020304" pitchFamily="18" charset="0"/>
                <a:cs typeface="Times New Roman" panose="02020603050405020304" pitchFamily="18" charset="0"/>
              </a:rPr>
              <a:t> and making decisions based on it. For that, we gather memories of our past or dreams of our future.</a:t>
            </a:r>
          </a:p>
          <a:p>
            <a:endParaRPr lang="en-IN" dirty="0"/>
          </a:p>
        </p:txBody>
      </p:sp>
    </p:spTree>
    <p:extLst>
      <p:ext uri="{BB962C8B-B14F-4D97-AF65-F5344CB8AC3E}">
        <p14:creationId xmlns:p14="http://schemas.microsoft.com/office/powerpoint/2010/main" val="13144731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34CFE6E6-B7C8-F7F7-0120-1387B2D195A6}"/>
              </a:ext>
            </a:extLst>
          </p:cNvPr>
          <p:cNvSpPr>
            <a:spLocks noGrp="1"/>
          </p:cNvSpPr>
          <p:nvPr>
            <p:ph type="sldNum" sz="quarter" idx="12"/>
          </p:nvPr>
        </p:nvSpPr>
        <p:spPr/>
        <p:txBody>
          <a:bodyPr/>
          <a:lstStyle/>
          <a:p>
            <a:fld id="{4F7E9C80-C75B-4B75-A6C5-E58A18995148}" type="slidenum">
              <a:rPr lang="en-US" smtClean="0"/>
              <a:t>29</a:t>
            </a:fld>
            <a:endParaRPr lang="en-US"/>
          </a:p>
        </p:txBody>
      </p:sp>
      <p:sp>
        <p:nvSpPr>
          <p:cNvPr id="9" name="Title 1">
            <a:extLst>
              <a:ext uri="{FF2B5EF4-FFF2-40B4-BE49-F238E27FC236}">
                <a16:creationId xmlns:a16="http://schemas.microsoft.com/office/drawing/2014/main" id="{50AEB90A-A405-9A2E-5B76-7C165AE50B45}"/>
              </a:ext>
            </a:extLst>
          </p:cNvPr>
          <p:cNvSpPr>
            <a:spLocks noGrp="1"/>
          </p:cNvSpPr>
          <p:nvPr>
            <p:ph type="title"/>
          </p:nvPr>
        </p:nvSpPr>
        <p:spPr>
          <a:xfrm>
            <a:off x="542345" y="896091"/>
            <a:ext cx="8229600" cy="1143000"/>
          </a:xfrm>
        </p:spPr>
        <p:txBody>
          <a:bodyPr/>
          <a:lstStyle/>
          <a:p>
            <a:r>
              <a:rPr lang="en-US" dirty="0"/>
              <a:t>  Distribute</a:t>
            </a:r>
          </a:p>
        </p:txBody>
      </p:sp>
      <p:pic>
        <p:nvPicPr>
          <p:cNvPr id="4" name="image2.jpeg">
            <a:extLst>
              <a:ext uri="{FF2B5EF4-FFF2-40B4-BE49-F238E27FC236}">
                <a16:creationId xmlns:a16="http://schemas.microsoft.com/office/drawing/2014/main" id="{F27BD17B-EFD1-8B04-150A-638DCA2A6691}"/>
              </a:ext>
            </a:extLst>
          </p:cNvPr>
          <p:cNvPicPr/>
          <p:nvPr/>
        </p:nvPicPr>
        <p:blipFill>
          <a:blip r:embed="rId2"/>
          <a:srcRect/>
          <a:stretch>
            <a:fillRect/>
          </a:stretch>
        </p:blipFill>
        <p:spPr bwMode="auto">
          <a:xfrm>
            <a:off x="34636" y="105931"/>
            <a:ext cx="2237740" cy="755015"/>
          </a:xfrm>
          <a:prstGeom prst="rect">
            <a:avLst/>
          </a:prstGeom>
          <a:noFill/>
          <a:ln w="9525">
            <a:noFill/>
            <a:miter lim="800000"/>
            <a:headEnd/>
            <a:tailEnd/>
          </a:ln>
        </p:spPr>
      </p:pic>
      <p:sp>
        <p:nvSpPr>
          <p:cNvPr id="3" name="Text Placeholder 2">
            <a:extLst>
              <a:ext uri="{FF2B5EF4-FFF2-40B4-BE49-F238E27FC236}">
                <a16:creationId xmlns:a16="http://schemas.microsoft.com/office/drawing/2014/main" id="{85884F39-B6BD-C3AF-3FFF-E1A32EC56D3B}"/>
              </a:ext>
            </a:extLst>
          </p:cNvPr>
          <p:cNvSpPr txBox="1">
            <a:spLocks/>
          </p:cNvSpPr>
          <p:nvPr/>
        </p:nvSpPr>
        <p:spPr>
          <a:xfrm>
            <a:off x="488373" y="2514600"/>
            <a:ext cx="8122227" cy="271544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endParaRPr lang="en-IN" dirty="0"/>
          </a:p>
        </p:txBody>
      </p:sp>
      <p:sp>
        <p:nvSpPr>
          <p:cNvPr id="2" name="Text Placeholder 2">
            <a:extLst>
              <a:ext uri="{FF2B5EF4-FFF2-40B4-BE49-F238E27FC236}">
                <a16:creationId xmlns:a16="http://schemas.microsoft.com/office/drawing/2014/main" id="{B8303F23-0BE6-F90E-C9A9-5C48E64A3C0E}"/>
              </a:ext>
            </a:extLst>
          </p:cNvPr>
          <p:cNvSpPr txBox="1">
            <a:spLocks/>
          </p:cNvSpPr>
          <p:nvPr/>
        </p:nvSpPr>
        <p:spPr>
          <a:xfrm>
            <a:off x="1183003" y="2339314"/>
            <a:ext cx="6948285" cy="3066017"/>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endParaRPr lang="en-IN" dirty="0"/>
          </a:p>
        </p:txBody>
      </p:sp>
      <p:sp>
        <p:nvSpPr>
          <p:cNvPr id="5" name="Text Placeholder 2">
            <a:extLst>
              <a:ext uri="{FF2B5EF4-FFF2-40B4-BE49-F238E27FC236}">
                <a16:creationId xmlns:a16="http://schemas.microsoft.com/office/drawing/2014/main" id="{4AA8F0C5-B29A-4687-C1C5-D78AA52BCC0D}"/>
              </a:ext>
            </a:extLst>
          </p:cNvPr>
          <p:cNvSpPr txBox="1">
            <a:spLocks/>
          </p:cNvSpPr>
          <p:nvPr/>
        </p:nvSpPr>
        <p:spPr>
          <a:xfrm>
            <a:off x="764018" y="2408669"/>
            <a:ext cx="7678309" cy="231482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just"/>
            <a:r>
              <a:rPr lang="en-US" sz="1800" dirty="0">
                <a:latin typeface="Times New Roman" panose="02020603050405020304" pitchFamily="18" charset="0"/>
                <a:cs typeface="Times New Roman" panose="02020603050405020304" pitchFamily="18" charset="0"/>
              </a:rPr>
              <a:t>Distribution describes the manner by which a product or products are made available to the consumer.</a:t>
            </a:r>
            <a:r>
              <a:rPr lang="en-US" sz="1800" b="1" dirty="0">
                <a:latin typeface="Times New Roman" panose="02020603050405020304" pitchFamily="18" charset="0"/>
                <a:cs typeface="Times New Roman" panose="02020603050405020304" pitchFamily="18" charset="0"/>
              </a:rPr>
              <a:t> </a:t>
            </a:r>
          </a:p>
          <a:p>
            <a:pPr algn="just"/>
            <a:r>
              <a:rPr lang="en-US" sz="1800" dirty="0">
                <a:latin typeface="Times New Roman" panose="02020603050405020304" pitchFamily="18" charset="0"/>
                <a:cs typeface="Times New Roman" panose="02020603050405020304" pitchFamily="18" charset="0"/>
              </a:rPr>
              <a:t>Every sale includes a primary seller, who provides the service or product, and a buyer who purchases the service or product.</a:t>
            </a:r>
          </a:p>
          <a:p>
            <a:pPr algn="just"/>
            <a:r>
              <a:rPr lang="en-US" sz="1800" u="sng" dirty="0">
                <a:latin typeface="Times New Roman" panose="02020603050405020304" pitchFamily="18" charset="0"/>
                <a:cs typeface="Times New Roman" panose="02020603050405020304" pitchFamily="18" charset="0"/>
              </a:rPr>
              <a:t>Direct Distribution</a:t>
            </a:r>
          </a:p>
          <a:p>
            <a:pPr marL="0" indent="0" algn="just">
              <a:buNone/>
            </a:pPr>
            <a:r>
              <a:rPr lang="en-US" sz="1800" dirty="0">
                <a:latin typeface="Times New Roman" panose="02020603050405020304" pitchFamily="18" charset="0"/>
                <a:cs typeface="Times New Roman" panose="02020603050405020304" pitchFamily="18" charset="0"/>
              </a:rPr>
              <a:t>   Using this type of distribution strategy, goods are sold by the    manufacturer directly to consumers.</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465463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34CFE6E6-B7C8-F7F7-0120-1387B2D195A6}"/>
              </a:ext>
            </a:extLst>
          </p:cNvPr>
          <p:cNvSpPr>
            <a:spLocks noGrp="1"/>
          </p:cNvSpPr>
          <p:nvPr>
            <p:ph type="sldNum" sz="quarter" idx="12"/>
          </p:nvPr>
        </p:nvSpPr>
        <p:spPr/>
        <p:txBody>
          <a:bodyPr/>
          <a:lstStyle/>
          <a:p>
            <a:fld id="{4F7E9C80-C75B-4B75-A6C5-E58A18995148}" type="slidenum">
              <a:rPr lang="en-US" smtClean="0"/>
              <a:t>3</a:t>
            </a:fld>
            <a:endParaRPr lang="en-US"/>
          </a:p>
        </p:txBody>
      </p:sp>
      <p:sp>
        <p:nvSpPr>
          <p:cNvPr id="7" name="Google Shape;75;p14">
            <a:extLst>
              <a:ext uri="{FF2B5EF4-FFF2-40B4-BE49-F238E27FC236}">
                <a16:creationId xmlns:a16="http://schemas.microsoft.com/office/drawing/2014/main" id="{69F7C116-5024-CFB0-7A8C-2F8EC016266B}"/>
              </a:ext>
            </a:extLst>
          </p:cNvPr>
          <p:cNvSpPr txBox="1">
            <a:spLocks noGrp="1"/>
          </p:cNvSpPr>
          <p:nvPr>
            <p:ph idx="1"/>
          </p:nvPr>
        </p:nvSpPr>
        <p:spPr>
          <a:xfrm>
            <a:off x="457200" y="1828800"/>
            <a:ext cx="8229600" cy="1524000"/>
          </a:xfrm>
          <a:prstGeom prst="rect">
            <a:avLst/>
          </a:prstGeom>
        </p:spPr>
        <p:txBody>
          <a:bodyPr spcFirstLastPara="1" wrap="square" lIns="91425" tIns="91425" rIns="91425" bIns="91425" anchor="t" anchorCtr="0">
            <a:noAutofit/>
          </a:bodyPr>
          <a:lstStyle/>
          <a:p>
            <a:pPr marL="0" lvl="0" indent="0" algn="just" rtl="0">
              <a:spcBef>
                <a:spcPts val="600"/>
              </a:spcBef>
              <a:spcAft>
                <a:spcPts val="0"/>
              </a:spcAft>
              <a:buNone/>
            </a:pPr>
            <a:r>
              <a:rPr lang="en" sz="1800"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Data Analytics refers to the techniques used to analyze data to enhance productivity and business gain. Data is extracted from various sources and is cleaned and categorized to analyze various behavioral patterns. The techniques and the tools used vary according to the organization or individual.</a:t>
            </a:r>
            <a:endParaRPr sz="1800"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FFD5FBAB-3B48-23C6-DF6A-93FFB096A8F8}"/>
              </a:ext>
            </a:extLst>
          </p:cNvPr>
          <p:cNvPicPr>
            <a:picLocks noChangeAspect="1"/>
          </p:cNvPicPr>
          <p:nvPr/>
        </p:nvPicPr>
        <p:blipFill>
          <a:blip r:embed="rId2"/>
          <a:stretch>
            <a:fillRect/>
          </a:stretch>
        </p:blipFill>
        <p:spPr>
          <a:xfrm>
            <a:off x="647700" y="3657600"/>
            <a:ext cx="7848600" cy="1812543"/>
          </a:xfrm>
          <a:prstGeom prst="rect">
            <a:avLst/>
          </a:prstGeom>
        </p:spPr>
      </p:pic>
      <p:sp>
        <p:nvSpPr>
          <p:cNvPr id="9" name="Title 1">
            <a:extLst>
              <a:ext uri="{FF2B5EF4-FFF2-40B4-BE49-F238E27FC236}">
                <a16:creationId xmlns:a16="http://schemas.microsoft.com/office/drawing/2014/main" id="{50AEB90A-A405-9A2E-5B76-7C165AE50B45}"/>
              </a:ext>
            </a:extLst>
          </p:cNvPr>
          <p:cNvSpPr>
            <a:spLocks noGrp="1"/>
          </p:cNvSpPr>
          <p:nvPr>
            <p:ph type="title"/>
          </p:nvPr>
        </p:nvSpPr>
        <p:spPr>
          <a:xfrm>
            <a:off x="457200" y="274638"/>
            <a:ext cx="8229600" cy="1143000"/>
          </a:xfrm>
        </p:spPr>
        <p:txBody>
          <a:bodyPr/>
          <a:lstStyle/>
          <a:p>
            <a:r>
              <a:rPr lang="en-US" dirty="0"/>
              <a:t> Introduction</a:t>
            </a:r>
          </a:p>
        </p:txBody>
      </p:sp>
      <p:pic>
        <p:nvPicPr>
          <p:cNvPr id="10" name="image2.jpeg">
            <a:extLst>
              <a:ext uri="{FF2B5EF4-FFF2-40B4-BE49-F238E27FC236}">
                <a16:creationId xmlns:a16="http://schemas.microsoft.com/office/drawing/2014/main" id="{61EC3B56-36FE-A23F-09AB-40CF31E3A8F0}"/>
              </a:ext>
            </a:extLst>
          </p:cNvPr>
          <p:cNvPicPr/>
          <p:nvPr/>
        </p:nvPicPr>
        <p:blipFill>
          <a:blip r:embed="rId3"/>
          <a:srcRect/>
          <a:stretch>
            <a:fillRect/>
          </a:stretch>
        </p:blipFill>
        <p:spPr bwMode="auto">
          <a:xfrm>
            <a:off x="304800" y="437516"/>
            <a:ext cx="2237740" cy="755015"/>
          </a:xfrm>
          <a:prstGeom prst="rect">
            <a:avLst/>
          </a:prstGeom>
          <a:noFill/>
          <a:ln w="9525">
            <a:noFill/>
            <a:miter lim="800000"/>
            <a:headEnd/>
            <a:tailEnd/>
          </a:ln>
        </p:spPr>
      </p:pic>
    </p:spTree>
    <p:extLst>
      <p:ext uri="{BB962C8B-B14F-4D97-AF65-F5344CB8AC3E}">
        <p14:creationId xmlns:p14="http://schemas.microsoft.com/office/powerpoint/2010/main" val="3117017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34CFE6E6-B7C8-F7F7-0120-1387B2D195A6}"/>
              </a:ext>
            </a:extLst>
          </p:cNvPr>
          <p:cNvSpPr>
            <a:spLocks noGrp="1"/>
          </p:cNvSpPr>
          <p:nvPr>
            <p:ph type="sldNum" sz="quarter" idx="12"/>
          </p:nvPr>
        </p:nvSpPr>
        <p:spPr/>
        <p:txBody>
          <a:bodyPr/>
          <a:lstStyle/>
          <a:p>
            <a:fld id="{4F7E9C80-C75B-4B75-A6C5-E58A18995148}" type="slidenum">
              <a:rPr lang="en-US" smtClean="0"/>
              <a:t>30</a:t>
            </a:fld>
            <a:endParaRPr lang="en-US"/>
          </a:p>
        </p:txBody>
      </p:sp>
      <p:sp>
        <p:nvSpPr>
          <p:cNvPr id="9" name="Title 1">
            <a:extLst>
              <a:ext uri="{FF2B5EF4-FFF2-40B4-BE49-F238E27FC236}">
                <a16:creationId xmlns:a16="http://schemas.microsoft.com/office/drawing/2014/main" id="{50AEB90A-A405-9A2E-5B76-7C165AE50B45}"/>
              </a:ext>
            </a:extLst>
          </p:cNvPr>
          <p:cNvSpPr>
            <a:spLocks noGrp="1"/>
          </p:cNvSpPr>
          <p:nvPr>
            <p:ph type="title"/>
          </p:nvPr>
        </p:nvSpPr>
        <p:spPr>
          <a:xfrm>
            <a:off x="542345" y="896091"/>
            <a:ext cx="8229600" cy="1143000"/>
          </a:xfrm>
        </p:spPr>
        <p:txBody>
          <a:bodyPr/>
          <a:lstStyle/>
          <a:p>
            <a:r>
              <a:rPr lang="en-US" dirty="0"/>
              <a:t>  React</a:t>
            </a:r>
          </a:p>
        </p:txBody>
      </p:sp>
      <p:pic>
        <p:nvPicPr>
          <p:cNvPr id="4" name="image2.jpeg">
            <a:extLst>
              <a:ext uri="{FF2B5EF4-FFF2-40B4-BE49-F238E27FC236}">
                <a16:creationId xmlns:a16="http://schemas.microsoft.com/office/drawing/2014/main" id="{F27BD17B-EFD1-8B04-150A-638DCA2A6691}"/>
              </a:ext>
            </a:extLst>
          </p:cNvPr>
          <p:cNvPicPr/>
          <p:nvPr/>
        </p:nvPicPr>
        <p:blipFill>
          <a:blip r:embed="rId2"/>
          <a:srcRect/>
          <a:stretch>
            <a:fillRect/>
          </a:stretch>
        </p:blipFill>
        <p:spPr bwMode="auto">
          <a:xfrm>
            <a:off x="34636" y="105931"/>
            <a:ext cx="2237740" cy="755015"/>
          </a:xfrm>
          <a:prstGeom prst="rect">
            <a:avLst/>
          </a:prstGeom>
          <a:noFill/>
          <a:ln w="9525">
            <a:noFill/>
            <a:miter lim="800000"/>
            <a:headEnd/>
            <a:tailEnd/>
          </a:ln>
        </p:spPr>
      </p:pic>
      <p:sp>
        <p:nvSpPr>
          <p:cNvPr id="3" name="Text Placeholder 2">
            <a:extLst>
              <a:ext uri="{FF2B5EF4-FFF2-40B4-BE49-F238E27FC236}">
                <a16:creationId xmlns:a16="http://schemas.microsoft.com/office/drawing/2014/main" id="{85884F39-B6BD-C3AF-3FFF-E1A32EC56D3B}"/>
              </a:ext>
            </a:extLst>
          </p:cNvPr>
          <p:cNvSpPr txBox="1">
            <a:spLocks/>
          </p:cNvSpPr>
          <p:nvPr/>
        </p:nvSpPr>
        <p:spPr>
          <a:xfrm>
            <a:off x="488373" y="2514600"/>
            <a:ext cx="8122227" cy="271544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endParaRPr lang="en-IN" dirty="0"/>
          </a:p>
        </p:txBody>
      </p:sp>
      <p:sp>
        <p:nvSpPr>
          <p:cNvPr id="2" name="Text Placeholder 2">
            <a:extLst>
              <a:ext uri="{FF2B5EF4-FFF2-40B4-BE49-F238E27FC236}">
                <a16:creationId xmlns:a16="http://schemas.microsoft.com/office/drawing/2014/main" id="{B8303F23-0BE6-F90E-C9A9-5C48E64A3C0E}"/>
              </a:ext>
            </a:extLst>
          </p:cNvPr>
          <p:cNvSpPr txBox="1">
            <a:spLocks/>
          </p:cNvSpPr>
          <p:nvPr/>
        </p:nvSpPr>
        <p:spPr>
          <a:xfrm>
            <a:off x="1183003" y="2339314"/>
            <a:ext cx="6948285" cy="3066017"/>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endParaRPr lang="en-IN" dirty="0"/>
          </a:p>
        </p:txBody>
      </p:sp>
      <p:sp>
        <p:nvSpPr>
          <p:cNvPr id="7" name="Text Placeholder 2">
            <a:extLst>
              <a:ext uri="{FF2B5EF4-FFF2-40B4-BE49-F238E27FC236}">
                <a16:creationId xmlns:a16="http://schemas.microsoft.com/office/drawing/2014/main" id="{B53ED1E5-9BD7-C3B1-A941-9B74D67817A1}"/>
              </a:ext>
            </a:extLst>
          </p:cNvPr>
          <p:cNvSpPr txBox="1">
            <a:spLocks/>
          </p:cNvSpPr>
          <p:nvPr/>
        </p:nvSpPr>
        <p:spPr>
          <a:xfrm>
            <a:off x="1153506" y="2668043"/>
            <a:ext cx="7219292" cy="105747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just"/>
            <a:r>
              <a:rPr lang="en-US" sz="1800" dirty="0">
                <a:latin typeface="Times New Roman" panose="02020603050405020304" pitchFamily="18" charset="0"/>
                <a:cs typeface="Times New Roman" panose="02020603050405020304" pitchFamily="18" charset="0"/>
              </a:rPr>
              <a:t>Reaction  from the customers after using the dashboard </a:t>
            </a:r>
          </a:p>
          <a:p>
            <a:pPr algn="just"/>
            <a:r>
              <a:rPr lang="en-US" sz="1800" dirty="0">
                <a:latin typeface="Times New Roman" panose="02020603050405020304" pitchFamily="18" charset="0"/>
                <a:cs typeface="Times New Roman" panose="02020603050405020304" pitchFamily="18" charset="0"/>
              </a:rPr>
              <a:t>Get  valuable feedback from  customers and  fix it by rolling out successive updates.</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5287943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34CFE6E6-B7C8-F7F7-0120-1387B2D195A6}"/>
              </a:ext>
            </a:extLst>
          </p:cNvPr>
          <p:cNvSpPr>
            <a:spLocks noGrp="1"/>
          </p:cNvSpPr>
          <p:nvPr>
            <p:ph type="sldNum" sz="quarter" idx="12"/>
          </p:nvPr>
        </p:nvSpPr>
        <p:spPr/>
        <p:txBody>
          <a:bodyPr/>
          <a:lstStyle/>
          <a:p>
            <a:fld id="{4F7E9C80-C75B-4B75-A6C5-E58A18995148}" type="slidenum">
              <a:rPr lang="en-US" smtClean="0"/>
              <a:t>31</a:t>
            </a:fld>
            <a:endParaRPr lang="en-US"/>
          </a:p>
        </p:txBody>
      </p:sp>
      <p:sp>
        <p:nvSpPr>
          <p:cNvPr id="9" name="Title 1">
            <a:extLst>
              <a:ext uri="{FF2B5EF4-FFF2-40B4-BE49-F238E27FC236}">
                <a16:creationId xmlns:a16="http://schemas.microsoft.com/office/drawing/2014/main" id="{50AEB90A-A405-9A2E-5B76-7C165AE50B45}"/>
              </a:ext>
            </a:extLst>
          </p:cNvPr>
          <p:cNvSpPr>
            <a:spLocks noGrp="1"/>
          </p:cNvSpPr>
          <p:nvPr>
            <p:ph type="title"/>
          </p:nvPr>
        </p:nvSpPr>
        <p:spPr>
          <a:xfrm>
            <a:off x="542345" y="896091"/>
            <a:ext cx="8229600" cy="1143000"/>
          </a:xfrm>
        </p:spPr>
        <p:txBody>
          <a:bodyPr/>
          <a:lstStyle/>
          <a:p>
            <a:r>
              <a:rPr lang="en-US" dirty="0"/>
              <a:t>  Scope/ Application</a:t>
            </a:r>
          </a:p>
        </p:txBody>
      </p:sp>
      <p:pic>
        <p:nvPicPr>
          <p:cNvPr id="4" name="image2.jpeg">
            <a:extLst>
              <a:ext uri="{FF2B5EF4-FFF2-40B4-BE49-F238E27FC236}">
                <a16:creationId xmlns:a16="http://schemas.microsoft.com/office/drawing/2014/main" id="{F27BD17B-EFD1-8B04-150A-638DCA2A6691}"/>
              </a:ext>
            </a:extLst>
          </p:cNvPr>
          <p:cNvPicPr/>
          <p:nvPr/>
        </p:nvPicPr>
        <p:blipFill>
          <a:blip r:embed="rId2"/>
          <a:srcRect/>
          <a:stretch>
            <a:fillRect/>
          </a:stretch>
        </p:blipFill>
        <p:spPr bwMode="auto">
          <a:xfrm>
            <a:off x="34636" y="105931"/>
            <a:ext cx="2237740" cy="755015"/>
          </a:xfrm>
          <a:prstGeom prst="rect">
            <a:avLst/>
          </a:prstGeom>
          <a:noFill/>
          <a:ln w="9525">
            <a:noFill/>
            <a:miter lim="800000"/>
            <a:headEnd/>
            <a:tailEnd/>
          </a:ln>
        </p:spPr>
      </p:pic>
      <p:sp>
        <p:nvSpPr>
          <p:cNvPr id="3" name="Text Placeholder 2">
            <a:extLst>
              <a:ext uri="{FF2B5EF4-FFF2-40B4-BE49-F238E27FC236}">
                <a16:creationId xmlns:a16="http://schemas.microsoft.com/office/drawing/2014/main" id="{85884F39-B6BD-C3AF-3FFF-E1A32EC56D3B}"/>
              </a:ext>
            </a:extLst>
          </p:cNvPr>
          <p:cNvSpPr txBox="1">
            <a:spLocks/>
          </p:cNvSpPr>
          <p:nvPr/>
        </p:nvSpPr>
        <p:spPr>
          <a:xfrm>
            <a:off x="488373" y="2514600"/>
            <a:ext cx="8122227" cy="271544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endParaRPr lang="en-IN" dirty="0"/>
          </a:p>
        </p:txBody>
      </p:sp>
      <p:sp>
        <p:nvSpPr>
          <p:cNvPr id="2" name="Text Placeholder 2">
            <a:extLst>
              <a:ext uri="{FF2B5EF4-FFF2-40B4-BE49-F238E27FC236}">
                <a16:creationId xmlns:a16="http://schemas.microsoft.com/office/drawing/2014/main" id="{B8303F23-0BE6-F90E-C9A9-5C48E64A3C0E}"/>
              </a:ext>
            </a:extLst>
          </p:cNvPr>
          <p:cNvSpPr txBox="1">
            <a:spLocks/>
          </p:cNvSpPr>
          <p:nvPr/>
        </p:nvSpPr>
        <p:spPr>
          <a:xfrm>
            <a:off x="1183003" y="2339314"/>
            <a:ext cx="6948285" cy="3066017"/>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endParaRPr lang="en-IN" dirty="0"/>
          </a:p>
        </p:txBody>
      </p:sp>
      <p:sp>
        <p:nvSpPr>
          <p:cNvPr id="5" name="Google Shape;103;p18">
            <a:extLst>
              <a:ext uri="{FF2B5EF4-FFF2-40B4-BE49-F238E27FC236}">
                <a16:creationId xmlns:a16="http://schemas.microsoft.com/office/drawing/2014/main" id="{88F4356B-876D-C50D-A616-227B2ECF5481}"/>
              </a:ext>
            </a:extLst>
          </p:cNvPr>
          <p:cNvSpPr txBox="1">
            <a:spLocks/>
          </p:cNvSpPr>
          <p:nvPr/>
        </p:nvSpPr>
        <p:spPr>
          <a:xfrm>
            <a:off x="703691" y="1977418"/>
            <a:ext cx="7678309" cy="437893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dk2"/>
              </a:buClr>
              <a:buSzPts val="2400"/>
              <a:buFont typeface="Droid Serif"/>
              <a:buChar char="⊡"/>
              <a:defRPr sz="3000" b="0" i="0" u="none" strike="noStrike" cap="none">
                <a:solidFill>
                  <a:schemeClr val="dk1"/>
                </a:solidFill>
                <a:latin typeface="Droid Serif"/>
                <a:ea typeface="Droid Serif"/>
                <a:cs typeface="Droid Serif"/>
                <a:sym typeface="Droid Serif"/>
              </a:defRPr>
            </a:lvl1pPr>
            <a:lvl2pPr marL="914400" marR="0" lvl="1" indent="-342900" algn="l" rtl="0">
              <a:lnSpc>
                <a:spcPct val="100000"/>
              </a:lnSpc>
              <a:spcBef>
                <a:spcPts val="0"/>
              </a:spcBef>
              <a:spcAft>
                <a:spcPts val="0"/>
              </a:spcAft>
              <a:buClr>
                <a:schemeClr val="dk2"/>
              </a:buClr>
              <a:buSzPts val="1800"/>
              <a:buFont typeface="Droid Serif"/>
              <a:buChar char="□"/>
              <a:defRPr sz="2400" b="0" i="0" u="none" strike="noStrike" cap="none">
                <a:solidFill>
                  <a:schemeClr val="dk1"/>
                </a:solidFill>
                <a:latin typeface="Droid Serif"/>
                <a:ea typeface="Droid Serif"/>
                <a:cs typeface="Droid Serif"/>
                <a:sym typeface="Droid Serif"/>
              </a:defRPr>
            </a:lvl2pPr>
            <a:lvl3pPr marL="1371600" marR="0" lvl="2" indent="-381000" algn="l" rtl="0">
              <a:lnSpc>
                <a:spcPct val="100000"/>
              </a:lnSpc>
              <a:spcBef>
                <a:spcPts val="0"/>
              </a:spcBef>
              <a:spcAft>
                <a:spcPts val="0"/>
              </a:spcAft>
              <a:buClr>
                <a:schemeClr val="dk2"/>
              </a:buClr>
              <a:buSzPts val="2400"/>
              <a:buFont typeface="Droid Serif"/>
              <a:buChar char="■"/>
              <a:defRPr sz="2400" b="0" i="0" u="none" strike="noStrike" cap="none">
                <a:solidFill>
                  <a:schemeClr val="dk1"/>
                </a:solidFill>
                <a:latin typeface="Droid Serif"/>
                <a:ea typeface="Droid Serif"/>
                <a:cs typeface="Droid Serif"/>
                <a:sym typeface="Droid Serif"/>
              </a:defRPr>
            </a:lvl3pPr>
            <a:lvl4pPr marL="1828800" marR="0" lvl="3" indent="-342900" algn="l" rtl="0">
              <a:lnSpc>
                <a:spcPct val="100000"/>
              </a:lnSpc>
              <a:spcBef>
                <a:spcPts val="0"/>
              </a:spcBef>
              <a:spcAft>
                <a:spcPts val="0"/>
              </a:spcAft>
              <a:buClr>
                <a:schemeClr val="dk2"/>
              </a:buClr>
              <a:buSzPts val="1800"/>
              <a:buFont typeface="Droid Serif"/>
              <a:buChar char="●"/>
              <a:defRPr sz="1800" b="0" i="0" u="none" strike="noStrike" cap="none">
                <a:solidFill>
                  <a:schemeClr val="dk1"/>
                </a:solidFill>
                <a:latin typeface="Droid Serif"/>
                <a:ea typeface="Droid Serif"/>
                <a:cs typeface="Droid Serif"/>
                <a:sym typeface="Droid Serif"/>
              </a:defRPr>
            </a:lvl4pPr>
            <a:lvl5pPr marL="2286000" marR="0" lvl="4" indent="-342900" algn="l" rtl="0">
              <a:lnSpc>
                <a:spcPct val="100000"/>
              </a:lnSpc>
              <a:spcBef>
                <a:spcPts val="0"/>
              </a:spcBef>
              <a:spcAft>
                <a:spcPts val="0"/>
              </a:spcAft>
              <a:buClr>
                <a:schemeClr val="dk1"/>
              </a:buClr>
              <a:buSzPts val="1800"/>
              <a:buFont typeface="Droid Serif"/>
              <a:buChar char="○"/>
              <a:defRPr sz="1800" b="0" i="0" u="none" strike="noStrike" cap="none">
                <a:solidFill>
                  <a:schemeClr val="dk1"/>
                </a:solidFill>
                <a:latin typeface="Droid Serif"/>
                <a:ea typeface="Droid Serif"/>
                <a:cs typeface="Droid Serif"/>
                <a:sym typeface="Droid Serif"/>
              </a:defRPr>
            </a:lvl5pPr>
            <a:lvl6pPr marL="2743200" marR="0" lvl="5" indent="-342900" algn="l" rtl="0">
              <a:lnSpc>
                <a:spcPct val="100000"/>
              </a:lnSpc>
              <a:spcBef>
                <a:spcPts val="0"/>
              </a:spcBef>
              <a:spcAft>
                <a:spcPts val="0"/>
              </a:spcAft>
              <a:buClr>
                <a:schemeClr val="dk1"/>
              </a:buClr>
              <a:buSzPts val="1800"/>
              <a:buFont typeface="Droid Serif"/>
              <a:buChar char="■"/>
              <a:defRPr sz="1800" b="0" i="0" u="none" strike="noStrike" cap="none">
                <a:solidFill>
                  <a:schemeClr val="dk1"/>
                </a:solidFill>
                <a:latin typeface="Droid Serif"/>
                <a:ea typeface="Droid Serif"/>
                <a:cs typeface="Droid Serif"/>
                <a:sym typeface="Droid Serif"/>
              </a:defRPr>
            </a:lvl6pPr>
            <a:lvl7pPr marL="3200400" marR="0" lvl="6" indent="-342900" algn="l" rtl="0">
              <a:lnSpc>
                <a:spcPct val="100000"/>
              </a:lnSpc>
              <a:spcBef>
                <a:spcPts val="0"/>
              </a:spcBef>
              <a:spcAft>
                <a:spcPts val="0"/>
              </a:spcAft>
              <a:buClr>
                <a:schemeClr val="dk1"/>
              </a:buClr>
              <a:buSzPts val="1800"/>
              <a:buFont typeface="Droid Serif"/>
              <a:buChar char="●"/>
              <a:defRPr sz="1800" b="0" i="0" u="none" strike="noStrike" cap="none">
                <a:solidFill>
                  <a:schemeClr val="dk1"/>
                </a:solidFill>
                <a:latin typeface="Droid Serif"/>
                <a:ea typeface="Droid Serif"/>
                <a:cs typeface="Droid Serif"/>
                <a:sym typeface="Droid Serif"/>
              </a:defRPr>
            </a:lvl7pPr>
            <a:lvl8pPr marL="3657600" marR="0" lvl="7" indent="-342900" algn="l" rtl="0">
              <a:lnSpc>
                <a:spcPct val="100000"/>
              </a:lnSpc>
              <a:spcBef>
                <a:spcPts val="0"/>
              </a:spcBef>
              <a:spcAft>
                <a:spcPts val="0"/>
              </a:spcAft>
              <a:buClr>
                <a:schemeClr val="dk1"/>
              </a:buClr>
              <a:buSzPts val="1800"/>
              <a:buFont typeface="Droid Serif"/>
              <a:buChar char="○"/>
              <a:defRPr sz="1800" b="0" i="0" u="none" strike="noStrike" cap="none">
                <a:solidFill>
                  <a:schemeClr val="dk1"/>
                </a:solidFill>
                <a:latin typeface="Droid Serif"/>
                <a:ea typeface="Droid Serif"/>
                <a:cs typeface="Droid Serif"/>
                <a:sym typeface="Droid Serif"/>
              </a:defRPr>
            </a:lvl8pPr>
            <a:lvl9pPr marL="4114800" marR="0" lvl="8" indent="-342900" algn="l" rtl="0">
              <a:lnSpc>
                <a:spcPct val="100000"/>
              </a:lnSpc>
              <a:spcBef>
                <a:spcPts val="0"/>
              </a:spcBef>
              <a:spcAft>
                <a:spcPts val="0"/>
              </a:spcAft>
              <a:buClr>
                <a:schemeClr val="dk1"/>
              </a:buClr>
              <a:buSzPts val="1800"/>
              <a:buFont typeface="Droid Serif"/>
              <a:buChar char="■"/>
              <a:defRPr sz="1800" b="0" i="0" u="none" strike="noStrike" cap="none">
                <a:solidFill>
                  <a:schemeClr val="dk1"/>
                </a:solidFill>
                <a:latin typeface="Droid Serif"/>
                <a:ea typeface="Droid Serif"/>
                <a:cs typeface="Droid Serif"/>
                <a:sym typeface="Droid Serif"/>
              </a:defRPr>
            </a:lvl9pPr>
          </a:lstStyle>
          <a:p>
            <a:pPr marL="76200" indent="0" algn="just">
              <a:buNone/>
            </a:pPr>
            <a:r>
              <a:rPr lang="en-US" sz="1800" b="1" dirty="0">
                <a:solidFill>
                  <a:schemeClr val="tx1"/>
                </a:solidFill>
                <a:latin typeface="Times New Roman" panose="02020603050405020304" pitchFamily="18" charset="0"/>
                <a:cs typeface="Times New Roman" panose="02020603050405020304" pitchFamily="18" charset="0"/>
              </a:rPr>
              <a:t>Presence Insights: </a:t>
            </a:r>
          </a:p>
          <a:p>
            <a:pPr marL="76200" indent="0" algn="just">
              <a:buNone/>
            </a:pPr>
            <a:r>
              <a:rPr lang="en-US" sz="1800" dirty="0">
                <a:solidFill>
                  <a:schemeClr val="tx1"/>
                </a:solidFill>
                <a:latin typeface="Times New Roman" panose="02020603050405020304" pitchFamily="18" charset="0"/>
                <a:cs typeface="Times New Roman" panose="02020603050405020304" pitchFamily="18" charset="0"/>
              </a:rPr>
              <a:t>1. </a:t>
            </a:r>
            <a:r>
              <a:rPr lang="en-US" sz="1800" b="1" dirty="0">
                <a:solidFill>
                  <a:schemeClr val="tx1"/>
                </a:solidFill>
                <a:latin typeface="Times New Roman" panose="02020603050405020304" pitchFamily="18" charset="0"/>
                <a:cs typeface="Times New Roman" panose="02020603050405020304" pitchFamily="18" charset="0"/>
              </a:rPr>
              <a:t>Infrastructure reduction or upgradation  </a:t>
            </a:r>
            <a:r>
              <a:rPr lang="en-US" sz="1800" dirty="0">
                <a:solidFill>
                  <a:schemeClr val="tx1"/>
                </a:solidFill>
                <a:latin typeface="Times New Roman" panose="02020603050405020304" pitchFamily="18" charset="0"/>
                <a:cs typeface="Times New Roman" panose="02020603050405020304" pitchFamily="18" charset="0"/>
              </a:rPr>
              <a:t>can be done based on the number of employee coming to office to work . For instance lets say  there were only few employees coming to work in the office during the covid lockdown. Therefore the organization can take a </a:t>
            </a:r>
            <a:r>
              <a:rPr lang="en-US" sz="1800" b="1" dirty="0">
                <a:solidFill>
                  <a:schemeClr val="tx1"/>
                </a:solidFill>
                <a:latin typeface="Times New Roman" panose="02020603050405020304" pitchFamily="18" charset="0"/>
                <a:cs typeface="Times New Roman" panose="02020603050405020304" pitchFamily="18" charset="0"/>
              </a:rPr>
              <a:t>data driven decision </a:t>
            </a:r>
            <a:r>
              <a:rPr lang="en-US" sz="1800" dirty="0">
                <a:solidFill>
                  <a:schemeClr val="tx1"/>
                </a:solidFill>
                <a:latin typeface="Times New Roman" panose="02020603050405020304" pitchFamily="18" charset="0"/>
                <a:cs typeface="Times New Roman" panose="02020603050405020304" pitchFamily="18" charset="0"/>
              </a:rPr>
              <a:t>to vacate some of the floors </a:t>
            </a:r>
          </a:p>
          <a:p>
            <a:pPr marL="76200" indent="0" algn="just">
              <a:buNone/>
            </a:pPr>
            <a:r>
              <a:rPr lang="en-US" sz="1800" b="0" i="0" dirty="0">
                <a:solidFill>
                  <a:schemeClr val="tx1"/>
                </a:solidFill>
                <a:effectLst/>
                <a:latin typeface="Times New Roman" panose="02020603050405020304" pitchFamily="18" charset="0"/>
                <a:cs typeface="Times New Roman" panose="02020603050405020304" pitchFamily="18" charset="0"/>
              </a:rPr>
              <a:t>2. </a:t>
            </a:r>
            <a:r>
              <a:rPr lang="en-US" sz="1800" b="1" i="0" dirty="0">
                <a:solidFill>
                  <a:schemeClr val="tx1"/>
                </a:solidFill>
                <a:effectLst/>
                <a:latin typeface="Times New Roman" panose="02020603050405020304" pitchFamily="18" charset="0"/>
                <a:cs typeface="Times New Roman" panose="02020603050405020304" pitchFamily="18" charset="0"/>
              </a:rPr>
              <a:t>Team </a:t>
            </a:r>
            <a:r>
              <a:rPr lang="en-US" sz="1800" b="1" dirty="0">
                <a:solidFill>
                  <a:schemeClr val="tx1"/>
                </a:solidFill>
                <a:latin typeface="Times New Roman" panose="02020603050405020304" pitchFamily="18" charset="0"/>
                <a:cs typeface="Times New Roman" panose="02020603050405020304" pitchFamily="18" charset="0"/>
              </a:rPr>
              <a:t>Building Activity Planning  </a:t>
            </a:r>
            <a:r>
              <a:rPr lang="en-US" sz="1800" dirty="0">
                <a:solidFill>
                  <a:schemeClr val="tx1"/>
                </a:solidFill>
                <a:latin typeface="Times New Roman" panose="02020603050405020304" pitchFamily="18" charset="0"/>
                <a:cs typeface="Times New Roman" panose="02020603050405020304" pitchFamily="18" charset="0"/>
              </a:rPr>
              <a:t>can be undertaken based on the presence of maximum number of employees</a:t>
            </a:r>
          </a:p>
          <a:p>
            <a:pPr marL="76200" indent="0" algn="just">
              <a:buNone/>
            </a:pPr>
            <a:r>
              <a:rPr lang="en-US" sz="1800" b="1" dirty="0">
                <a:solidFill>
                  <a:schemeClr val="tx1"/>
                </a:solidFill>
                <a:latin typeface="Times New Roman" panose="02020603050405020304" pitchFamily="18" charset="0"/>
                <a:cs typeface="Times New Roman" panose="02020603050405020304" pitchFamily="18" charset="0"/>
              </a:rPr>
              <a:t>WhatsApp Analyzer:</a:t>
            </a:r>
          </a:p>
          <a:p>
            <a:pPr marL="76200" indent="0" algn="just">
              <a:buNone/>
            </a:pPr>
            <a:r>
              <a:rPr lang="en-US" sz="1800" b="1" dirty="0">
                <a:solidFill>
                  <a:schemeClr val="tx1"/>
                </a:solidFill>
                <a:latin typeface="Times New Roman" panose="02020603050405020304" pitchFamily="18" charset="0"/>
                <a:cs typeface="Times New Roman" panose="02020603050405020304" pitchFamily="18" charset="0"/>
              </a:rPr>
              <a:t>1. Most Active person </a:t>
            </a:r>
            <a:r>
              <a:rPr lang="en-US" sz="1800" dirty="0">
                <a:solidFill>
                  <a:schemeClr val="tx1"/>
                </a:solidFill>
                <a:latin typeface="Times New Roman" panose="02020603050405020304" pitchFamily="18" charset="0"/>
                <a:cs typeface="Times New Roman" panose="02020603050405020304" pitchFamily="18" charset="0"/>
              </a:rPr>
              <a:t>can be identified in the group.</a:t>
            </a:r>
          </a:p>
          <a:p>
            <a:pPr marL="76200" indent="0" algn="just">
              <a:buNone/>
            </a:pPr>
            <a:r>
              <a:rPr lang="en-US" sz="1800" b="1" dirty="0">
                <a:solidFill>
                  <a:schemeClr val="tx1"/>
                </a:solidFill>
                <a:latin typeface="Times New Roman" panose="02020603050405020304" pitchFamily="18" charset="0"/>
                <a:cs typeface="Times New Roman" panose="02020603050405020304" pitchFamily="18" charset="0"/>
              </a:rPr>
              <a:t>2. The most active day </a:t>
            </a:r>
            <a:r>
              <a:rPr lang="en-US" sz="1800" dirty="0">
                <a:solidFill>
                  <a:schemeClr val="tx1"/>
                </a:solidFill>
                <a:latin typeface="Times New Roman" panose="02020603050405020304" pitchFamily="18" charset="0"/>
                <a:cs typeface="Times New Roman" panose="02020603050405020304" pitchFamily="18" charset="0"/>
              </a:rPr>
              <a:t>in the week can be identified.</a:t>
            </a:r>
          </a:p>
          <a:p>
            <a:pPr marL="76200" indent="0" algn="just">
              <a:buNone/>
            </a:pPr>
            <a:r>
              <a:rPr lang="en-US" sz="1800" b="1" dirty="0">
                <a:solidFill>
                  <a:schemeClr val="tx1"/>
                </a:solidFill>
                <a:latin typeface="Times New Roman" panose="02020603050405020304" pitchFamily="18" charset="0"/>
                <a:cs typeface="Times New Roman" panose="02020603050405020304" pitchFamily="18" charset="0"/>
              </a:rPr>
              <a:t>3. The commonly used words </a:t>
            </a:r>
            <a:r>
              <a:rPr lang="en-US" sz="1800" dirty="0">
                <a:solidFill>
                  <a:schemeClr val="tx1"/>
                </a:solidFill>
                <a:latin typeface="Times New Roman" panose="02020603050405020304" pitchFamily="18" charset="0"/>
                <a:cs typeface="Times New Roman" panose="02020603050405020304" pitchFamily="18" charset="0"/>
              </a:rPr>
              <a:t>can be segregated .</a:t>
            </a:r>
            <a:endParaRPr lang="en-US" sz="18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7430670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34CFE6E6-B7C8-F7F7-0120-1387B2D195A6}"/>
              </a:ext>
            </a:extLst>
          </p:cNvPr>
          <p:cNvSpPr>
            <a:spLocks noGrp="1"/>
          </p:cNvSpPr>
          <p:nvPr>
            <p:ph type="sldNum" sz="quarter" idx="12"/>
          </p:nvPr>
        </p:nvSpPr>
        <p:spPr/>
        <p:txBody>
          <a:bodyPr/>
          <a:lstStyle/>
          <a:p>
            <a:fld id="{4F7E9C80-C75B-4B75-A6C5-E58A18995148}" type="slidenum">
              <a:rPr lang="en-US" smtClean="0"/>
              <a:t>32</a:t>
            </a:fld>
            <a:endParaRPr lang="en-US"/>
          </a:p>
        </p:txBody>
      </p:sp>
      <p:sp>
        <p:nvSpPr>
          <p:cNvPr id="9" name="Title 1">
            <a:extLst>
              <a:ext uri="{FF2B5EF4-FFF2-40B4-BE49-F238E27FC236}">
                <a16:creationId xmlns:a16="http://schemas.microsoft.com/office/drawing/2014/main" id="{50AEB90A-A405-9A2E-5B76-7C165AE50B45}"/>
              </a:ext>
            </a:extLst>
          </p:cNvPr>
          <p:cNvSpPr>
            <a:spLocks noGrp="1"/>
          </p:cNvSpPr>
          <p:nvPr>
            <p:ph type="title"/>
          </p:nvPr>
        </p:nvSpPr>
        <p:spPr>
          <a:xfrm>
            <a:off x="266701" y="931495"/>
            <a:ext cx="8229600" cy="1143000"/>
          </a:xfrm>
        </p:spPr>
        <p:txBody>
          <a:bodyPr/>
          <a:lstStyle/>
          <a:p>
            <a:r>
              <a:rPr lang="en-US" dirty="0"/>
              <a:t>  Software and Dataset </a:t>
            </a:r>
          </a:p>
        </p:txBody>
      </p:sp>
      <p:pic>
        <p:nvPicPr>
          <p:cNvPr id="4" name="image2.jpeg">
            <a:extLst>
              <a:ext uri="{FF2B5EF4-FFF2-40B4-BE49-F238E27FC236}">
                <a16:creationId xmlns:a16="http://schemas.microsoft.com/office/drawing/2014/main" id="{F27BD17B-EFD1-8B04-150A-638DCA2A6691}"/>
              </a:ext>
            </a:extLst>
          </p:cNvPr>
          <p:cNvPicPr/>
          <p:nvPr/>
        </p:nvPicPr>
        <p:blipFill>
          <a:blip r:embed="rId2"/>
          <a:srcRect/>
          <a:stretch>
            <a:fillRect/>
          </a:stretch>
        </p:blipFill>
        <p:spPr bwMode="auto">
          <a:xfrm>
            <a:off x="34636" y="105931"/>
            <a:ext cx="2237740" cy="755015"/>
          </a:xfrm>
          <a:prstGeom prst="rect">
            <a:avLst/>
          </a:prstGeom>
          <a:noFill/>
          <a:ln w="9525">
            <a:noFill/>
            <a:miter lim="800000"/>
            <a:headEnd/>
            <a:tailEnd/>
          </a:ln>
        </p:spPr>
      </p:pic>
      <p:sp>
        <p:nvSpPr>
          <p:cNvPr id="3" name="Text Placeholder 2">
            <a:extLst>
              <a:ext uri="{FF2B5EF4-FFF2-40B4-BE49-F238E27FC236}">
                <a16:creationId xmlns:a16="http://schemas.microsoft.com/office/drawing/2014/main" id="{85884F39-B6BD-C3AF-3FFF-E1A32EC56D3B}"/>
              </a:ext>
            </a:extLst>
          </p:cNvPr>
          <p:cNvSpPr txBox="1">
            <a:spLocks/>
          </p:cNvSpPr>
          <p:nvPr/>
        </p:nvSpPr>
        <p:spPr>
          <a:xfrm>
            <a:off x="488373" y="2514600"/>
            <a:ext cx="8122227" cy="271544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endParaRPr lang="en-IN" dirty="0"/>
          </a:p>
        </p:txBody>
      </p:sp>
      <p:sp>
        <p:nvSpPr>
          <p:cNvPr id="2" name="Text Placeholder 2">
            <a:extLst>
              <a:ext uri="{FF2B5EF4-FFF2-40B4-BE49-F238E27FC236}">
                <a16:creationId xmlns:a16="http://schemas.microsoft.com/office/drawing/2014/main" id="{B8303F23-0BE6-F90E-C9A9-5C48E64A3C0E}"/>
              </a:ext>
            </a:extLst>
          </p:cNvPr>
          <p:cNvSpPr txBox="1">
            <a:spLocks/>
          </p:cNvSpPr>
          <p:nvPr/>
        </p:nvSpPr>
        <p:spPr>
          <a:xfrm>
            <a:off x="457202" y="2133600"/>
            <a:ext cx="7848598" cy="357195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endParaRPr lang="en-IN" dirty="0"/>
          </a:p>
        </p:txBody>
      </p:sp>
      <p:sp>
        <p:nvSpPr>
          <p:cNvPr id="7" name="Content Placeholder 2">
            <a:extLst>
              <a:ext uri="{FF2B5EF4-FFF2-40B4-BE49-F238E27FC236}">
                <a16:creationId xmlns:a16="http://schemas.microsoft.com/office/drawing/2014/main" id="{8189809B-C5F7-09FC-23A8-06712A0BE7CD}"/>
              </a:ext>
            </a:extLst>
          </p:cNvPr>
          <p:cNvSpPr>
            <a:spLocks noGrp="1"/>
          </p:cNvSpPr>
          <p:nvPr>
            <p:ph idx="1"/>
          </p:nvPr>
        </p:nvSpPr>
        <p:spPr>
          <a:xfrm>
            <a:off x="2066345" y="2561853"/>
            <a:ext cx="5181599" cy="2715446"/>
          </a:xfrm>
        </p:spPr>
        <p:txBody>
          <a:bodyPr>
            <a:normAutofit/>
          </a:bodyPr>
          <a:lstStyle/>
          <a:p>
            <a:pPr marL="285750" lvl="0" indent="-285750" rtl="0">
              <a:spcBef>
                <a:spcPts val="600"/>
              </a:spcBef>
              <a:spcAft>
                <a:spcPts val="0"/>
              </a:spcAf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Python:                                  Scripting Language</a:t>
            </a:r>
          </a:p>
          <a:p>
            <a:pPr marL="285750" lvl="0" indent="-285750" rtl="0">
              <a:spcBef>
                <a:spcPts val="600"/>
              </a:spcBef>
              <a:spcAft>
                <a:spcPts val="0"/>
              </a:spcAft>
              <a:buFont typeface="Arial" panose="020B0604020202020204" pitchFamily="34" charset="0"/>
              <a:buChar char="•"/>
            </a:pPr>
            <a:r>
              <a:rPr lang="en-US" sz="1800" dirty="0" err="1">
                <a:latin typeface="Times New Roman" panose="02020603050405020304" pitchFamily="18" charset="0"/>
                <a:cs typeface="Times New Roman" panose="02020603050405020304" pitchFamily="18" charset="0"/>
              </a:rPr>
              <a:t>Numpy,Pandas</a:t>
            </a:r>
            <a:r>
              <a:rPr lang="en-US" sz="1800" dirty="0">
                <a:latin typeface="Times New Roman" panose="02020603050405020304" pitchFamily="18" charset="0"/>
                <a:cs typeface="Times New Roman" panose="02020603050405020304" pitchFamily="18" charset="0"/>
              </a:rPr>
              <a:t>:                     Data Cleaning </a:t>
            </a:r>
          </a:p>
          <a:p>
            <a:pPr marL="285750" lvl="0" indent="-285750" rtl="0">
              <a:spcBef>
                <a:spcPts val="600"/>
              </a:spcBef>
              <a:spcAft>
                <a:spcPts val="0"/>
              </a:spcAf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Matplotlib:                             Data </a:t>
            </a:r>
            <a:r>
              <a:rPr lang="en-US" sz="1800" dirty="0" err="1">
                <a:latin typeface="Times New Roman" panose="02020603050405020304" pitchFamily="18" charset="0"/>
                <a:cs typeface="Times New Roman" panose="02020603050405020304" pitchFamily="18" charset="0"/>
              </a:rPr>
              <a:t>Visualisation</a:t>
            </a:r>
            <a:endParaRPr lang="en-US" sz="1800" dirty="0">
              <a:latin typeface="Times New Roman" panose="02020603050405020304" pitchFamily="18" charset="0"/>
              <a:cs typeface="Times New Roman" panose="02020603050405020304" pitchFamily="18" charset="0"/>
            </a:endParaRPr>
          </a:p>
          <a:p>
            <a:pPr marL="285750" lvl="0" indent="-285750" rtl="0">
              <a:spcBef>
                <a:spcPts val="600"/>
              </a:spcBef>
              <a:spcAft>
                <a:spcPts val="0"/>
              </a:spcAf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Scikit Learn :                         Model Building </a:t>
            </a:r>
          </a:p>
          <a:p>
            <a:pPr marL="285750" lvl="0" indent="-285750" rtl="0">
              <a:spcBef>
                <a:spcPts val="600"/>
              </a:spcBef>
              <a:spcAft>
                <a:spcPts val="0"/>
              </a:spcAf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Apache </a:t>
            </a:r>
            <a:r>
              <a:rPr lang="en-US" sz="1800" dirty="0" err="1">
                <a:latin typeface="Times New Roman" panose="02020603050405020304" pitchFamily="18" charset="0"/>
                <a:cs typeface="Times New Roman" panose="02020603050405020304" pitchFamily="18" charset="0"/>
              </a:rPr>
              <a:t>MySql</a:t>
            </a:r>
            <a:r>
              <a:rPr lang="en-US" sz="1800" dirty="0">
                <a:latin typeface="Times New Roman" panose="02020603050405020304" pitchFamily="18" charset="0"/>
                <a:cs typeface="Times New Roman" panose="02020603050405020304" pitchFamily="18" charset="0"/>
              </a:rPr>
              <a:t> :                     Backend Server</a:t>
            </a:r>
          </a:p>
          <a:p>
            <a:pPr marL="285750" lvl="0" indent="-285750" rtl="0">
              <a:spcBef>
                <a:spcPts val="600"/>
              </a:spcBef>
              <a:spcAft>
                <a:spcPts val="0"/>
              </a:spcAft>
              <a:buFont typeface="Arial" panose="020B0604020202020204" pitchFamily="34" charset="0"/>
              <a:buChar char="•"/>
            </a:pPr>
            <a:r>
              <a:rPr lang="en-US" sz="1800" dirty="0" err="1">
                <a:latin typeface="Times New Roman" panose="02020603050405020304" pitchFamily="18" charset="0"/>
                <a:cs typeface="Times New Roman" panose="02020603050405020304" pitchFamily="18" charset="0"/>
              </a:rPr>
              <a:t>Jupyterlab,Vscode,Pycharm</a:t>
            </a:r>
            <a:r>
              <a:rPr lang="en-US" sz="1800" dirty="0">
                <a:latin typeface="Times New Roman" panose="02020603050405020304" pitchFamily="18" charset="0"/>
                <a:cs typeface="Times New Roman" panose="02020603050405020304" pitchFamily="18" charset="0"/>
              </a:rPr>
              <a:t> :  IDE  </a:t>
            </a:r>
          </a:p>
          <a:p>
            <a:pPr marL="285750" lvl="0" indent="-285750" rtl="0">
              <a:spcBef>
                <a:spcPts val="600"/>
              </a:spcBef>
              <a:spcAft>
                <a:spcPts val="0"/>
              </a:spcAf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Pyplot:                                  Graphs, Charts</a:t>
            </a:r>
          </a:p>
          <a:p>
            <a:pPr marL="0" lvl="0" indent="0" rtl="0">
              <a:spcBef>
                <a:spcPts val="600"/>
              </a:spcBef>
              <a:spcAft>
                <a:spcPts val="0"/>
              </a:spcAft>
              <a:buNone/>
            </a:pPr>
            <a:endParaRPr lang="en-US" sz="1800" dirty="0">
              <a:latin typeface="Times New Roman" panose="02020603050405020304" pitchFamily="18" charset="0"/>
              <a:cs typeface="Times New Roman" panose="02020603050405020304" pitchFamily="18" charset="0"/>
            </a:endParaRPr>
          </a:p>
          <a:p>
            <a:endParaRPr lang="en-IN" sz="1800" dirty="0"/>
          </a:p>
        </p:txBody>
      </p:sp>
    </p:spTree>
    <p:extLst>
      <p:ext uri="{BB962C8B-B14F-4D97-AF65-F5344CB8AC3E}">
        <p14:creationId xmlns:p14="http://schemas.microsoft.com/office/powerpoint/2010/main" val="412603168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34CFE6E6-B7C8-F7F7-0120-1387B2D195A6}"/>
              </a:ext>
            </a:extLst>
          </p:cNvPr>
          <p:cNvSpPr>
            <a:spLocks noGrp="1"/>
          </p:cNvSpPr>
          <p:nvPr>
            <p:ph type="sldNum" sz="quarter" idx="12"/>
          </p:nvPr>
        </p:nvSpPr>
        <p:spPr/>
        <p:txBody>
          <a:bodyPr/>
          <a:lstStyle/>
          <a:p>
            <a:fld id="{4F7E9C80-C75B-4B75-A6C5-E58A18995148}" type="slidenum">
              <a:rPr lang="en-US" smtClean="0"/>
              <a:t>33</a:t>
            </a:fld>
            <a:endParaRPr lang="en-US"/>
          </a:p>
        </p:txBody>
      </p:sp>
      <p:sp>
        <p:nvSpPr>
          <p:cNvPr id="9" name="Title 1">
            <a:extLst>
              <a:ext uri="{FF2B5EF4-FFF2-40B4-BE49-F238E27FC236}">
                <a16:creationId xmlns:a16="http://schemas.microsoft.com/office/drawing/2014/main" id="{50AEB90A-A405-9A2E-5B76-7C165AE50B45}"/>
              </a:ext>
            </a:extLst>
          </p:cNvPr>
          <p:cNvSpPr>
            <a:spLocks noGrp="1"/>
          </p:cNvSpPr>
          <p:nvPr>
            <p:ph type="title"/>
          </p:nvPr>
        </p:nvSpPr>
        <p:spPr>
          <a:xfrm>
            <a:off x="685800" y="0"/>
            <a:ext cx="8229600" cy="1143000"/>
          </a:xfrm>
        </p:spPr>
        <p:txBody>
          <a:bodyPr/>
          <a:lstStyle/>
          <a:p>
            <a:r>
              <a:rPr lang="en-US" dirty="0"/>
              <a:t>Dashboard</a:t>
            </a:r>
          </a:p>
        </p:txBody>
      </p:sp>
      <p:pic>
        <p:nvPicPr>
          <p:cNvPr id="4" name="image2.jpeg">
            <a:extLst>
              <a:ext uri="{FF2B5EF4-FFF2-40B4-BE49-F238E27FC236}">
                <a16:creationId xmlns:a16="http://schemas.microsoft.com/office/drawing/2014/main" id="{F27BD17B-EFD1-8B04-150A-638DCA2A6691}"/>
              </a:ext>
            </a:extLst>
          </p:cNvPr>
          <p:cNvPicPr/>
          <p:nvPr/>
        </p:nvPicPr>
        <p:blipFill>
          <a:blip r:embed="rId2"/>
          <a:srcRect/>
          <a:stretch>
            <a:fillRect/>
          </a:stretch>
        </p:blipFill>
        <p:spPr bwMode="auto">
          <a:xfrm>
            <a:off x="34636" y="105931"/>
            <a:ext cx="2237740" cy="755015"/>
          </a:xfrm>
          <a:prstGeom prst="rect">
            <a:avLst/>
          </a:prstGeom>
          <a:noFill/>
          <a:ln w="9525">
            <a:noFill/>
            <a:miter lim="800000"/>
            <a:headEnd/>
            <a:tailEnd/>
          </a:ln>
        </p:spPr>
      </p:pic>
      <p:sp>
        <p:nvSpPr>
          <p:cNvPr id="3" name="Text Placeholder 2">
            <a:extLst>
              <a:ext uri="{FF2B5EF4-FFF2-40B4-BE49-F238E27FC236}">
                <a16:creationId xmlns:a16="http://schemas.microsoft.com/office/drawing/2014/main" id="{85884F39-B6BD-C3AF-3FFF-E1A32EC56D3B}"/>
              </a:ext>
            </a:extLst>
          </p:cNvPr>
          <p:cNvSpPr txBox="1">
            <a:spLocks/>
          </p:cNvSpPr>
          <p:nvPr/>
        </p:nvSpPr>
        <p:spPr>
          <a:xfrm>
            <a:off x="488373" y="2514600"/>
            <a:ext cx="8122227" cy="271544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endParaRPr lang="en-IN" dirty="0"/>
          </a:p>
        </p:txBody>
      </p:sp>
      <p:sp>
        <p:nvSpPr>
          <p:cNvPr id="2" name="Text Placeholder 2">
            <a:extLst>
              <a:ext uri="{FF2B5EF4-FFF2-40B4-BE49-F238E27FC236}">
                <a16:creationId xmlns:a16="http://schemas.microsoft.com/office/drawing/2014/main" id="{B8303F23-0BE6-F90E-C9A9-5C48E64A3C0E}"/>
              </a:ext>
            </a:extLst>
          </p:cNvPr>
          <p:cNvSpPr txBox="1">
            <a:spLocks/>
          </p:cNvSpPr>
          <p:nvPr/>
        </p:nvSpPr>
        <p:spPr>
          <a:xfrm>
            <a:off x="1183003" y="2339314"/>
            <a:ext cx="6948285" cy="3066017"/>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endParaRPr lang="en-IN" dirty="0"/>
          </a:p>
        </p:txBody>
      </p:sp>
      <p:pic>
        <p:nvPicPr>
          <p:cNvPr id="7" name="Picture 6">
            <a:extLst>
              <a:ext uri="{FF2B5EF4-FFF2-40B4-BE49-F238E27FC236}">
                <a16:creationId xmlns:a16="http://schemas.microsoft.com/office/drawing/2014/main" id="{A04AA388-DEB4-4C15-7B6E-179C898C7F29}"/>
              </a:ext>
            </a:extLst>
          </p:cNvPr>
          <p:cNvPicPr>
            <a:picLocks noChangeAspect="1"/>
          </p:cNvPicPr>
          <p:nvPr/>
        </p:nvPicPr>
        <p:blipFill rotWithShape="1">
          <a:blip r:embed="rId3"/>
          <a:srcRect l="14062" t="22022" r="18267" b="14936"/>
          <a:stretch/>
        </p:blipFill>
        <p:spPr>
          <a:xfrm>
            <a:off x="488373" y="1598456"/>
            <a:ext cx="8274627" cy="4040343"/>
          </a:xfrm>
          <a:prstGeom prst="rect">
            <a:avLst/>
          </a:prstGeom>
        </p:spPr>
      </p:pic>
    </p:spTree>
    <p:extLst>
      <p:ext uri="{BB962C8B-B14F-4D97-AF65-F5344CB8AC3E}">
        <p14:creationId xmlns:p14="http://schemas.microsoft.com/office/powerpoint/2010/main" val="424245884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34CFE6E6-B7C8-F7F7-0120-1387B2D195A6}"/>
              </a:ext>
            </a:extLst>
          </p:cNvPr>
          <p:cNvSpPr>
            <a:spLocks noGrp="1"/>
          </p:cNvSpPr>
          <p:nvPr>
            <p:ph type="sldNum" sz="quarter" idx="12"/>
          </p:nvPr>
        </p:nvSpPr>
        <p:spPr/>
        <p:txBody>
          <a:bodyPr/>
          <a:lstStyle/>
          <a:p>
            <a:fld id="{4F7E9C80-C75B-4B75-A6C5-E58A18995148}" type="slidenum">
              <a:rPr lang="en-US" smtClean="0"/>
              <a:t>34</a:t>
            </a:fld>
            <a:endParaRPr lang="en-US"/>
          </a:p>
        </p:txBody>
      </p:sp>
      <p:sp>
        <p:nvSpPr>
          <p:cNvPr id="9" name="Title 1">
            <a:extLst>
              <a:ext uri="{FF2B5EF4-FFF2-40B4-BE49-F238E27FC236}">
                <a16:creationId xmlns:a16="http://schemas.microsoft.com/office/drawing/2014/main" id="{50AEB90A-A405-9A2E-5B76-7C165AE50B45}"/>
              </a:ext>
            </a:extLst>
          </p:cNvPr>
          <p:cNvSpPr>
            <a:spLocks noGrp="1"/>
          </p:cNvSpPr>
          <p:nvPr>
            <p:ph type="title"/>
          </p:nvPr>
        </p:nvSpPr>
        <p:spPr>
          <a:xfrm>
            <a:off x="685800" y="0"/>
            <a:ext cx="8229600" cy="1143000"/>
          </a:xfrm>
        </p:spPr>
        <p:txBody>
          <a:bodyPr/>
          <a:lstStyle/>
          <a:p>
            <a:r>
              <a:rPr lang="en-US" dirty="0"/>
              <a:t>WhatsApp Analyzer</a:t>
            </a:r>
          </a:p>
        </p:txBody>
      </p:sp>
      <p:pic>
        <p:nvPicPr>
          <p:cNvPr id="4" name="image2.jpeg">
            <a:extLst>
              <a:ext uri="{FF2B5EF4-FFF2-40B4-BE49-F238E27FC236}">
                <a16:creationId xmlns:a16="http://schemas.microsoft.com/office/drawing/2014/main" id="{F27BD17B-EFD1-8B04-150A-638DCA2A6691}"/>
              </a:ext>
            </a:extLst>
          </p:cNvPr>
          <p:cNvPicPr/>
          <p:nvPr/>
        </p:nvPicPr>
        <p:blipFill>
          <a:blip r:embed="rId2"/>
          <a:srcRect/>
          <a:stretch>
            <a:fillRect/>
          </a:stretch>
        </p:blipFill>
        <p:spPr bwMode="auto">
          <a:xfrm>
            <a:off x="34636" y="105931"/>
            <a:ext cx="2237740" cy="755015"/>
          </a:xfrm>
          <a:prstGeom prst="rect">
            <a:avLst/>
          </a:prstGeom>
          <a:noFill/>
          <a:ln w="9525">
            <a:noFill/>
            <a:miter lim="800000"/>
            <a:headEnd/>
            <a:tailEnd/>
          </a:ln>
        </p:spPr>
      </p:pic>
      <p:sp>
        <p:nvSpPr>
          <p:cNvPr id="3" name="Text Placeholder 2">
            <a:extLst>
              <a:ext uri="{FF2B5EF4-FFF2-40B4-BE49-F238E27FC236}">
                <a16:creationId xmlns:a16="http://schemas.microsoft.com/office/drawing/2014/main" id="{85884F39-B6BD-C3AF-3FFF-E1A32EC56D3B}"/>
              </a:ext>
            </a:extLst>
          </p:cNvPr>
          <p:cNvSpPr txBox="1">
            <a:spLocks/>
          </p:cNvSpPr>
          <p:nvPr/>
        </p:nvSpPr>
        <p:spPr>
          <a:xfrm>
            <a:off x="488373" y="2514600"/>
            <a:ext cx="8122227" cy="271544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endParaRPr lang="en-IN" dirty="0"/>
          </a:p>
        </p:txBody>
      </p:sp>
      <p:sp>
        <p:nvSpPr>
          <p:cNvPr id="2" name="Text Placeholder 2">
            <a:extLst>
              <a:ext uri="{FF2B5EF4-FFF2-40B4-BE49-F238E27FC236}">
                <a16:creationId xmlns:a16="http://schemas.microsoft.com/office/drawing/2014/main" id="{B8303F23-0BE6-F90E-C9A9-5C48E64A3C0E}"/>
              </a:ext>
            </a:extLst>
          </p:cNvPr>
          <p:cNvSpPr txBox="1">
            <a:spLocks/>
          </p:cNvSpPr>
          <p:nvPr/>
        </p:nvSpPr>
        <p:spPr>
          <a:xfrm>
            <a:off x="1183003" y="2339314"/>
            <a:ext cx="6948285" cy="3066017"/>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endParaRPr lang="en-IN" dirty="0"/>
          </a:p>
        </p:txBody>
      </p:sp>
      <p:pic>
        <p:nvPicPr>
          <p:cNvPr id="5" name="Picture 4">
            <a:extLst>
              <a:ext uri="{FF2B5EF4-FFF2-40B4-BE49-F238E27FC236}">
                <a16:creationId xmlns:a16="http://schemas.microsoft.com/office/drawing/2014/main" id="{C9F38440-D673-9989-6909-5E12BCE34383}"/>
              </a:ext>
            </a:extLst>
          </p:cNvPr>
          <p:cNvPicPr>
            <a:picLocks noChangeAspect="1"/>
          </p:cNvPicPr>
          <p:nvPr/>
        </p:nvPicPr>
        <p:blipFill>
          <a:blip r:embed="rId3"/>
          <a:stretch>
            <a:fillRect/>
          </a:stretch>
        </p:blipFill>
        <p:spPr>
          <a:xfrm>
            <a:off x="620687" y="1764597"/>
            <a:ext cx="7902625" cy="3650566"/>
          </a:xfrm>
          <a:prstGeom prst="rect">
            <a:avLst/>
          </a:prstGeom>
        </p:spPr>
      </p:pic>
    </p:spTree>
    <p:extLst>
      <p:ext uri="{BB962C8B-B14F-4D97-AF65-F5344CB8AC3E}">
        <p14:creationId xmlns:p14="http://schemas.microsoft.com/office/powerpoint/2010/main" val="290990796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34CFE6E6-B7C8-F7F7-0120-1387B2D195A6}"/>
              </a:ext>
            </a:extLst>
          </p:cNvPr>
          <p:cNvSpPr>
            <a:spLocks noGrp="1"/>
          </p:cNvSpPr>
          <p:nvPr>
            <p:ph type="sldNum" sz="quarter" idx="12"/>
          </p:nvPr>
        </p:nvSpPr>
        <p:spPr/>
        <p:txBody>
          <a:bodyPr/>
          <a:lstStyle/>
          <a:p>
            <a:fld id="{4F7E9C80-C75B-4B75-A6C5-E58A18995148}" type="slidenum">
              <a:rPr lang="en-US" smtClean="0"/>
              <a:t>35</a:t>
            </a:fld>
            <a:endParaRPr lang="en-US"/>
          </a:p>
        </p:txBody>
      </p:sp>
      <p:sp>
        <p:nvSpPr>
          <p:cNvPr id="9" name="Title 1">
            <a:extLst>
              <a:ext uri="{FF2B5EF4-FFF2-40B4-BE49-F238E27FC236}">
                <a16:creationId xmlns:a16="http://schemas.microsoft.com/office/drawing/2014/main" id="{50AEB90A-A405-9A2E-5B76-7C165AE50B45}"/>
              </a:ext>
            </a:extLst>
          </p:cNvPr>
          <p:cNvSpPr>
            <a:spLocks noGrp="1"/>
          </p:cNvSpPr>
          <p:nvPr>
            <p:ph type="title"/>
          </p:nvPr>
        </p:nvSpPr>
        <p:spPr>
          <a:xfrm>
            <a:off x="685800" y="0"/>
            <a:ext cx="8229600" cy="1143000"/>
          </a:xfrm>
        </p:spPr>
        <p:txBody>
          <a:bodyPr/>
          <a:lstStyle/>
          <a:p>
            <a:r>
              <a:rPr lang="en-US" dirty="0"/>
              <a:t>Resume  Analyzer</a:t>
            </a:r>
          </a:p>
        </p:txBody>
      </p:sp>
      <p:pic>
        <p:nvPicPr>
          <p:cNvPr id="4" name="image2.jpeg">
            <a:extLst>
              <a:ext uri="{FF2B5EF4-FFF2-40B4-BE49-F238E27FC236}">
                <a16:creationId xmlns:a16="http://schemas.microsoft.com/office/drawing/2014/main" id="{F27BD17B-EFD1-8B04-150A-638DCA2A6691}"/>
              </a:ext>
            </a:extLst>
          </p:cNvPr>
          <p:cNvPicPr/>
          <p:nvPr/>
        </p:nvPicPr>
        <p:blipFill>
          <a:blip r:embed="rId2"/>
          <a:srcRect/>
          <a:stretch>
            <a:fillRect/>
          </a:stretch>
        </p:blipFill>
        <p:spPr bwMode="auto">
          <a:xfrm>
            <a:off x="34636" y="105931"/>
            <a:ext cx="2237740" cy="755015"/>
          </a:xfrm>
          <a:prstGeom prst="rect">
            <a:avLst/>
          </a:prstGeom>
          <a:noFill/>
          <a:ln w="9525">
            <a:noFill/>
            <a:miter lim="800000"/>
            <a:headEnd/>
            <a:tailEnd/>
          </a:ln>
        </p:spPr>
      </p:pic>
      <p:sp>
        <p:nvSpPr>
          <p:cNvPr id="3" name="Text Placeholder 2">
            <a:extLst>
              <a:ext uri="{FF2B5EF4-FFF2-40B4-BE49-F238E27FC236}">
                <a16:creationId xmlns:a16="http://schemas.microsoft.com/office/drawing/2014/main" id="{85884F39-B6BD-C3AF-3FFF-E1A32EC56D3B}"/>
              </a:ext>
            </a:extLst>
          </p:cNvPr>
          <p:cNvSpPr txBox="1">
            <a:spLocks/>
          </p:cNvSpPr>
          <p:nvPr/>
        </p:nvSpPr>
        <p:spPr>
          <a:xfrm>
            <a:off x="488373" y="2514600"/>
            <a:ext cx="8122227" cy="271544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endParaRPr lang="en-IN" dirty="0"/>
          </a:p>
        </p:txBody>
      </p:sp>
      <p:sp>
        <p:nvSpPr>
          <p:cNvPr id="2" name="Text Placeholder 2">
            <a:extLst>
              <a:ext uri="{FF2B5EF4-FFF2-40B4-BE49-F238E27FC236}">
                <a16:creationId xmlns:a16="http://schemas.microsoft.com/office/drawing/2014/main" id="{B8303F23-0BE6-F90E-C9A9-5C48E64A3C0E}"/>
              </a:ext>
            </a:extLst>
          </p:cNvPr>
          <p:cNvSpPr txBox="1">
            <a:spLocks/>
          </p:cNvSpPr>
          <p:nvPr/>
        </p:nvSpPr>
        <p:spPr>
          <a:xfrm>
            <a:off x="1183003" y="2339314"/>
            <a:ext cx="6948285" cy="3066017"/>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endParaRPr lang="en-IN" dirty="0"/>
          </a:p>
        </p:txBody>
      </p:sp>
      <p:pic>
        <p:nvPicPr>
          <p:cNvPr id="7" name="Picture 6">
            <a:extLst>
              <a:ext uri="{FF2B5EF4-FFF2-40B4-BE49-F238E27FC236}">
                <a16:creationId xmlns:a16="http://schemas.microsoft.com/office/drawing/2014/main" id="{C0DBE793-809C-CFE5-0B76-4CE34A7DCACE}"/>
              </a:ext>
            </a:extLst>
          </p:cNvPr>
          <p:cNvPicPr>
            <a:picLocks noChangeAspect="1"/>
          </p:cNvPicPr>
          <p:nvPr/>
        </p:nvPicPr>
        <p:blipFill>
          <a:blip r:embed="rId3"/>
          <a:stretch>
            <a:fillRect/>
          </a:stretch>
        </p:blipFill>
        <p:spPr>
          <a:xfrm>
            <a:off x="533400" y="1248931"/>
            <a:ext cx="8077200" cy="5107419"/>
          </a:xfrm>
          <a:prstGeom prst="rect">
            <a:avLst/>
          </a:prstGeom>
        </p:spPr>
      </p:pic>
    </p:spTree>
    <p:extLst>
      <p:ext uri="{BB962C8B-B14F-4D97-AF65-F5344CB8AC3E}">
        <p14:creationId xmlns:p14="http://schemas.microsoft.com/office/powerpoint/2010/main" val="183435926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34CFE6E6-B7C8-F7F7-0120-1387B2D195A6}"/>
              </a:ext>
            </a:extLst>
          </p:cNvPr>
          <p:cNvSpPr>
            <a:spLocks noGrp="1"/>
          </p:cNvSpPr>
          <p:nvPr>
            <p:ph type="sldNum" sz="quarter" idx="12"/>
          </p:nvPr>
        </p:nvSpPr>
        <p:spPr/>
        <p:txBody>
          <a:bodyPr/>
          <a:lstStyle/>
          <a:p>
            <a:fld id="{4F7E9C80-C75B-4B75-A6C5-E58A18995148}" type="slidenum">
              <a:rPr lang="en-US" smtClean="0"/>
              <a:t>36</a:t>
            </a:fld>
            <a:endParaRPr lang="en-US"/>
          </a:p>
        </p:txBody>
      </p:sp>
      <p:sp>
        <p:nvSpPr>
          <p:cNvPr id="9" name="Title 1">
            <a:extLst>
              <a:ext uri="{FF2B5EF4-FFF2-40B4-BE49-F238E27FC236}">
                <a16:creationId xmlns:a16="http://schemas.microsoft.com/office/drawing/2014/main" id="{50AEB90A-A405-9A2E-5B76-7C165AE50B45}"/>
              </a:ext>
            </a:extLst>
          </p:cNvPr>
          <p:cNvSpPr>
            <a:spLocks noGrp="1"/>
          </p:cNvSpPr>
          <p:nvPr>
            <p:ph type="title"/>
          </p:nvPr>
        </p:nvSpPr>
        <p:spPr>
          <a:xfrm>
            <a:off x="567258" y="908739"/>
            <a:ext cx="8229600" cy="1143000"/>
          </a:xfrm>
        </p:spPr>
        <p:txBody>
          <a:bodyPr/>
          <a:lstStyle/>
          <a:p>
            <a:r>
              <a:rPr lang="en-US" dirty="0"/>
              <a:t>Findings/Result</a:t>
            </a:r>
          </a:p>
        </p:txBody>
      </p:sp>
      <p:pic>
        <p:nvPicPr>
          <p:cNvPr id="4" name="image2.jpeg">
            <a:extLst>
              <a:ext uri="{FF2B5EF4-FFF2-40B4-BE49-F238E27FC236}">
                <a16:creationId xmlns:a16="http://schemas.microsoft.com/office/drawing/2014/main" id="{F27BD17B-EFD1-8B04-150A-638DCA2A6691}"/>
              </a:ext>
            </a:extLst>
          </p:cNvPr>
          <p:cNvPicPr/>
          <p:nvPr/>
        </p:nvPicPr>
        <p:blipFill>
          <a:blip r:embed="rId2"/>
          <a:srcRect/>
          <a:stretch>
            <a:fillRect/>
          </a:stretch>
        </p:blipFill>
        <p:spPr bwMode="auto">
          <a:xfrm>
            <a:off x="34636" y="105931"/>
            <a:ext cx="2237740" cy="755015"/>
          </a:xfrm>
          <a:prstGeom prst="rect">
            <a:avLst/>
          </a:prstGeom>
          <a:noFill/>
          <a:ln w="9525">
            <a:noFill/>
            <a:miter lim="800000"/>
            <a:headEnd/>
            <a:tailEnd/>
          </a:ln>
        </p:spPr>
      </p:pic>
      <p:sp>
        <p:nvSpPr>
          <p:cNvPr id="3" name="Text Placeholder 2">
            <a:extLst>
              <a:ext uri="{FF2B5EF4-FFF2-40B4-BE49-F238E27FC236}">
                <a16:creationId xmlns:a16="http://schemas.microsoft.com/office/drawing/2014/main" id="{85884F39-B6BD-C3AF-3FFF-E1A32EC56D3B}"/>
              </a:ext>
            </a:extLst>
          </p:cNvPr>
          <p:cNvSpPr txBox="1">
            <a:spLocks/>
          </p:cNvSpPr>
          <p:nvPr/>
        </p:nvSpPr>
        <p:spPr>
          <a:xfrm>
            <a:off x="488373" y="2514600"/>
            <a:ext cx="8122227" cy="271544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endParaRPr lang="en-IN" dirty="0"/>
          </a:p>
        </p:txBody>
      </p:sp>
      <p:sp>
        <p:nvSpPr>
          <p:cNvPr id="2" name="Text Placeholder 2">
            <a:extLst>
              <a:ext uri="{FF2B5EF4-FFF2-40B4-BE49-F238E27FC236}">
                <a16:creationId xmlns:a16="http://schemas.microsoft.com/office/drawing/2014/main" id="{B8303F23-0BE6-F90E-C9A9-5C48E64A3C0E}"/>
              </a:ext>
            </a:extLst>
          </p:cNvPr>
          <p:cNvSpPr txBox="1">
            <a:spLocks/>
          </p:cNvSpPr>
          <p:nvPr/>
        </p:nvSpPr>
        <p:spPr>
          <a:xfrm>
            <a:off x="1183003" y="2339314"/>
            <a:ext cx="6948285" cy="3066017"/>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endParaRPr lang="en-IN" dirty="0"/>
          </a:p>
        </p:txBody>
      </p:sp>
      <p:sp>
        <p:nvSpPr>
          <p:cNvPr id="8" name="Content Placeholder 2">
            <a:extLst>
              <a:ext uri="{FF2B5EF4-FFF2-40B4-BE49-F238E27FC236}">
                <a16:creationId xmlns:a16="http://schemas.microsoft.com/office/drawing/2014/main" id="{87E06B73-A155-09C3-C917-EB17FEBA805C}"/>
              </a:ext>
            </a:extLst>
          </p:cNvPr>
          <p:cNvSpPr>
            <a:spLocks noGrp="1"/>
          </p:cNvSpPr>
          <p:nvPr>
            <p:ph idx="1"/>
          </p:nvPr>
        </p:nvSpPr>
        <p:spPr>
          <a:xfrm>
            <a:off x="1138758" y="2451584"/>
            <a:ext cx="7086600" cy="2841476"/>
          </a:xfrm>
        </p:spPr>
        <p:txBody>
          <a:bodyPr>
            <a:normAutofit/>
          </a:bodyPr>
          <a:lstStyle/>
          <a:p>
            <a:pPr algn="just"/>
            <a:r>
              <a:rPr lang="en-US" sz="1800" dirty="0">
                <a:latin typeface="Times New Roman" panose="02020603050405020304" pitchFamily="18" charset="0"/>
                <a:cs typeface="Times New Roman" panose="02020603050405020304" pitchFamily="18" charset="0"/>
              </a:rPr>
              <a:t>An automated dashboard providing quick and latest HR insights in order to support data driven decision making.</a:t>
            </a:r>
            <a:r>
              <a:rPr lang="en-US" sz="1800" b="1" dirty="0">
                <a:solidFill>
                  <a:schemeClr val="tx1"/>
                </a:solidFill>
                <a:latin typeface="Times New Roman" panose="02020603050405020304" pitchFamily="18" charset="0"/>
                <a:cs typeface="Times New Roman" panose="02020603050405020304" pitchFamily="18" charset="0"/>
              </a:rPr>
              <a:t> </a:t>
            </a:r>
          </a:p>
          <a:p>
            <a:pPr algn="just"/>
            <a:r>
              <a:rPr lang="en-US" sz="1800" dirty="0">
                <a:solidFill>
                  <a:schemeClr val="tx1"/>
                </a:solidFill>
                <a:latin typeface="Times New Roman" panose="02020603050405020304" pitchFamily="18" charset="0"/>
                <a:cs typeface="Times New Roman" panose="02020603050405020304" pitchFamily="18" charset="0"/>
              </a:rPr>
              <a:t>A chat analyzer that generates insights about an individual or a group. </a:t>
            </a:r>
            <a:r>
              <a:rPr lang="en-US" sz="1800" dirty="0">
                <a:latin typeface="Times New Roman" panose="02020603050405020304" pitchFamily="18" charset="0"/>
                <a:cs typeface="Times New Roman" panose="02020603050405020304" pitchFamily="18" charset="0"/>
              </a:rPr>
              <a:t>Information  regarding the keywords used, top participants , sentiment or the tone of the conversation can be generated .</a:t>
            </a:r>
            <a:r>
              <a:rPr lang="en-US" sz="1800" dirty="0">
                <a:solidFill>
                  <a:schemeClr val="tx1"/>
                </a:solidFill>
                <a:latin typeface="Times New Roman" panose="02020603050405020304" pitchFamily="18" charset="0"/>
                <a:cs typeface="Times New Roman" panose="02020603050405020304" pitchFamily="18" charset="0"/>
              </a:rPr>
              <a:t> </a:t>
            </a:r>
          </a:p>
          <a:p>
            <a:pPr algn="just"/>
            <a:r>
              <a:rPr lang="en-US" sz="1800" dirty="0">
                <a:latin typeface="Times New Roman" panose="02020603050405020304" pitchFamily="18" charset="0"/>
                <a:cs typeface="Times New Roman" panose="02020603050405020304" pitchFamily="18" charset="0"/>
              </a:rPr>
              <a:t>A smart resume analyzer that can identify the key skills and qualification of a person  . It has the ability to evaluate the candidates experience and education. Finally   the analyzer provides </a:t>
            </a:r>
            <a:r>
              <a:rPr lang="en-US" sz="1800" dirty="0" err="1">
                <a:latin typeface="Times New Roman" panose="02020603050405020304" pitchFamily="18" charset="0"/>
                <a:cs typeface="Times New Roman" panose="02020603050405020304" pitchFamily="18" charset="0"/>
              </a:rPr>
              <a:t>recommentations</a:t>
            </a:r>
            <a:r>
              <a:rPr lang="en-US" sz="1800" dirty="0">
                <a:latin typeface="Times New Roman" panose="02020603050405020304" pitchFamily="18" charset="0"/>
                <a:cs typeface="Times New Roman" panose="02020603050405020304" pitchFamily="18" charset="0"/>
              </a:rPr>
              <a:t> for improving the candidates resume .</a:t>
            </a:r>
            <a:endParaRPr lang="en-US" sz="1800" dirty="0">
              <a:solidFill>
                <a:schemeClr val="tx1"/>
              </a:solidFill>
              <a:latin typeface="Times New Roman" panose="02020603050405020304" pitchFamily="18" charset="0"/>
              <a:cs typeface="Times New Roman" panose="02020603050405020304" pitchFamily="18" charset="0"/>
            </a:endParaRPr>
          </a:p>
          <a:p>
            <a:endParaRPr lang="en-US" sz="2800" dirty="0">
              <a:solidFill>
                <a:schemeClr val="tx1"/>
              </a:solidFill>
              <a:latin typeface="Times New Roman" panose="02020603050405020304" pitchFamily="18" charset="0"/>
              <a:cs typeface="Times New Roman" panose="02020603050405020304" pitchFamily="18" charset="0"/>
            </a:endParaRPr>
          </a:p>
          <a:p>
            <a:pPr marL="0" indent="0">
              <a:buNone/>
            </a:pPr>
            <a:endParaRPr lang="en-US" sz="2800" b="1" dirty="0">
              <a:solidFill>
                <a:schemeClr val="tx1"/>
              </a:solidFill>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73894160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34CFE6E6-B7C8-F7F7-0120-1387B2D195A6}"/>
              </a:ext>
            </a:extLst>
          </p:cNvPr>
          <p:cNvSpPr>
            <a:spLocks noGrp="1"/>
          </p:cNvSpPr>
          <p:nvPr>
            <p:ph type="sldNum" sz="quarter" idx="12"/>
          </p:nvPr>
        </p:nvSpPr>
        <p:spPr/>
        <p:txBody>
          <a:bodyPr/>
          <a:lstStyle/>
          <a:p>
            <a:fld id="{4F7E9C80-C75B-4B75-A6C5-E58A18995148}" type="slidenum">
              <a:rPr lang="en-US" smtClean="0"/>
              <a:t>37</a:t>
            </a:fld>
            <a:endParaRPr lang="en-US"/>
          </a:p>
        </p:txBody>
      </p:sp>
      <p:sp>
        <p:nvSpPr>
          <p:cNvPr id="9" name="Title 1">
            <a:extLst>
              <a:ext uri="{FF2B5EF4-FFF2-40B4-BE49-F238E27FC236}">
                <a16:creationId xmlns:a16="http://schemas.microsoft.com/office/drawing/2014/main" id="{50AEB90A-A405-9A2E-5B76-7C165AE50B45}"/>
              </a:ext>
            </a:extLst>
          </p:cNvPr>
          <p:cNvSpPr>
            <a:spLocks noGrp="1"/>
          </p:cNvSpPr>
          <p:nvPr>
            <p:ph type="title"/>
          </p:nvPr>
        </p:nvSpPr>
        <p:spPr>
          <a:xfrm>
            <a:off x="685800" y="-39804"/>
            <a:ext cx="8229600" cy="1143000"/>
          </a:xfrm>
        </p:spPr>
        <p:txBody>
          <a:bodyPr/>
          <a:lstStyle/>
          <a:p>
            <a:r>
              <a:rPr lang="en-US" dirty="0"/>
              <a:t>Conclusion</a:t>
            </a:r>
          </a:p>
        </p:txBody>
      </p:sp>
      <p:pic>
        <p:nvPicPr>
          <p:cNvPr id="4" name="image2.jpeg">
            <a:extLst>
              <a:ext uri="{FF2B5EF4-FFF2-40B4-BE49-F238E27FC236}">
                <a16:creationId xmlns:a16="http://schemas.microsoft.com/office/drawing/2014/main" id="{F27BD17B-EFD1-8B04-150A-638DCA2A6691}"/>
              </a:ext>
            </a:extLst>
          </p:cNvPr>
          <p:cNvPicPr/>
          <p:nvPr/>
        </p:nvPicPr>
        <p:blipFill>
          <a:blip r:embed="rId2"/>
          <a:srcRect/>
          <a:stretch>
            <a:fillRect/>
          </a:stretch>
        </p:blipFill>
        <p:spPr bwMode="auto">
          <a:xfrm>
            <a:off x="34636" y="105931"/>
            <a:ext cx="2237740" cy="755015"/>
          </a:xfrm>
          <a:prstGeom prst="rect">
            <a:avLst/>
          </a:prstGeom>
          <a:noFill/>
          <a:ln w="9525">
            <a:noFill/>
            <a:miter lim="800000"/>
            <a:headEnd/>
            <a:tailEnd/>
          </a:ln>
        </p:spPr>
      </p:pic>
      <p:sp>
        <p:nvSpPr>
          <p:cNvPr id="3" name="Text Placeholder 2">
            <a:extLst>
              <a:ext uri="{FF2B5EF4-FFF2-40B4-BE49-F238E27FC236}">
                <a16:creationId xmlns:a16="http://schemas.microsoft.com/office/drawing/2014/main" id="{85884F39-B6BD-C3AF-3FFF-E1A32EC56D3B}"/>
              </a:ext>
            </a:extLst>
          </p:cNvPr>
          <p:cNvSpPr txBox="1">
            <a:spLocks/>
          </p:cNvSpPr>
          <p:nvPr/>
        </p:nvSpPr>
        <p:spPr>
          <a:xfrm>
            <a:off x="488373" y="2514600"/>
            <a:ext cx="8122227" cy="271544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endParaRPr lang="en-IN" dirty="0"/>
          </a:p>
        </p:txBody>
      </p:sp>
      <p:sp>
        <p:nvSpPr>
          <p:cNvPr id="2" name="Text Placeholder 2">
            <a:extLst>
              <a:ext uri="{FF2B5EF4-FFF2-40B4-BE49-F238E27FC236}">
                <a16:creationId xmlns:a16="http://schemas.microsoft.com/office/drawing/2014/main" id="{B8303F23-0BE6-F90E-C9A9-5C48E64A3C0E}"/>
              </a:ext>
            </a:extLst>
          </p:cNvPr>
          <p:cNvSpPr txBox="1">
            <a:spLocks/>
          </p:cNvSpPr>
          <p:nvPr/>
        </p:nvSpPr>
        <p:spPr>
          <a:xfrm>
            <a:off x="1183003" y="2339314"/>
            <a:ext cx="6948285" cy="3066017"/>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endParaRPr lang="en-IN" dirty="0"/>
          </a:p>
        </p:txBody>
      </p:sp>
      <p:sp>
        <p:nvSpPr>
          <p:cNvPr id="10" name="Content Placeholder 2">
            <a:extLst>
              <a:ext uri="{FF2B5EF4-FFF2-40B4-BE49-F238E27FC236}">
                <a16:creationId xmlns:a16="http://schemas.microsoft.com/office/drawing/2014/main" id="{0E3D43F0-634B-C116-1682-6EF2DA8DAC06}"/>
              </a:ext>
            </a:extLst>
          </p:cNvPr>
          <p:cNvSpPr>
            <a:spLocks noGrp="1"/>
          </p:cNvSpPr>
          <p:nvPr>
            <p:ph idx="1"/>
          </p:nvPr>
        </p:nvSpPr>
        <p:spPr>
          <a:xfrm>
            <a:off x="838200" y="1825625"/>
            <a:ext cx="7620000" cy="4290040"/>
          </a:xfrm>
        </p:spPr>
        <p:txBody>
          <a:bodyPr>
            <a:normAutofit/>
          </a:bodyPr>
          <a:lstStyle/>
          <a:p>
            <a:pPr algn="just"/>
            <a:r>
              <a:rPr lang="en-US" sz="1800" b="0" i="0" u="none" strike="noStrike" baseline="0" dirty="0">
                <a:solidFill>
                  <a:srgbClr val="000000"/>
                </a:solidFill>
                <a:latin typeface="Times New Roman" panose="02020603050405020304" pitchFamily="18" charset="0"/>
              </a:rPr>
              <a:t>An integrated dashboard offering rapid and current HR insight in hopes of facilitating information-driven decision making. Some possible insights that can be derived from analyzing WhatsApp chats include identifying the most active participants in a conversation, tracking the frequency and patterns of message exchanges, identifying regularly used words or phrases, and discovering trends or subjects that arise over time. These insights might be valuable for understanding communication patterns and social dynamics inside a group chat or for doing research on the language and discourse used in WhatsApp discussions. </a:t>
            </a:r>
          </a:p>
          <a:p>
            <a:pPr algn="just"/>
            <a:r>
              <a:rPr lang="en-US" sz="1800" b="0" i="0" u="none" strike="noStrike" baseline="0" dirty="0">
                <a:solidFill>
                  <a:srgbClr val="000000"/>
                </a:solidFill>
                <a:latin typeface="Times New Roman" panose="02020603050405020304" pitchFamily="18" charset="0"/>
              </a:rPr>
              <a:t>We have recommended this technique to make it easy for the recruiter to select candidates. It also displays the information in a standardized format. The raw data we acquired through the resumes is normalized, clustered and scored to display the top applicants. We have also incorporated the recruiters demands while rating the resume, therefore making it recruiter specific. </a:t>
            </a:r>
            <a:endParaRPr lang="en-IN" sz="2800" dirty="0"/>
          </a:p>
        </p:txBody>
      </p:sp>
    </p:spTree>
    <p:extLst>
      <p:ext uri="{BB962C8B-B14F-4D97-AF65-F5344CB8AC3E}">
        <p14:creationId xmlns:p14="http://schemas.microsoft.com/office/powerpoint/2010/main" val="237456470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lgn="ctr">
              <a:buNone/>
            </a:pPr>
            <a:endParaRPr lang="en-US" dirty="0">
              <a:solidFill>
                <a:srgbClr val="FF0000"/>
              </a:solidFill>
            </a:endParaRPr>
          </a:p>
          <a:p>
            <a:pPr marL="0" indent="0" algn="ctr">
              <a:buNone/>
            </a:pPr>
            <a:endParaRPr lang="en-US" dirty="0">
              <a:solidFill>
                <a:srgbClr val="FF0000"/>
              </a:solidFill>
            </a:endParaRPr>
          </a:p>
          <a:p>
            <a:pPr marL="0" indent="0" algn="ctr">
              <a:buNone/>
            </a:pPr>
            <a:r>
              <a:rPr lang="en-US" dirty="0">
                <a:solidFill>
                  <a:srgbClr val="FF0000"/>
                </a:solidFill>
              </a:rPr>
              <a:t>Thanks</a:t>
            </a:r>
          </a:p>
        </p:txBody>
      </p:sp>
      <p:pic>
        <p:nvPicPr>
          <p:cNvPr id="4" name="image2.jpeg"/>
          <p:cNvPicPr/>
          <p:nvPr/>
        </p:nvPicPr>
        <p:blipFill>
          <a:blip r:embed="rId2"/>
          <a:srcRect/>
          <a:stretch>
            <a:fillRect/>
          </a:stretch>
        </p:blipFill>
        <p:spPr bwMode="auto">
          <a:xfrm>
            <a:off x="381000" y="457200"/>
            <a:ext cx="2237740" cy="755015"/>
          </a:xfrm>
          <a:prstGeom prst="rect">
            <a:avLst/>
          </a:prstGeom>
          <a:noFill/>
          <a:ln w="9525">
            <a:noFill/>
            <a:miter lim="800000"/>
            <a:headEnd/>
            <a:tailEnd/>
          </a:ln>
        </p:spPr>
      </p:pic>
      <p:sp>
        <p:nvSpPr>
          <p:cNvPr id="7" name="Slide Number Placeholder 6"/>
          <p:cNvSpPr>
            <a:spLocks noGrp="1"/>
          </p:cNvSpPr>
          <p:nvPr>
            <p:ph type="sldNum" sz="quarter" idx="12"/>
          </p:nvPr>
        </p:nvSpPr>
        <p:spPr/>
        <p:txBody>
          <a:bodyPr/>
          <a:lstStyle/>
          <a:p>
            <a:fld id="{4F7E9C80-C75B-4B75-A6C5-E58A18995148}" type="slidenum">
              <a:rPr lang="en-US" smtClean="0"/>
              <a:t>38</a:t>
            </a:fld>
            <a:endParaRPr lang="en-US"/>
          </a:p>
        </p:txBody>
      </p:sp>
    </p:spTree>
    <p:extLst>
      <p:ext uri="{BB962C8B-B14F-4D97-AF65-F5344CB8AC3E}">
        <p14:creationId xmlns:p14="http://schemas.microsoft.com/office/powerpoint/2010/main" val="32518051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34CFE6E6-B7C8-F7F7-0120-1387B2D195A6}"/>
              </a:ext>
            </a:extLst>
          </p:cNvPr>
          <p:cNvSpPr>
            <a:spLocks noGrp="1"/>
          </p:cNvSpPr>
          <p:nvPr>
            <p:ph type="sldNum" sz="quarter" idx="12"/>
          </p:nvPr>
        </p:nvSpPr>
        <p:spPr/>
        <p:txBody>
          <a:bodyPr/>
          <a:lstStyle/>
          <a:p>
            <a:fld id="{4F7E9C80-C75B-4B75-A6C5-E58A18995148}" type="slidenum">
              <a:rPr lang="en-US" smtClean="0"/>
              <a:t>4</a:t>
            </a:fld>
            <a:endParaRPr lang="en-US"/>
          </a:p>
        </p:txBody>
      </p:sp>
      <p:sp>
        <p:nvSpPr>
          <p:cNvPr id="7" name="Google Shape;75;p14">
            <a:extLst>
              <a:ext uri="{FF2B5EF4-FFF2-40B4-BE49-F238E27FC236}">
                <a16:creationId xmlns:a16="http://schemas.microsoft.com/office/drawing/2014/main" id="{69F7C116-5024-CFB0-7A8C-2F8EC016266B}"/>
              </a:ext>
            </a:extLst>
          </p:cNvPr>
          <p:cNvSpPr txBox="1">
            <a:spLocks noGrp="1"/>
          </p:cNvSpPr>
          <p:nvPr>
            <p:ph idx="1"/>
          </p:nvPr>
        </p:nvSpPr>
        <p:spPr>
          <a:xfrm>
            <a:off x="457200" y="1828800"/>
            <a:ext cx="8229600" cy="1981200"/>
          </a:xfrm>
          <a:prstGeom prst="rect">
            <a:avLst/>
          </a:prstGeom>
        </p:spPr>
        <p:txBody>
          <a:bodyPr spcFirstLastPara="1" wrap="square" lIns="91425" tIns="91425" rIns="91425" bIns="91425" anchor="t" anchorCtr="0">
            <a:noAutofit/>
          </a:bodyPr>
          <a:lstStyle/>
          <a:p>
            <a:pPr marL="0" indent="0" algn="just">
              <a:spcBef>
                <a:spcPts val="600"/>
              </a:spcBef>
              <a:buNone/>
            </a:pPr>
            <a:r>
              <a:rPr lang="en-US" sz="1800" dirty="0">
                <a:solidFill>
                  <a:schemeClr val="tx1"/>
                </a:solidFill>
                <a:latin typeface="Times New Roman" panose="02020603050405020304" pitchFamily="18" charset="0"/>
                <a:cs typeface="Times New Roman" panose="02020603050405020304" pitchFamily="18" charset="0"/>
              </a:rPr>
              <a:t>Usually HR find it really hard to monitor the employee presence , WFH, hiring, performance insights etc.</a:t>
            </a:r>
            <a:r>
              <a:rPr lang="en-US" sz="1100" b="0" i="0" dirty="0">
                <a:solidFill>
                  <a:srgbClr val="D1D5DB"/>
                </a:solidFill>
                <a:effectLst/>
                <a:latin typeface="Söhne"/>
              </a:rPr>
              <a:t> </a:t>
            </a:r>
            <a:r>
              <a:rPr lang="en-US" sz="1800" dirty="0">
                <a:solidFill>
                  <a:schemeClr val="tx1"/>
                </a:solidFill>
                <a:latin typeface="Times New Roman" panose="02020603050405020304" pitchFamily="18" charset="0"/>
                <a:cs typeface="Times New Roman" panose="02020603050405020304" pitchFamily="18" charset="0"/>
              </a:rPr>
              <a:t>By leveraging HR data analytics, organizations can gain a better understanding of their workforce and identify areas for improvement. This can help them make data-driven decisions related to talent management, employee engagement, and organizational effectiveness. We’ll be  creating  tools that could be used by  a HR of an organization to simplify their work and be more productive.</a:t>
            </a:r>
          </a:p>
          <a:p>
            <a:pPr marL="0" lvl="0" indent="0" algn="ctr" rtl="0">
              <a:spcBef>
                <a:spcPts val="600"/>
              </a:spcBef>
              <a:spcAft>
                <a:spcPts val="0"/>
              </a:spcAft>
              <a:buNone/>
            </a:pPr>
            <a:endParaRPr sz="1800" dirty="0">
              <a:latin typeface="Times New Roman" panose="02020603050405020304" pitchFamily="18" charset="0"/>
              <a:cs typeface="Times New Roman" panose="02020603050405020304" pitchFamily="18" charset="0"/>
            </a:endParaRPr>
          </a:p>
        </p:txBody>
      </p:sp>
      <p:sp>
        <p:nvSpPr>
          <p:cNvPr id="9" name="Title 1">
            <a:extLst>
              <a:ext uri="{FF2B5EF4-FFF2-40B4-BE49-F238E27FC236}">
                <a16:creationId xmlns:a16="http://schemas.microsoft.com/office/drawing/2014/main" id="{50AEB90A-A405-9A2E-5B76-7C165AE50B45}"/>
              </a:ext>
            </a:extLst>
          </p:cNvPr>
          <p:cNvSpPr>
            <a:spLocks noGrp="1"/>
          </p:cNvSpPr>
          <p:nvPr>
            <p:ph type="title"/>
          </p:nvPr>
        </p:nvSpPr>
        <p:spPr>
          <a:xfrm>
            <a:off x="457200" y="274638"/>
            <a:ext cx="8229600" cy="1143000"/>
          </a:xfrm>
        </p:spPr>
        <p:txBody>
          <a:bodyPr/>
          <a:lstStyle/>
          <a:p>
            <a:r>
              <a:rPr lang="en-US" dirty="0"/>
              <a:t>   Problem Statement</a:t>
            </a:r>
          </a:p>
        </p:txBody>
      </p:sp>
      <p:pic>
        <p:nvPicPr>
          <p:cNvPr id="3" name="Picture 2">
            <a:extLst>
              <a:ext uri="{FF2B5EF4-FFF2-40B4-BE49-F238E27FC236}">
                <a16:creationId xmlns:a16="http://schemas.microsoft.com/office/drawing/2014/main" id="{766467EB-5857-6E9D-CA35-8C9F0FD9C9B6}"/>
              </a:ext>
            </a:extLst>
          </p:cNvPr>
          <p:cNvPicPr>
            <a:picLocks noChangeAspect="1"/>
          </p:cNvPicPr>
          <p:nvPr/>
        </p:nvPicPr>
        <p:blipFill>
          <a:blip r:embed="rId2"/>
          <a:stretch>
            <a:fillRect/>
          </a:stretch>
        </p:blipFill>
        <p:spPr>
          <a:xfrm>
            <a:off x="2879758" y="4114800"/>
            <a:ext cx="3673442" cy="2184209"/>
          </a:xfrm>
          <a:prstGeom prst="rect">
            <a:avLst/>
          </a:prstGeom>
        </p:spPr>
      </p:pic>
      <p:pic>
        <p:nvPicPr>
          <p:cNvPr id="4" name="image2.jpeg">
            <a:extLst>
              <a:ext uri="{FF2B5EF4-FFF2-40B4-BE49-F238E27FC236}">
                <a16:creationId xmlns:a16="http://schemas.microsoft.com/office/drawing/2014/main" id="{6E4840B0-4174-3C97-EB01-5B5B80D972A2}"/>
              </a:ext>
            </a:extLst>
          </p:cNvPr>
          <p:cNvPicPr/>
          <p:nvPr/>
        </p:nvPicPr>
        <p:blipFill>
          <a:blip r:embed="rId3"/>
          <a:srcRect/>
          <a:stretch>
            <a:fillRect/>
          </a:stretch>
        </p:blipFill>
        <p:spPr bwMode="auto">
          <a:xfrm>
            <a:off x="152400" y="91123"/>
            <a:ext cx="2237740" cy="755015"/>
          </a:xfrm>
          <a:prstGeom prst="rect">
            <a:avLst/>
          </a:prstGeom>
          <a:noFill/>
          <a:ln w="9525">
            <a:noFill/>
            <a:miter lim="800000"/>
            <a:headEnd/>
            <a:tailEnd/>
          </a:ln>
        </p:spPr>
      </p:pic>
    </p:spTree>
    <p:extLst>
      <p:ext uri="{BB962C8B-B14F-4D97-AF65-F5344CB8AC3E}">
        <p14:creationId xmlns:p14="http://schemas.microsoft.com/office/powerpoint/2010/main" val="27474568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34CFE6E6-B7C8-F7F7-0120-1387B2D195A6}"/>
              </a:ext>
            </a:extLst>
          </p:cNvPr>
          <p:cNvSpPr>
            <a:spLocks noGrp="1"/>
          </p:cNvSpPr>
          <p:nvPr>
            <p:ph type="sldNum" sz="quarter" idx="12"/>
          </p:nvPr>
        </p:nvSpPr>
        <p:spPr/>
        <p:txBody>
          <a:bodyPr/>
          <a:lstStyle/>
          <a:p>
            <a:fld id="{4F7E9C80-C75B-4B75-A6C5-E58A18995148}" type="slidenum">
              <a:rPr lang="en-US" smtClean="0"/>
              <a:t>5</a:t>
            </a:fld>
            <a:endParaRPr lang="en-US"/>
          </a:p>
        </p:txBody>
      </p:sp>
      <p:sp>
        <p:nvSpPr>
          <p:cNvPr id="7" name="Google Shape;75;p14">
            <a:extLst>
              <a:ext uri="{FF2B5EF4-FFF2-40B4-BE49-F238E27FC236}">
                <a16:creationId xmlns:a16="http://schemas.microsoft.com/office/drawing/2014/main" id="{69F7C116-5024-CFB0-7A8C-2F8EC016266B}"/>
              </a:ext>
            </a:extLst>
          </p:cNvPr>
          <p:cNvSpPr txBox="1">
            <a:spLocks noGrp="1"/>
          </p:cNvSpPr>
          <p:nvPr>
            <p:ph idx="1"/>
          </p:nvPr>
        </p:nvSpPr>
        <p:spPr>
          <a:xfrm>
            <a:off x="457200" y="2204316"/>
            <a:ext cx="8229600" cy="2133600"/>
          </a:xfrm>
          <a:prstGeom prst="rect">
            <a:avLst/>
          </a:prstGeom>
        </p:spPr>
        <p:txBody>
          <a:bodyPr spcFirstLastPara="1" wrap="square" lIns="91425" tIns="91425" rIns="91425" bIns="91425" anchor="t" anchorCtr="0">
            <a:noAutofit/>
          </a:bodyPr>
          <a:lstStyle/>
          <a:p>
            <a:pPr marL="0" indent="0" algn="just">
              <a:spcBef>
                <a:spcPts val="600"/>
              </a:spcBef>
              <a:buNone/>
            </a:pPr>
            <a:r>
              <a:rPr lang="en-US" sz="1800" b="0" i="0" dirty="0">
                <a:solidFill>
                  <a:schemeClr val="tx1"/>
                </a:solidFill>
                <a:effectLst/>
                <a:latin typeface="Times New Roman" panose="02020603050405020304" pitchFamily="18" charset="0"/>
                <a:cs typeface="Times New Roman" panose="02020603050405020304" pitchFamily="18" charset="0"/>
              </a:rPr>
              <a:t>The WhatsApp-Analyzer is a statistical tool designed to analyze WhatsApp chats. By processing chat files that can be exported from WhatsApp, it creates multiple plots that reveal insightful information, such as identifying the most frequently responded participant by a user. Our suggestion is to leverage dataset manipulation techniques to gain a deeper understanding of WhatsApp chats stored on our mobile devices.</a:t>
            </a:r>
            <a:endParaRPr lang="en-US" sz="1800" dirty="0">
              <a:solidFill>
                <a:schemeClr val="tx1"/>
              </a:solidFill>
              <a:latin typeface="Times New Roman" panose="02020603050405020304" pitchFamily="18" charset="0"/>
              <a:cs typeface="Times New Roman" panose="02020603050405020304" pitchFamily="18" charset="0"/>
            </a:endParaRPr>
          </a:p>
          <a:p>
            <a:pPr marL="0" lvl="0" indent="0" algn="ctr" rtl="0">
              <a:spcBef>
                <a:spcPts val="600"/>
              </a:spcBef>
              <a:spcAft>
                <a:spcPts val="0"/>
              </a:spcAft>
              <a:buNone/>
            </a:pPr>
            <a:endParaRPr sz="1800" dirty="0">
              <a:latin typeface="Times New Roman" panose="02020603050405020304" pitchFamily="18" charset="0"/>
              <a:cs typeface="Times New Roman" panose="02020603050405020304" pitchFamily="18" charset="0"/>
            </a:endParaRPr>
          </a:p>
        </p:txBody>
      </p:sp>
      <p:sp>
        <p:nvSpPr>
          <p:cNvPr id="9" name="Title 1">
            <a:extLst>
              <a:ext uri="{FF2B5EF4-FFF2-40B4-BE49-F238E27FC236}">
                <a16:creationId xmlns:a16="http://schemas.microsoft.com/office/drawing/2014/main" id="{50AEB90A-A405-9A2E-5B76-7C165AE50B45}"/>
              </a:ext>
            </a:extLst>
          </p:cNvPr>
          <p:cNvSpPr>
            <a:spLocks noGrp="1"/>
          </p:cNvSpPr>
          <p:nvPr>
            <p:ph type="title"/>
          </p:nvPr>
        </p:nvSpPr>
        <p:spPr>
          <a:xfrm>
            <a:off x="457200" y="274638"/>
            <a:ext cx="8229600" cy="1143000"/>
          </a:xfrm>
        </p:spPr>
        <p:txBody>
          <a:bodyPr/>
          <a:lstStyle/>
          <a:p>
            <a:r>
              <a:rPr lang="en-US" dirty="0"/>
              <a:t>   Problem Statement</a:t>
            </a:r>
          </a:p>
        </p:txBody>
      </p:sp>
      <p:pic>
        <p:nvPicPr>
          <p:cNvPr id="2" name="Picture 2" descr="Chat Analyzer for WhatsApp - Apps on Google Play">
            <a:extLst>
              <a:ext uri="{FF2B5EF4-FFF2-40B4-BE49-F238E27FC236}">
                <a16:creationId xmlns:a16="http://schemas.microsoft.com/office/drawing/2014/main" id="{B5A97EEE-8F4C-B627-2112-68B70DF4BA8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0400" y="4419601"/>
            <a:ext cx="2514600" cy="1936750"/>
          </a:xfrm>
          <a:prstGeom prst="rect">
            <a:avLst/>
          </a:prstGeom>
          <a:noFill/>
          <a:extLst>
            <a:ext uri="{909E8E84-426E-40DD-AFC4-6F175D3DCCD1}">
              <a14:hiddenFill xmlns:a14="http://schemas.microsoft.com/office/drawing/2010/main">
                <a:solidFill>
                  <a:srgbClr val="FFFFFF"/>
                </a:solidFill>
              </a14:hiddenFill>
            </a:ext>
          </a:extLst>
        </p:spPr>
      </p:pic>
      <p:pic>
        <p:nvPicPr>
          <p:cNvPr id="8" name="image2.jpeg">
            <a:extLst>
              <a:ext uri="{FF2B5EF4-FFF2-40B4-BE49-F238E27FC236}">
                <a16:creationId xmlns:a16="http://schemas.microsoft.com/office/drawing/2014/main" id="{C5A1E4DE-F031-6357-75DB-798201DC5F40}"/>
              </a:ext>
            </a:extLst>
          </p:cNvPr>
          <p:cNvPicPr/>
          <p:nvPr/>
        </p:nvPicPr>
        <p:blipFill>
          <a:blip r:embed="rId3"/>
          <a:srcRect/>
          <a:stretch>
            <a:fillRect/>
          </a:stretch>
        </p:blipFill>
        <p:spPr bwMode="auto">
          <a:xfrm>
            <a:off x="152400" y="185882"/>
            <a:ext cx="2237740" cy="755015"/>
          </a:xfrm>
          <a:prstGeom prst="rect">
            <a:avLst/>
          </a:prstGeom>
          <a:noFill/>
          <a:ln w="9525">
            <a:noFill/>
            <a:miter lim="800000"/>
            <a:headEnd/>
            <a:tailEnd/>
          </a:ln>
        </p:spPr>
      </p:pic>
    </p:spTree>
    <p:extLst>
      <p:ext uri="{BB962C8B-B14F-4D97-AF65-F5344CB8AC3E}">
        <p14:creationId xmlns:p14="http://schemas.microsoft.com/office/powerpoint/2010/main" val="11623691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34CFE6E6-B7C8-F7F7-0120-1387B2D195A6}"/>
              </a:ext>
            </a:extLst>
          </p:cNvPr>
          <p:cNvSpPr>
            <a:spLocks noGrp="1"/>
          </p:cNvSpPr>
          <p:nvPr>
            <p:ph type="sldNum" sz="quarter" idx="12"/>
          </p:nvPr>
        </p:nvSpPr>
        <p:spPr/>
        <p:txBody>
          <a:bodyPr/>
          <a:lstStyle/>
          <a:p>
            <a:fld id="{4F7E9C80-C75B-4B75-A6C5-E58A18995148}" type="slidenum">
              <a:rPr lang="en-US" smtClean="0"/>
              <a:t>6</a:t>
            </a:fld>
            <a:endParaRPr lang="en-US"/>
          </a:p>
        </p:txBody>
      </p:sp>
      <p:sp>
        <p:nvSpPr>
          <p:cNvPr id="7" name="Google Shape;75;p14">
            <a:extLst>
              <a:ext uri="{FF2B5EF4-FFF2-40B4-BE49-F238E27FC236}">
                <a16:creationId xmlns:a16="http://schemas.microsoft.com/office/drawing/2014/main" id="{69F7C116-5024-CFB0-7A8C-2F8EC016266B}"/>
              </a:ext>
            </a:extLst>
          </p:cNvPr>
          <p:cNvSpPr txBox="1">
            <a:spLocks noGrp="1"/>
          </p:cNvSpPr>
          <p:nvPr>
            <p:ph idx="1"/>
          </p:nvPr>
        </p:nvSpPr>
        <p:spPr>
          <a:xfrm>
            <a:off x="457200" y="1600200"/>
            <a:ext cx="8229600" cy="2743200"/>
          </a:xfrm>
          <a:prstGeom prst="rect">
            <a:avLst/>
          </a:prstGeom>
        </p:spPr>
        <p:txBody>
          <a:bodyPr spcFirstLastPara="1" wrap="square" lIns="91425" tIns="91425" rIns="91425" bIns="91425" anchor="t" anchorCtr="0">
            <a:noAutofit/>
          </a:bodyPr>
          <a:lstStyle/>
          <a:p>
            <a:pPr marL="0" indent="0" algn="just">
              <a:spcBef>
                <a:spcPts val="600"/>
              </a:spcBef>
              <a:buNone/>
            </a:pPr>
            <a:r>
              <a:rPr lang="en-US" sz="1800" b="0" i="0" dirty="0">
                <a:solidFill>
                  <a:schemeClr val="tx1"/>
                </a:solidFill>
                <a:effectLst/>
                <a:latin typeface="Times New Roman" panose="02020603050405020304" pitchFamily="18" charset="0"/>
                <a:cs typeface="Times New Roman" panose="02020603050405020304" pitchFamily="18" charset="0"/>
              </a:rPr>
              <a:t>Individuals from diverse fields and backgrounds possess distinct personalities, which is also reflected in their writing style when crafting their resumes. Due to their diverse work experiences, each resume is unique and showcases their unique style. For professionals working in human resources, they often have to sift through hundreds of resumes online. After summarizing the resumes and inputting specific information into their database, executives then reach out to applicants for job counseling. However, this process is time-consuming as each resume can take around 10-15 minutes to summarize and enter into the database. To streamline this process, this project aims to automate the resume screening process.</a:t>
            </a:r>
            <a:endParaRPr lang="en-US" sz="1800" dirty="0">
              <a:solidFill>
                <a:schemeClr val="tx1"/>
              </a:solidFill>
              <a:latin typeface="Times New Roman" panose="02020603050405020304" pitchFamily="18" charset="0"/>
              <a:cs typeface="Times New Roman" panose="02020603050405020304" pitchFamily="18" charset="0"/>
            </a:endParaRPr>
          </a:p>
          <a:p>
            <a:pPr marL="0" lvl="0" indent="0" algn="ctr" rtl="0">
              <a:spcBef>
                <a:spcPts val="600"/>
              </a:spcBef>
              <a:spcAft>
                <a:spcPts val="0"/>
              </a:spcAft>
              <a:buNone/>
            </a:pPr>
            <a:endParaRPr sz="1800" dirty="0">
              <a:latin typeface="Times New Roman" panose="02020603050405020304" pitchFamily="18" charset="0"/>
              <a:cs typeface="Times New Roman" panose="02020603050405020304" pitchFamily="18" charset="0"/>
            </a:endParaRPr>
          </a:p>
        </p:txBody>
      </p:sp>
      <p:sp>
        <p:nvSpPr>
          <p:cNvPr id="9" name="Title 1">
            <a:extLst>
              <a:ext uri="{FF2B5EF4-FFF2-40B4-BE49-F238E27FC236}">
                <a16:creationId xmlns:a16="http://schemas.microsoft.com/office/drawing/2014/main" id="{50AEB90A-A405-9A2E-5B76-7C165AE50B45}"/>
              </a:ext>
            </a:extLst>
          </p:cNvPr>
          <p:cNvSpPr>
            <a:spLocks noGrp="1"/>
          </p:cNvSpPr>
          <p:nvPr>
            <p:ph type="title"/>
          </p:nvPr>
        </p:nvSpPr>
        <p:spPr>
          <a:xfrm>
            <a:off x="457200" y="274638"/>
            <a:ext cx="8229600" cy="1143000"/>
          </a:xfrm>
        </p:spPr>
        <p:txBody>
          <a:bodyPr/>
          <a:lstStyle/>
          <a:p>
            <a:r>
              <a:rPr lang="en-US" dirty="0"/>
              <a:t> Problem Statement</a:t>
            </a:r>
          </a:p>
        </p:txBody>
      </p:sp>
      <p:pic>
        <p:nvPicPr>
          <p:cNvPr id="2" name="Picture 2" descr="CV - Free education icons">
            <a:extLst>
              <a:ext uri="{FF2B5EF4-FFF2-40B4-BE49-F238E27FC236}">
                <a16:creationId xmlns:a16="http://schemas.microsoft.com/office/drawing/2014/main" id="{20E5920E-8D6E-BD91-0408-81C747CF4CD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733800" y="4381644"/>
            <a:ext cx="1992024" cy="1992024"/>
          </a:xfrm>
          <a:prstGeom prst="rect">
            <a:avLst/>
          </a:prstGeom>
          <a:noFill/>
          <a:extLst>
            <a:ext uri="{909E8E84-426E-40DD-AFC4-6F175D3DCCD1}">
              <a14:hiddenFill xmlns:a14="http://schemas.microsoft.com/office/drawing/2010/main">
                <a:solidFill>
                  <a:srgbClr val="FFFFFF"/>
                </a:solidFill>
              </a14:hiddenFill>
            </a:ext>
          </a:extLst>
        </p:spPr>
      </p:pic>
      <p:pic>
        <p:nvPicPr>
          <p:cNvPr id="4" name="image2.jpeg">
            <a:extLst>
              <a:ext uri="{FF2B5EF4-FFF2-40B4-BE49-F238E27FC236}">
                <a16:creationId xmlns:a16="http://schemas.microsoft.com/office/drawing/2014/main" id="{F27BD17B-EFD1-8B04-150A-638DCA2A6691}"/>
              </a:ext>
            </a:extLst>
          </p:cNvPr>
          <p:cNvPicPr/>
          <p:nvPr/>
        </p:nvPicPr>
        <p:blipFill>
          <a:blip r:embed="rId3"/>
          <a:srcRect/>
          <a:stretch>
            <a:fillRect/>
          </a:stretch>
        </p:blipFill>
        <p:spPr bwMode="auto">
          <a:xfrm>
            <a:off x="34636" y="105931"/>
            <a:ext cx="2237740" cy="755015"/>
          </a:xfrm>
          <a:prstGeom prst="rect">
            <a:avLst/>
          </a:prstGeom>
          <a:noFill/>
          <a:ln w="9525">
            <a:noFill/>
            <a:miter lim="800000"/>
            <a:headEnd/>
            <a:tailEnd/>
          </a:ln>
        </p:spPr>
      </p:pic>
    </p:spTree>
    <p:extLst>
      <p:ext uri="{BB962C8B-B14F-4D97-AF65-F5344CB8AC3E}">
        <p14:creationId xmlns:p14="http://schemas.microsoft.com/office/powerpoint/2010/main" val="10758570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34CFE6E6-B7C8-F7F7-0120-1387B2D195A6}"/>
              </a:ext>
            </a:extLst>
          </p:cNvPr>
          <p:cNvSpPr>
            <a:spLocks noGrp="1"/>
          </p:cNvSpPr>
          <p:nvPr>
            <p:ph type="sldNum" sz="quarter" idx="12"/>
          </p:nvPr>
        </p:nvSpPr>
        <p:spPr/>
        <p:txBody>
          <a:bodyPr/>
          <a:lstStyle/>
          <a:p>
            <a:fld id="{4F7E9C80-C75B-4B75-A6C5-E58A18995148}" type="slidenum">
              <a:rPr lang="en-US" smtClean="0"/>
              <a:t>7</a:t>
            </a:fld>
            <a:endParaRPr lang="en-US"/>
          </a:p>
        </p:txBody>
      </p:sp>
      <p:sp>
        <p:nvSpPr>
          <p:cNvPr id="7" name="Google Shape;75;p14">
            <a:extLst>
              <a:ext uri="{FF2B5EF4-FFF2-40B4-BE49-F238E27FC236}">
                <a16:creationId xmlns:a16="http://schemas.microsoft.com/office/drawing/2014/main" id="{69F7C116-5024-CFB0-7A8C-2F8EC016266B}"/>
              </a:ext>
            </a:extLst>
          </p:cNvPr>
          <p:cNvSpPr txBox="1">
            <a:spLocks noGrp="1"/>
          </p:cNvSpPr>
          <p:nvPr>
            <p:ph idx="1"/>
          </p:nvPr>
        </p:nvSpPr>
        <p:spPr>
          <a:xfrm>
            <a:off x="429491" y="2209800"/>
            <a:ext cx="8229600" cy="2819400"/>
          </a:xfrm>
          <a:prstGeom prst="rect">
            <a:avLst/>
          </a:prstGeom>
        </p:spPr>
        <p:txBody>
          <a:bodyPr spcFirstLastPara="1" wrap="square" lIns="91425" tIns="91425" rIns="91425" bIns="91425" anchor="t" anchorCtr="0">
            <a:noAutofit/>
          </a:bodyPr>
          <a:lstStyle/>
          <a:p>
            <a:pPr marL="76200" indent="0" algn="just">
              <a:buNone/>
            </a:pPr>
            <a:r>
              <a:rPr lang="en-US" sz="1800" b="0" i="0" dirty="0">
                <a:solidFill>
                  <a:schemeClr val="tx1"/>
                </a:solidFill>
                <a:effectLst/>
                <a:latin typeface="Times New Roman" panose="02020603050405020304" pitchFamily="18" charset="0"/>
                <a:cs typeface="Times New Roman" panose="02020603050405020304" pitchFamily="18" charset="0"/>
              </a:rPr>
              <a:t>WhatsApp is currently the most popular and efficient communication application. Its chats contain a diverse range of conversations among various groups of people, covering a wide range of topics. This valuable data can provide essential insights for modern technologies, such as machine learning. The accuracy of a machine learning model is directly related to the quality of data that it receives. Hence, this tool aims to analyze WhatsApp data in depth, regardless of the topic of conversation.</a:t>
            </a:r>
          </a:p>
          <a:p>
            <a:pPr marL="76200" indent="0" algn="just">
              <a:buNone/>
            </a:pPr>
            <a:r>
              <a:rPr lang="en-US" sz="1800" b="0" i="0" dirty="0">
                <a:solidFill>
                  <a:schemeClr val="tx1"/>
                </a:solidFill>
                <a:effectLst/>
                <a:latin typeface="Times New Roman" panose="02020603050405020304" pitchFamily="18" charset="0"/>
                <a:cs typeface="Times New Roman" panose="02020603050405020304" pitchFamily="18" charset="0"/>
              </a:rPr>
              <a:t>Our developed code can be used to gain a better understanding of the data. We use simple Python modules, such as pandas, matplotlib, seaborn, and sentiment analysis, to create data frames and plot different graphs. </a:t>
            </a:r>
            <a:endParaRPr lang="en-US" sz="1800" dirty="0">
              <a:solidFill>
                <a:schemeClr val="tx1"/>
              </a:solidFill>
              <a:latin typeface="Times New Roman" panose="02020603050405020304" pitchFamily="18" charset="0"/>
              <a:cs typeface="Times New Roman" panose="02020603050405020304" pitchFamily="18" charset="0"/>
            </a:endParaRPr>
          </a:p>
          <a:p>
            <a:pPr marL="0" lvl="0" indent="0" algn="ctr" rtl="0">
              <a:spcBef>
                <a:spcPts val="600"/>
              </a:spcBef>
              <a:spcAft>
                <a:spcPts val="0"/>
              </a:spcAft>
              <a:buNone/>
            </a:pPr>
            <a:endParaRPr sz="1800" dirty="0">
              <a:latin typeface="Times New Roman" panose="02020603050405020304" pitchFamily="18" charset="0"/>
              <a:cs typeface="Times New Roman" panose="02020603050405020304" pitchFamily="18" charset="0"/>
            </a:endParaRPr>
          </a:p>
        </p:txBody>
      </p:sp>
      <p:sp>
        <p:nvSpPr>
          <p:cNvPr id="9" name="Title 1">
            <a:extLst>
              <a:ext uri="{FF2B5EF4-FFF2-40B4-BE49-F238E27FC236}">
                <a16:creationId xmlns:a16="http://schemas.microsoft.com/office/drawing/2014/main" id="{50AEB90A-A405-9A2E-5B76-7C165AE50B45}"/>
              </a:ext>
            </a:extLst>
          </p:cNvPr>
          <p:cNvSpPr>
            <a:spLocks noGrp="1"/>
          </p:cNvSpPr>
          <p:nvPr>
            <p:ph type="title"/>
          </p:nvPr>
        </p:nvSpPr>
        <p:spPr>
          <a:xfrm>
            <a:off x="457200" y="860946"/>
            <a:ext cx="8229600" cy="1143000"/>
          </a:xfrm>
        </p:spPr>
        <p:txBody>
          <a:bodyPr/>
          <a:lstStyle/>
          <a:p>
            <a:r>
              <a:rPr lang="en-US" dirty="0"/>
              <a:t> Abstract</a:t>
            </a:r>
          </a:p>
        </p:txBody>
      </p:sp>
      <p:pic>
        <p:nvPicPr>
          <p:cNvPr id="4" name="image2.jpeg">
            <a:extLst>
              <a:ext uri="{FF2B5EF4-FFF2-40B4-BE49-F238E27FC236}">
                <a16:creationId xmlns:a16="http://schemas.microsoft.com/office/drawing/2014/main" id="{F27BD17B-EFD1-8B04-150A-638DCA2A6691}"/>
              </a:ext>
            </a:extLst>
          </p:cNvPr>
          <p:cNvPicPr/>
          <p:nvPr/>
        </p:nvPicPr>
        <p:blipFill>
          <a:blip r:embed="rId2"/>
          <a:srcRect/>
          <a:stretch>
            <a:fillRect/>
          </a:stretch>
        </p:blipFill>
        <p:spPr bwMode="auto">
          <a:xfrm>
            <a:off x="34636" y="105931"/>
            <a:ext cx="2237740" cy="755015"/>
          </a:xfrm>
          <a:prstGeom prst="rect">
            <a:avLst/>
          </a:prstGeom>
          <a:noFill/>
          <a:ln w="9525">
            <a:noFill/>
            <a:miter lim="800000"/>
            <a:headEnd/>
            <a:tailEnd/>
          </a:ln>
        </p:spPr>
      </p:pic>
    </p:spTree>
    <p:extLst>
      <p:ext uri="{BB962C8B-B14F-4D97-AF65-F5344CB8AC3E}">
        <p14:creationId xmlns:p14="http://schemas.microsoft.com/office/powerpoint/2010/main" val="29556469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34CFE6E6-B7C8-F7F7-0120-1387B2D195A6}"/>
              </a:ext>
            </a:extLst>
          </p:cNvPr>
          <p:cNvSpPr>
            <a:spLocks noGrp="1"/>
          </p:cNvSpPr>
          <p:nvPr>
            <p:ph type="sldNum" sz="quarter" idx="12"/>
          </p:nvPr>
        </p:nvSpPr>
        <p:spPr/>
        <p:txBody>
          <a:bodyPr/>
          <a:lstStyle/>
          <a:p>
            <a:fld id="{4F7E9C80-C75B-4B75-A6C5-E58A18995148}" type="slidenum">
              <a:rPr lang="en-US" smtClean="0"/>
              <a:t>8</a:t>
            </a:fld>
            <a:endParaRPr lang="en-US"/>
          </a:p>
        </p:txBody>
      </p:sp>
      <p:sp>
        <p:nvSpPr>
          <p:cNvPr id="7" name="Google Shape;75;p14">
            <a:extLst>
              <a:ext uri="{FF2B5EF4-FFF2-40B4-BE49-F238E27FC236}">
                <a16:creationId xmlns:a16="http://schemas.microsoft.com/office/drawing/2014/main" id="{69F7C116-5024-CFB0-7A8C-2F8EC016266B}"/>
              </a:ext>
            </a:extLst>
          </p:cNvPr>
          <p:cNvSpPr txBox="1">
            <a:spLocks noGrp="1"/>
          </p:cNvSpPr>
          <p:nvPr>
            <p:ph idx="1"/>
          </p:nvPr>
        </p:nvSpPr>
        <p:spPr>
          <a:xfrm>
            <a:off x="457200" y="2098041"/>
            <a:ext cx="8229600" cy="3352800"/>
          </a:xfrm>
          <a:prstGeom prst="rect">
            <a:avLst/>
          </a:prstGeom>
        </p:spPr>
        <p:txBody>
          <a:bodyPr spcFirstLastPara="1" wrap="square" lIns="91425" tIns="91425" rIns="91425" bIns="91425" anchor="t" anchorCtr="0">
            <a:noAutofit/>
          </a:bodyPr>
          <a:lstStyle/>
          <a:p>
            <a:pPr marL="76200" indent="0" algn="just">
              <a:buNone/>
            </a:pPr>
            <a:r>
              <a:rPr lang="en-US" sz="1800" b="0" i="0" dirty="0">
                <a:solidFill>
                  <a:schemeClr val="tx1"/>
                </a:solidFill>
                <a:effectLst/>
                <a:latin typeface="Times New Roman" panose="02020603050405020304" pitchFamily="18" charset="0"/>
                <a:cs typeface="Times New Roman" panose="02020603050405020304" pitchFamily="18" charset="0"/>
              </a:rPr>
              <a:t>An innovative idea for HR data analytics would be to use natural language processing (NLP) to analyze employee feedback, performance reviews, and other textual data to identify trends, patterns, and insights. NLP is a branch of artificial intelligence (AI) that enables computers to interpret, understand, and generate human language. By applying NLP to HR data, organizations can gain valuable insights into employee sentiments, satisfaction levels, and areas of improvement.</a:t>
            </a:r>
          </a:p>
          <a:p>
            <a:pPr marL="76200" indent="0" algn="just">
              <a:buNone/>
            </a:pPr>
            <a:r>
              <a:rPr lang="en-US" sz="1800" b="0" i="0" dirty="0">
                <a:solidFill>
                  <a:schemeClr val="tx1"/>
                </a:solidFill>
                <a:effectLst/>
                <a:latin typeface="Times New Roman" panose="02020603050405020304" pitchFamily="18" charset="0"/>
                <a:cs typeface="Times New Roman" panose="02020603050405020304" pitchFamily="18" charset="0"/>
              </a:rPr>
              <a:t>The NLP-based HR analytics tool can use machine learning algorithms to analyze text data from various sources, such as employee surveys, performance reviews, exit interviews, and social media posts. The tool can identify and categorize keywords, phrases, and sentiments expressed by employees, providing valuable insights into employee engagement, satisfaction, and retention.</a:t>
            </a:r>
          </a:p>
          <a:p>
            <a:pPr marL="0" lvl="0" indent="0" algn="ctr" rtl="0">
              <a:spcBef>
                <a:spcPts val="600"/>
              </a:spcBef>
              <a:spcAft>
                <a:spcPts val="0"/>
              </a:spcAft>
              <a:buNone/>
            </a:pPr>
            <a:endParaRPr sz="1800" dirty="0">
              <a:latin typeface="Times New Roman" panose="02020603050405020304" pitchFamily="18" charset="0"/>
              <a:cs typeface="Times New Roman" panose="02020603050405020304" pitchFamily="18" charset="0"/>
            </a:endParaRPr>
          </a:p>
        </p:txBody>
      </p:sp>
      <p:sp>
        <p:nvSpPr>
          <p:cNvPr id="9" name="Title 1">
            <a:extLst>
              <a:ext uri="{FF2B5EF4-FFF2-40B4-BE49-F238E27FC236}">
                <a16:creationId xmlns:a16="http://schemas.microsoft.com/office/drawing/2014/main" id="{50AEB90A-A405-9A2E-5B76-7C165AE50B45}"/>
              </a:ext>
            </a:extLst>
          </p:cNvPr>
          <p:cNvSpPr>
            <a:spLocks noGrp="1"/>
          </p:cNvSpPr>
          <p:nvPr>
            <p:ph type="title"/>
          </p:nvPr>
        </p:nvSpPr>
        <p:spPr>
          <a:xfrm>
            <a:off x="457200" y="623455"/>
            <a:ext cx="8229600" cy="1143000"/>
          </a:xfrm>
        </p:spPr>
        <p:txBody>
          <a:bodyPr/>
          <a:lstStyle/>
          <a:p>
            <a:r>
              <a:rPr lang="en-US" dirty="0"/>
              <a:t> Innovation Idea</a:t>
            </a:r>
          </a:p>
        </p:txBody>
      </p:sp>
      <p:pic>
        <p:nvPicPr>
          <p:cNvPr id="4" name="image2.jpeg">
            <a:extLst>
              <a:ext uri="{FF2B5EF4-FFF2-40B4-BE49-F238E27FC236}">
                <a16:creationId xmlns:a16="http://schemas.microsoft.com/office/drawing/2014/main" id="{F27BD17B-EFD1-8B04-150A-638DCA2A6691}"/>
              </a:ext>
            </a:extLst>
          </p:cNvPr>
          <p:cNvPicPr/>
          <p:nvPr/>
        </p:nvPicPr>
        <p:blipFill>
          <a:blip r:embed="rId2"/>
          <a:srcRect/>
          <a:stretch>
            <a:fillRect/>
          </a:stretch>
        </p:blipFill>
        <p:spPr bwMode="auto">
          <a:xfrm>
            <a:off x="34636" y="105931"/>
            <a:ext cx="2237740" cy="755015"/>
          </a:xfrm>
          <a:prstGeom prst="rect">
            <a:avLst/>
          </a:prstGeom>
          <a:noFill/>
          <a:ln w="9525">
            <a:noFill/>
            <a:miter lim="800000"/>
            <a:headEnd/>
            <a:tailEnd/>
          </a:ln>
        </p:spPr>
      </p:pic>
    </p:spTree>
    <p:extLst>
      <p:ext uri="{BB962C8B-B14F-4D97-AF65-F5344CB8AC3E}">
        <p14:creationId xmlns:p14="http://schemas.microsoft.com/office/powerpoint/2010/main" val="32695118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34CFE6E6-B7C8-F7F7-0120-1387B2D195A6}"/>
              </a:ext>
            </a:extLst>
          </p:cNvPr>
          <p:cNvSpPr>
            <a:spLocks noGrp="1"/>
          </p:cNvSpPr>
          <p:nvPr>
            <p:ph type="sldNum" sz="quarter" idx="12"/>
          </p:nvPr>
        </p:nvSpPr>
        <p:spPr/>
        <p:txBody>
          <a:bodyPr/>
          <a:lstStyle/>
          <a:p>
            <a:fld id="{4F7E9C80-C75B-4B75-A6C5-E58A18995148}" type="slidenum">
              <a:rPr lang="en-US" smtClean="0"/>
              <a:t>9</a:t>
            </a:fld>
            <a:endParaRPr lang="en-US"/>
          </a:p>
        </p:txBody>
      </p:sp>
      <p:sp>
        <p:nvSpPr>
          <p:cNvPr id="9" name="Title 1">
            <a:extLst>
              <a:ext uri="{FF2B5EF4-FFF2-40B4-BE49-F238E27FC236}">
                <a16:creationId xmlns:a16="http://schemas.microsoft.com/office/drawing/2014/main" id="{50AEB90A-A405-9A2E-5B76-7C165AE50B45}"/>
              </a:ext>
            </a:extLst>
          </p:cNvPr>
          <p:cNvSpPr>
            <a:spLocks noGrp="1"/>
          </p:cNvSpPr>
          <p:nvPr>
            <p:ph type="title"/>
          </p:nvPr>
        </p:nvSpPr>
        <p:spPr>
          <a:xfrm>
            <a:off x="304800" y="0"/>
            <a:ext cx="8229600" cy="1143000"/>
          </a:xfrm>
        </p:spPr>
        <p:txBody>
          <a:bodyPr/>
          <a:lstStyle/>
          <a:p>
            <a:r>
              <a:rPr lang="en-US" dirty="0"/>
              <a:t>  Objectives</a:t>
            </a:r>
          </a:p>
        </p:txBody>
      </p:sp>
      <p:pic>
        <p:nvPicPr>
          <p:cNvPr id="4" name="image2.jpeg">
            <a:extLst>
              <a:ext uri="{FF2B5EF4-FFF2-40B4-BE49-F238E27FC236}">
                <a16:creationId xmlns:a16="http://schemas.microsoft.com/office/drawing/2014/main" id="{F27BD17B-EFD1-8B04-150A-638DCA2A6691}"/>
              </a:ext>
            </a:extLst>
          </p:cNvPr>
          <p:cNvPicPr/>
          <p:nvPr/>
        </p:nvPicPr>
        <p:blipFill>
          <a:blip r:embed="rId2"/>
          <a:srcRect/>
          <a:stretch>
            <a:fillRect/>
          </a:stretch>
        </p:blipFill>
        <p:spPr bwMode="auto">
          <a:xfrm>
            <a:off x="34636" y="105931"/>
            <a:ext cx="2237740" cy="755015"/>
          </a:xfrm>
          <a:prstGeom prst="rect">
            <a:avLst/>
          </a:prstGeom>
          <a:noFill/>
          <a:ln w="9525">
            <a:noFill/>
            <a:miter lim="800000"/>
            <a:headEnd/>
            <a:tailEnd/>
          </a:ln>
        </p:spPr>
      </p:pic>
      <p:sp>
        <p:nvSpPr>
          <p:cNvPr id="2" name="Content Placeholder 2">
            <a:extLst>
              <a:ext uri="{FF2B5EF4-FFF2-40B4-BE49-F238E27FC236}">
                <a16:creationId xmlns:a16="http://schemas.microsoft.com/office/drawing/2014/main" id="{53752252-BC01-CC58-13C4-20E8A0F6F579}"/>
              </a:ext>
            </a:extLst>
          </p:cNvPr>
          <p:cNvSpPr>
            <a:spLocks noGrp="1"/>
          </p:cNvSpPr>
          <p:nvPr>
            <p:ph idx="1"/>
          </p:nvPr>
        </p:nvSpPr>
        <p:spPr>
          <a:xfrm>
            <a:off x="34636" y="1614056"/>
            <a:ext cx="8991600" cy="4389869"/>
          </a:xfrm>
        </p:spPr>
        <p:txBody>
          <a:bodyPr>
            <a:normAutofit/>
          </a:bodyPr>
          <a:lstStyle/>
          <a:p>
            <a:pPr marL="0" indent="0" algn="just">
              <a:buNone/>
            </a:pPr>
            <a:r>
              <a:rPr lang="en-US" sz="2000" b="0" i="0" dirty="0">
                <a:solidFill>
                  <a:schemeClr val="tx1"/>
                </a:solidFill>
                <a:effectLst/>
                <a:latin typeface="Times New Roman" panose="02020603050405020304" pitchFamily="18" charset="0"/>
                <a:cs typeface="Times New Roman" panose="02020603050405020304" pitchFamily="18" charset="0"/>
              </a:rPr>
              <a:t>HR data analytics can also help organizations identify patterns and trends in their workforce data, allowing them to make predictions about future workforce needs and proactively address potential issues.</a:t>
            </a:r>
          </a:p>
          <a:p>
            <a:pPr marL="0" indent="0" algn="just">
              <a:buNone/>
            </a:pPr>
            <a:r>
              <a:rPr lang="en-US" sz="2000" b="0" i="0" dirty="0">
                <a:solidFill>
                  <a:schemeClr val="tx1"/>
                </a:solidFill>
                <a:effectLst/>
                <a:latin typeface="Times New Roman" panose="02020603050405020304" pitchFamily="18" charset="0"/>
                <a:cs typeface="Times New Roman" panose="02020603050405020304" pitchFamily="18" charset="0"/>
              </a:rPr>
              <a:t>Our developed code can be used to gain a better understanding of the data. We use simple Python modules, such as pandas, matplotlib, seaborn, and sentiment analysis, to create data frames and plot different graphs. </a:t>
            </a:r>
          </a:p>
          <a:p>
            <a:pPr marL="76200" indent="0" algn="just">
              <a:buNone/>
            </a:pPr>
            <a:r>
              <a:rPr lang="en-US" sz="2000" b="0" i="0" dirty="0">
                <a:solidFill>
                  <a:schemeClr val="tx1"/>
                </a:solidFill>
                <a:effectLst/>
                <a:latin typeface="Times New Roman" panose="02020603050405020304" pitchFamily="18" charset="0"/>
                <a:cs typeface="Times New Roman" panose="02020603050405020304" pitchFamily="18" charset="0"/>
              </a:rPr>
              <a:t>By applying NLP to HR data, organizations can gain valuable insights into employee sentiments, satisfaction levels, and areas of improvement.</a:t>
            </a:r>
          </a:p>
          <a:p>
            <a:pPr marL="76200" indent="0" algn="just">
              <a:buNone/>
            </a:pPr>
            <a:r>
              <a:rPr lang="en-US" sz="2000" b="0" i="0" dirty="0">
                <a:solidFill>
                  <a:schemeClr val="tx1"/>
                </a:solidFill>
                <a:effectLst/>
                <a:latin typeface="Times New Roman" panose="02020603050405020304" pitchFamily="18" charset="0"/>
                <a:cs typeface="Times New Roman" panose="02020603050405020304" pitchFamily="18" charset="0"/>
              </a:rPr>
              <a:t>The NLP-based HR analytics tool can use machine learning algorithms to analyze text data from various sources, such as employee surveys, performance reviews, exit interviews, and social media posts. The tool can identify and categorize keywords, phrases, and sentiments expressed by employees, providing valuable insights into employee engagement, satisfaction, and retention.</a:t>
            </a:r>
          </a:p>
          <a:p>
            <a:pPr marL="0" indent="0" algn="just">
              <a:buNone/>
            </a:pPr>
            <a:endParaRPr lang="en-US" sz="9600" dirty="0">
              <a:solidFill>
                <a:schemeClr val="tx1"/>
              </a:solidFill>
              <a:latin typeface="Times New Roman" panose="02020603050405020304" pitchFamily="18" charset="0"/>
              <a:cs typeface="Times New Roman" panose="02020603050405020304" pitchFamily="18" charset="0"/>
            </a:endParaRPr>
          </a:p>
          <a:p>
            <a:pPr marL="0" indent="0" algn="just">
              <a:buNone/>
            </a:pPr>
            <a:endParaRPr lang="en-US" sz="2400" dirty="0">
              <a:solidFill>
                <a:schemeClr val="tx1"/>
              </a:solidFill>
              <a:latin typeface="Times New Roman" panose="02020603050405020304" pitchFamily="18" charset="0"/>
              <a:cs typeface="Times New Roman" panose="02020603050405020304" pitchFamily="18" charset="0"/>
            </a:endParaRPr>
          </a:p>
          <a:p>
            <a:endParaRPr lang="en-IN" sz="2800" dirty="0"/>
          </a:p>
        </p:txBody>
      </p:sp>
    </p:spTree>
    <p:extLst>
      <p:ext uri="{BB962C8B-B14F-4D97-AF65-F5344CB8AC3E}">
        <p14:creationId xmlns:p14="http://schemas.microsoft.com/office/powerpoint/2010/main" val="4455386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103</TotalTime>
  <Words>3082</Words>
  <Application>Microsoft Office PowerPoint</Application>
  <PresentationFormat>On-screen Show (4:3)</PresentationFormat>
  <Paragraphs>228</Paragraphs>
  <Slides>38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38</vt:i4>
      </vt:variant>
    </vt:vector>
  </HeadingPairs>
  <TitlesOfParts>
    <vt:vector size="46" baseType="lpstr">
      <vt:lpstr>Arial</vt:lpstr>
      <vt:lpstr>Calibri</vt:lpstr>
      <vt:lpstr>Droid Serif</vt:lpstr>
      <vt:lpstr>Montserrat</vt:lpstr>
      <vt:lpstr>Söhne</vt:lpstr>
      <vt:lpstr>Symbol</vt:lpstr>
      <vt:lpstr>Times New Roman</vt:lpstr>
      <vt:lpstr>Office Theme</vt:lpstr>
      <vt:lpstr>PowerPoint Presentation</vt:lpstr>
      <vt:lpstr>      Table of contents</vt:lpstr>
      <vt:lpstr> Introduction</vt:lpstr>
      <vt:lpstr>   Problem Statement</vt:lpstr>
      <vt:lpstr>   Problem Statement</vt:lpstr>
      <vt:lpstr> Problem Statement</vt:lpstr>
      <vt:lpstr> Abstract</vt:lpstr>
      <vt:lpstr> Innovation Idea</vt:lpstr>
      <vt:lpstr>  Objectives</vt:lpstr>
      <vt:lpstr> Tech Stack </vt:lpstr>
      <vt:lpstr>  Stakeholders </vt:lpstr>
      <vt:lpstr>  Software Requirements</vt:lpstr>
      <vt:lpstr>  Architecture/ Block Diagram</vt:lpstr>
      <vt:lpstr>  Architecture/ Block Diagram</vt:lpstr>
      <vt:lpstr>  Activity Diagram for  Resume Analyzer</vt:lpstr>
      <vt:lpstr>  UML Diagrams</vt:lpstr>
      <vt:lpstr>UML Diagrams</vt:lpstr>
      <vt:lpstr>Literature Review</vt:lpstr>
      <vt:lpstr>Literature Review</vt:lpstr>
      <vt:lpstr>Literature Review</vt:lpstr>
      <vt:lpstr>Literature Review</vt:lpstr>
      <vt:lpstr>  Methodology</vt:lpstr>
      <vt:lpstr>  Methodology</vt:lpstr>
      <vt:lpstr>  Modules for HR Data Analytics</vt:lpstr>
      <vt:lpstr>  Register</vt:lpstr>
      <vt:lpstr>  Collect</vt:lpstr>
      <vt:lpstr>  Collect</vt:lpstr>
      <vt:lpstr>  Analyze</vt:lpstr>
      <vt:lpstr>  Distribute</vt:lpstr>
      <vt:lpstr>  React</vt:lpstr>
      <vt:lpstr>  Scope/ Application</vt:lpstr>
      <vt:lpstr>  Software and Dataset </vt:lpstr>
      <vt:lpstr>Dashboard</vt:lpstr>
      <vt:lpstr>WhatsApp Analyzer</vt:lpstr>
      <vt:lpstr>Resume  Analyzer</vt:lpstr>
      <vt:lpstr>Findings/Result</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&lt;Title of Project&gt;</dc:title>
  <dc:creator>Kevin</dc:creator>
  <cp:lastModifiedBy>Rahul Ramesh</cp:lastModifiedBy>
  <cp:revision>32</cp:revision>
  <dcterms:created xsi:type="dcterms:W3CDTF">2020-05-13T07:00:09Z</dcterms:created>
  <dcterms:modified xsi:type="dcterms:W3CDTF">2023-05-12T18:21:25Z</dcterms:modified>
</cp:coreProperties>
</file>