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73" r:id="rId4"/>
    <p:sldId id="279" r:id="rId5"/>
    <p:sldId id="280" r:id="rId6"/>
    <p:sldId id="258" r:id="rId7"/>
    <p:sldId id="260" r:id="rId8"/>
    <p:sldId id="281" r:id="rId9"/>
    <p:sldId id="282" r:id="rId10"/>
    <p:sldId id="283" r:id="rId11"/>
    <p:sldId id="275" r:id="rId12"/>
    <p:sldId id="284" r:id="rId13"/>
    <p:sldId id="261" r:id="rId14"/>
    <p:sldId id="285" r:id="rId15"/>
    <p:sldId id="286" r:id="rId16"/>
    <p:sldId id="276" r:id="rId17"/>
    <p:sldId id="274" r:id="rId18"/>
    <p:sldId id="264" r:id="rId19"/>
    <p:sldId id="277" r:id="rId20"/>
    <p:sldId id="288" r:id="rId21"/>
    <p:sldId id="289" r:id="rId22"/>
    <p:sldId id="290" r:id="rId23"/>
    <p:sldId id="265" r:id="rId24"/>
    <p:sldId id="267" r:id="rId25"/>
    <p:sldId id="278"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5033" autoAdjust="0"/>
  </p:normalViewPr>
  <p:slideViewPr>
    <p:cSldViewPr snapToGrid="0">
      <p:cViewPr>
        <p:scale>
          <a:sx n="78" d="100"/>
          <a:sy n="78" d="100"/>
        </p:scale>
        <p:origin x="835"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F33F3-FE53-4890-9CBF-21B04E75BE17}" type="datetimeFigureOut">
              <a:rPr lang="en-IN" smtClean="0"/>
              <a:t>21-04-2023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7C26D-3B68-4AA9-BBAF-22C027D53002}" type="slidenum">
              <a:rPr lang="en-IN" smtClean="0"/>
              <a:t>‹#›</a:t>
            </a:fld>
            <a:endParaRPr lang="en-IN"/>
          </a:p>
        </p:txBody>
      </p:sp>
    </p:spTree>
    <p:extLst>
      <p:ext uri="{BB962C8B-B14F-4D97-AF65-F5344CB8AC3E}">
        <p14:creationId xmlns:p14="http://schemas.microsoft.com/office/powerpoint/2010/main" val="296228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297C26D-3B68-4AA9-BBAF-22C027D53002}" type="slidenum">
              <a:rPr lang="en-IN" smtClean="0"/>
              <a:t>1</a:t>
            </a:fld>
            <a:endParaRPr lang="en-IN"/>
          </a:p>
        </p:txBody>
      </p:sp>
    </p:spTree>
    <p:extLst>
      <p:ext uri="{BB962C8B-B14F-4D97-AF65-F5344CB8AC3E}">
        <p14:creationId xmlns:p14="http://schemas.microsoft.com/office/powerpoint/2010/main" val="395421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97C26D-3B68-4AA9-BBAF-22C027D53002}" type="slidenum">
              <a:rPr lang="en-IN" smtClean="0"/>
              <a:t>2</a:t>
            </a:fld>
            <a:endParaRPr lang="en-IN"/>
          </a:p>
        </p:txBody>
      </p:sp>
    </p:spTree>
    <p:extLst>
      <p:ext uri="{BB962C8B-B14F-4D97-AF65-F5344CB8AC3E}">
        <p14:creationId xmlns:p14="http://schemas.microsoft.com/office/powerpoint/2010/main" val="1633219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97C26D-3B68-4AA9-BBAF-22C027D53002}" type="slidenum">
              <a:rPr lang="en-IN" smtClean="0"/>
              <a:t>3</a:t>
            </a:fld>
            <a:endParaRPr lang="en-IN"/>
          </a:p>
        </p:txBody>
      </p:sp>
    </p:spTree>
    <p:extLst>
      <p:ext uri="{BB962C8B-B14F-4D97-AF65-F5344CB8AC3E}">
        <p14:creationId xmlns:p14="http://schemas.microsoft.com/office/powerpoint/2010/main" val="572007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97C26D-3B68-4AA9-BBAF-22C027D53002}" type="slidenum">
              <a:rPr lang="en-IN" smtClean="0"/>
              <a:t>4</a:t>
            </a:fld>
            <a:endParaRPr lang="en-IN"/>
          </a:p>
        </p:txBody>
      </p:sp>
    </p:spTree>
    <p:extLst>
      <p:ext uri="{BB962C8B-B14F-4D97-AF65-F5344CB8AC3E}">
        <p14:creationId xmlns:p14="http://schemas.microsoft.com/office/powerpoint/2010/main" val="2021202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97C26D-3B68-4AA9-BBAF-22C027D53002}" type="slidenum">
              <a:rPr lang="en-IN" smtClean="0"/>
              <a:t>5</a:t>
            </a:fld>
            <a:endParaRPr lang="en-IN"/>
          </a:p>
        </p:txBody>
      </p:sp>
    </p:spTree>
    <p:extLst>
      <p:ext uri="{BB962C8B-B14F-4D97-AF65-F5344CB8AC3E}">
        <p14:creationId xmlns:p14="http://schemas.microsoft.com/office/powerpoint/2010/main" val="4145957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97C26D-3B68-4AA9-BBAF-22C027D53002}" type="slidenum">
              <a:rPr lang="en-IN" smtClean="0"/>
              <a:t>20</a:t>
            </a:fld>
            <a:endParaRPr lang="en-IN"/>
          </a:p>
        </p:txBody>
      </p:sp>
    </p:spTree>
    <p:extLst>
      <p:ext uri="{BB962C8B-B14F-4D97-AF65-F5344CB8AC3E}">
        <p14:creationId xmlns:p14="http://schemas.microsoft.com/office/powerpoint/2010/main" val="4253979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97C26D-3B68-4AA9-BBAF-22C027D53002}" type="slidenum">
              <a:rPr lang="en-IN" smtClean="0"/>
              <a:t>21</a:t>
            </a:fld>
            <a:endParaRPr lang="en-IN"/>
          </a:p>
        </p:txBody>
      </p:sp>
    </p:spTree>
    <p:extLst>
      <p:ext uri="{BB962C8B-B14F-4D97-AF65-F5344CB8AC3E}">
        <p14:creationId xmlns:p14="http://schemas.microsoft.com/office/powerpoint/2010/main" val="347925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97C26D-3B68-4AA9-BBAF-22C027D53002}" type="slidenum">
              <a:rPr lang="en-IN" smtClean="0"/>
              <a:t>22</a:t>
            </a:fld>
            <a:endParaRPr lang="en-IN"/>
          </a:p>
        </p:txBody>
      </p:sp>
    </p:spTree>
    <p:extLst>
      <p:ext uri="{BB962C8B-B14F-4D97-AF65-F5344CB8AC3E}">
        <p14:creationId xmlns:p14="http://schemas.microsoft.com/office/powerpoint/2010/main" val="3785658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97C26D-3B68-4AA9-BBAF-22C027D53002}" type="slidenum">
              <a:rPr lang="en-IN" smtClean="0"/>
              <a:t>23</a:t>
            </a:fld>
            <a:endParaRPr lang="en-IN"/>
          </a:p>
        </p:txBody>
      </p:sp>
    </p:spTree>
    <p:extLst>
      <p:ext uri="{BB962C8B-B14F-4D97-AF65-F5344CB8AC3E}">
        <p14:creationId xmlns:p14="http://schemas.microsoft.com/office/powerpoint/2010/main" val="88168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E5EE358-DB67-4F8B-81D6-CBD6DD7E3D0C}" type="datetime1">
              <a:rPr lang="en-IN" smtClean="0"/>
              <a:t>21-04-2023</a:t>
            </a:fld>
            <a:endParaRPr lang="en-IN"/>
          </a:p>
        </p:txBody>
      </p:sp>
      <p:sp>
        <p:nvSpPr>
          <p:cNvPr id="5" name="Footer Placeholder 4"/>
          <p:cNvSpPr>
            <a:spLocks noGrp="1"/>
          </p:cNvSpPr>
          <p:nvPr>
            <p:ph type="ftr" sz="quarter" idx="11"/>
          </p:nvPr>
        </p:nvSpPr>
        <p:spPr/>
        <p:txBody>
          <a:bodyPr/>
          <a:lstStyle/>
          <a:p>
            <a:r>
              <a:rPr lang="en-US"/>
              <a:t>International Conference on Internet of Things (ICIoT) 2023</a:t>
            </a:r>
            <a:endParaRPr lang="en-IN"/>
          </a:p>
        </p:txBody>
      </p:sp>
      <p:sp>
        <p:nvSpPr>
          <p:cNvPr id="6" name="Slide Number Placeholder 5"/>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411345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043DA2-B92F-4768-87A9-843329CB772B}" type="datetime1">
              <a:rPr lang="en-IN" smtClean="0"/>
              <a:t>21-04-2023</a:t>
            </a:fld>
            <a:endParaRPr lang="en-IN"/>
          </a:p>
        </p:txBody>
      </p:sp>
      <p:sp>
        <p:nvSpPr>
          <p:cNvPr id="5" name="Footer Placeholder 4"/>
          <p:cNvSpPr>
            <a:spLocks noGrp="1"/>
          </p:cNvSpPr>
          <p:nvPr>
            <p:ph type="ftr" sz="quarter" idx="11"/>
          </p:nvPr>
        </p:nvSpPr>
        <p:spPr/>
        <p:txBody>
          <a:bodyPr/>
          <a:lstStyle/>
          <a:p>
            <a:r>
              <a:rPr lang="en-US"/>
              <a:t>International Conference on Internet of Things (ICIoT) 2023</a:t>
            </a:r>
            <a:endParaRPr lang="en-IN"/>
          </a:p>
        </p:txBody>
      </p:sp>
      <p:sp>
        <p:nvSpPr>
          <p:cNvPr id="6" name="Slide Number Placeholder 5"/>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228292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9A5ECCB-B59D-4CF9-AB8C-1B1B0EA855AA}" type="datetime1">
              <a:rPr lang="en-IN" smtClean="0"/>
              <a:t>21-04-2023</a:t>
            </a:fld>
            <a:endParaRPr lang="en-IN"/>
          </a:p>
        </p:txBody>
      </p:sp>
      <p:sp>
        <p:nvSpPr>
          <p:cNvPr id="5" name="Footer Placeholder 4"/>
          <p:cNvSpPr>
            <a:spLocks noGrp="1"/>
          </p:cNvSpPr>
          <p:nvPr>
            <p:ph type="ftr" sz="quarter" idx="11"/>
          </p:nvPr>
        </p:nvSpPr>
        <p:spPr/>
        <p:txBody>
          <a:bodyPr/>
          <a:lstStyle/>
          <a:p>
            <a:r>
              <a:rPr lang="en-US"/>
              <a:t>International Conference on Internet of Things (ICIoT) 2023</a:t>
            </a:r>
            <a:endParaRPr lang="en-IN"/>
          </a:p>
        </p:txBody>
      </p:sp>
      <p:sp>
        <p:nvSpPr>
          <p:cNvPr id="6" name="Slide Number Placeholder 5"/>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253561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7137D5-0DE9-44A4-B8A8-37C713858187}" type="datetime1">
              <a:rPr lang="en-IN" smtClean="0"/>
              <a:t>21-04-2023</a:t>
            </a:fld>
            <a:endParaRPr lang="en-IN"/>
          </a:p>
        </p:txBody>
      </p:sp>
      <p:sp>
        <p:nvSpPr>
          <p:cNvPr id="5" name="Footer Placeholder 4"/>
          <p:cNvSpPr>
            <a:spLocks noGrp="1"/>
          </p:cNvSpPr>
          <p:nvPr>
            <p:ph type="ftr" sz="quarter" idx="11"/>
          </p:nvPr>
        </p:nvSpPr>
        <p:spPr/>
        <p:txBody>
          <a:bodyPr/>
          <a:lstStyle/>
          <a:p>
            <a:r>
              <a:rPr lang="en-US"/>
              <a:t>International Conference on Internet of Things (ICIoT) 2023</a:t>
            </a:r>
            <a:endParaRPr lang="en-IN"/>
          </a:p>
        </p:txBody>
      </p:sp>
      <p:sp>
        <p:nvSpPr>
          <p:cNvPr id="6" name="Slide Number Placeholder 5"/>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281638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5206A-4D7F-41E0-8A17-E7C9CFB5BCC3}" type="datetime1">
              <a:rPr lang="en-IN" smtClean="0"/>
              <a:t>21-04-2023</a:t>
            </a:fld>
            <a:endParaRPr lang="en-IN"/>
          </a:p>
        </p:txBody>
      </p:sp>
      <p:sp>
        <p:nvSpPr>
          <p:cNvPr id="5" name="Footer Placeholder 4"/>
          <p:cNvSpPr>
            <a:spLocks noGrp="1"/>
          </p:cNvSpPr>
          <p:nvPr>
            <p:ph type="ftr" sz="quarter" idx="11"/>
          </p:nvPr>
        </p:nvSpPr>
        <p:spPr/>
        <p:txBody>
          <a:bodyPr/>
          <a:lstStyle/>
          <a:p>
            <a:r>
              <a:rPr lang="en-US"/>
              <a:t>International Conference on Internet of Things (ICIoT) 2023</a:t>
            </a:r>
            <a:endParaRPr lang="en-IN"/>
          </a:p>
        </p:txBody>
      </p:sp>
      <p:sp>
        <p:nvSpPr>
          <p:cNvPr id="6" name="Slide Number Placeholder 5"/>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379588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8A2A360-F0E6-4550-AAE3-503A56B8EEF8}" type="datetime1">
              <a:rPr lang="en-IN" smtClean="0"/>
              <a:t>21-04-2023</a:t>
            </a:fld>
            <a:endParaRPr lang="en-IN"/>
          </a:p>
        </p:txBody>
      </p:sp>
      <p:sp>
        <p:nvSpPr>
          <p:cNvPr id="6" name="Footer Placeholder 5"/>
          <p:cNvSpPr>
            <a:spLocks noGrp="1"/>
          </p:cNvSpPr>
          <p:nvPr>
            <p:ph type="ftr" sz="quarter" idx="11"/>
          </p:nvPr>
        </p:nvSpPr>
        <p:spPr/>
        <p:txBody>
          <a:bodyPr/>
          <a:lstStyle/>
          <a:p>
            <a:r>
              <a:rPr lang="en-US"/>
              <a:t>International Conference on Internet of Things (ICIoT) 2023</a:t>
            </a:r>
            <a:endParaRPr lang="en-IN"/>
          </a:p>
        </p:txBody>
      </p:sp>
      <p:sp>
        <p:nvSpPr>
          <p:cNvPr id="7" name="Slide Number Placeholder 6"/>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13290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82CCB2E-6682-4135-9904-6DFC21E76331}" type="datetime1">
              <a:rPr lang="en-IN" smtClean="0"/>
              <a:t>21-04-2023</a:t>
            </a:fld>
            <a:endParaRPr lang="en-IN"/>
          </a:p>
        </p:txBody>
      </p:sp>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142940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54CA54B-CF4B-4AF3-AEFC-74DAD51C60C8}" type="datetime1">
              <a:rPr lang="en-IN" smtClean="0"/>
              <a:t>21-04-2023</a:t>
            </a:fld>
            <a:endParaRPr lang="en-IN"/>
          </a:p>
        </p:txBody>
      </p:sp>
      <p:sp>
        <p:nvSpPr>
          <p:cNvPr id="4" name="Footer Placeholder 3"/>
          <p:cNvSpPr>
            <a:spLocks noGrp="1"/>
          </p:cNvSpPr>
          <p:nvPr>
            <p:ph type="ftr" sz="quarter" idx="11"/>
          </p:nvPr>
        </p:nvSpPr>
        <p:spPr/>
        <p:txBody>
          <a:bodyPr/>
          <a:lstStyle/>
          <a:p>
            <a:r>
              <a:rPr lang="en-US"/>
              <a:t>International Conference on Internet of Things (ICIoT) 2023</a:t>
            </a:r>
            <a:endParaRPr lang="en-IN"/>
          </a:p>
        </p:txBody>
      </p:sp>
      <p:sp>
        <p:nvSpPr>
          <p:cNvPr id="5" name="Slide Number Placeholder 4"/>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222890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D7879-CAAE-412D-A9A4-D096280220A8}" type="datetime1">
              <a:rPr lang="en-IN" smtClean="0"/>
              <a:t>21-04-2023</a:t>
            </a:fld>
            <a:endParaRPr lang="en-IN"/>
          </a:p>
        </p:txBody>
      </p:sp>
      <p:sp>
        <p:nvSpPr>
          <p:cNvPr id="3" name="Footer Placeholder 2"/>
          <p:cNvSpPr>
            <a:spLocks noGrp="1"/>
          </p:cNvSpPr>
          <p:nvPr>
            <p:ph type="ftr" sz="quarter" idx="11"/>
          </p:nvPr>
        </p:nvSpPr>
        <p:spPr/>
        <p:txBody>
          <a:bodyPr/>
          <a:lstStyle/>
          <a:p>
            <a:r>
              <a:rPr lang="en-US"/>
              <a:t>International Conference on Internet of Things (ICIoT) 2023</a:t>
            </a:r>
            <a:endParaRPr lang="en-IN"/>
          </a:p>
        </p:txBody>
      </p:sp>
      <p:sp>
        <p:nvSpPr>
          <p:cNvPr id="4" name="Slide Number Placeholder 3"/>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166419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4D10B0-1516-408B-A05F-A15CE065DC77}" type="datetime1">
              <a:rPr lang="en-IN" smtClean="0"/>
              <a:t>21-04-2023</a:t>
            </a:fld>
            <a:endParaRPr lang="en-IN"/>
          </a:p>
        </p:txBody>
      </p:sp>
      <p:sp>
        <p:nvSpPr>
          <p:cNvPr id="6" name="Footer Placeholder 5"/>
          <p:cNvSpPr>
            <a:spLocks noGrp="1"/>
          </p:cNvSpPr>
          <p:nvPr>
            <p:ph type="ftr" sz="quarter" idx="11"/>
          </p:nvPr>
        </p:nvSpPr>
        <p:spPr/>
        <p:txBody>
          <a:bodyPr/>
          <a:lstStyle/>
          <a:p>
            <a:r>
              <a:rPr lang="en-US"/>
              <a:t>International Conference on Internet of Things (ICIoT) 2023</a:t>
            </a:r>
            <a:endParaRPr lang="en-IN"/>
          </a:p>
        </p:txBody>
      </p:sp>
      <p:sp>
        <p:nvSpPr>
          <p:cNvPr id="7" name="Slide Number Placeholder 6"/>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646045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BF6FC-FF01-4996-96DF-17AAD2A8C890}" type="datetime1">
              <a:rPr lang="en-IN" smtClean="0"/>
              <a:t>21-04-2023</a:t>
            </a:fld>
            <a:endParaRPr lang="en-IN"/>
          </a:p>
        </p:txBody>
      </p:sp>
      <p:sp>
        <p:nvSpPr>
          <p:cNvPr id="6" name="Footer Placeholder 5"/>
          <p:cNvSpPr>
            <a:spLocks noGrp="1"/>
          </p:cNvSpPr>
          <p:nvPr>
            <p:ph type="ftr" sz="quarter" idx="11"/>
          </p:nvPr>
        </p:nvSpPr>
        <p:spPr/>
        <p:txBody>
          <a:bodyPr/>
          <a:lstStyle/>
          <a:p>
            <a:r>
              <a:rPr lang="en-US"/>
              <a:t>International Conference on Internet of Things (ICIoT) 2023</a:t>
            </a:r>
            <a:endParaRPr lang="en-IN"/>
          </a:p>
        </p:txBody>
      </p:sp>
      <p:sp>
        <p:nvSpPr>
          <p:cNvPr id="7" name="Slide Number Placeholder 6"/>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47844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A7CF0-6986-4E4F-B27A-F8F400C3907D}" type="datetime1">
              <a:rPr lang="en-IN" smtClean="0"/>
              <a:t>21-04-2023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International Conference on Internet of Things (ICIoT) 2023</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8712D-1C8E-45D1-8126-C516DC49C829}" type="slidenum">
              <a:rPr lang="en-IN" smtClean="0"/>
              <a:t>‹#›</a:t>
            </a:fld>
            <a:endParaRPr lang="en-IN"/>
          </a:p>
        </p:txBody>
      </p:sp>
    </p:spTree>
    <p:extLst>
      <p:ext uri="{BB962C8B-B14F-4D97-AF65-F5344CB8AC3E}">
        <p14:creationId xmlns:p14="http://schemas.microsoft.com/office/powerpoint/2010/main" val="3108847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7833" y="1609972"/>
            <a:ext cx="11050073" cy="1936213"/>
          </a:xfrm>
        </p:spPr>
        <p:txBody>
          <a:bodyPr>
            <a:normAutofit fontScale="90000"/>
          </a:bodyPr>
          <a:lstStyle/>
          <a:p>
            <a:br>
              <a:rPr lang="en-US" b="1" dirty="0"/>
            </a:br>
            <a:r>
              <a:rPr lang="en-US" sz="2800" b="1" dirty="0">
                <a:solidFill>
                  <a:srgbClr val="A50021"/>
                </a:solidFill>
              </a:rPr>
              <a:t>International Conference on Internet of Things (</a:t>
            </a:r>
            <a:r>
              <a:rPr lang="en-US" sz="2800" b="1" dirty="0" err="1">
                <a:solidFill>
                  <a:srgbClr val="A50021"/>
                </a:solidFill>
              </a:rPr>
              <a:t>ICIoT</a:t>
            </a:r>
            <a:r>
              <a:rPr lang="en-US" sz="2800" b="1" dirty="0">
                <a:solidFill>
                  <a:srgbClr val="A50021"/>
                </a:solidFill>
              </a:rPr>
              <a:t>) 2023</a:t>
            </a:r>
            <a:br>
              <a:rPr lang="en-US" sz="3200" b="1" dirty="0">
                <a:solidFill>
                  <a:srgbClr val="A50021"/>
                </a:solidFill>
              </a:rPr>
            </a:br>
            <a:r>
              <a:rPr lang="en-US" sz="2000" b="1" dirty="0">
                <a:solidFill>
                  <a:srgbClr val="A50021"/>
                </a:solidFill>
              </a:rPr>
              <a:t>26</a:t>
            </a:r>
            <a:r>
              <a:rPr lang="en-US" sz="2000" b="1" baseline="30000" dirty="0">
                <a:solidFill>
                  <a:srgbClr val="A50021"/>
                </a:solidFill>
              </a:rPr>
              <a:t>th</a:t>
            </a:r>
            <a:r>
              <a:rPr lang="en-US" sz="2000" b="1" dirty="0">
                <a:solidFill>
                  <a:srgbClr val="A50021"/>
                </a:solidFill>
              </a:rPr>
              <a:t> – 28</a:t>
            </a:r>
            <a:r>
              <a:rPr lang="en-US" sz="2000" b="1" baseline="30000" dirty="0">
                <a:solidFill>
                  <a:srgbClr val="A50021"/>
                </a:solidFill>
              </a:rPr>
              <a:t>th</a:t>
            </a:r>
            <a:r>
              <a:rPr lang="en-US" sz="2000" b="1" dirty="0">
                <a:solidFill>
                  <a:srgbClr val="A50021"/>
                </a:solidFill>
              </a:rPr>
              <a:t> April 2023</a:t>
            </a:r>
            <a:br>
              <a:rPr lang="en-US" sz="3600" b="1" dirty="0"/>
            </a:br>
            <a:br>
              <a:rPr lang="en-US" sz="3600" b="1" dirty="0"/>
            </a:br>
            <a:r>
              <a:rPr lang="en-US" sz="3600" b="1" dirty="0"/>
              <a:t>Milan: An Interactive and Collaborative Environment for an Employee Intel Generator with Real-Time Tracking </a:t>
            </a:r>
            <a:endParaRPr lang="en-IN" dirty="0"/>
          </a:p>
        </p:txBody>
      </p:sp>
      <p:sp>
        <p:nvSpPr>
          <p:cNvPr id="3" name="Subtitle 2"/>
          <p:cNvSpPr>
            <a:spLocks noGrp="1"/>
          </p:cNvSpPr>
          <p:nvPr>
            <p:ph type="subTitle" idx="1"/>
          </p:nvPr>
        </p:nvSpPr>
        <p:spPr>
          <a:xfrm>
            <a:off x="1768785" y="3615722"/>
            <a:ext cx="9144000" cy="3148971"/>
          </a:xfrm>
        </p:spPr>
        <p:txBody>
          <a:bodyPr>
            <a:normAutofit/>
          </a:bodyPr>
          <a:lstStyle/>
          <a:p>
            <a:pPr algn="l"/>
            <a:r>
              <a:rPr lang="en-US" dirty="0"/>
              <a:t>Paper ID: 598 </a:t>
            </a:r>
          </a:p>
          <a:p>
            <a:pPr algn="l"/>
            <a:r>
              <a:rPr lang="en-US" cap="none" dirty="0">
                <a:solidFill>
                  <a:schemeClr val="tx1"/>
                </a:solidFill>
              </a:rPr>
              <a:t>Presented by: Rahul R </a:t>
            </a:r>
          </a:p>
          <a:p>
            <a:pPr algn="l"/>
            <a:r>
              <a:rPr lang="en-US" cap="none" dirty="0">
                <a:solidFill>
                  <a:schemeClr val="tx1"/>
                </a:solidFill>
              </a:rPr>
              <a:t>List </a:t>
            </a:r>
            <a:r>
              <a:rPr lang="en-US" dirty="0"/>
              <a:t>o</a:t>
            </a:r>
            <a:r>
              <a:rPr lang="en-US" cap="none" dirty="0">
                <a:solidFill>
                  <a:schemeClr val="tx1"/>
                </a:solidFill>
              </a:rPr>
              <a:t>f Authors with Affiliation</a:t>
            </a:r>
            <a:r>
              <a:rPr lang="en-US" sz="1800" cap="none" dirty="0">
                <a:solidFill>
                  <a:srgbClr val="000000"/>
                </a:solidFill>
                <a:latin typeface="Times New Roman" panose="02020603050405020304" pitchFamily="18" charset="0"/>
              </a:rPr>
              <a:t>: </a:t>
            </a:r>
            <a:r>
              <a:rPr lang="en-US" sz="1800" dirty="0">
                <a:solidFill>
                  <a:srgbClr val="000000"/>
                </a:solidFill>
                <a:latin typeface="Times New Roman" panose="02020603050405020304" pitchFamily="18" charset="0"/>
              </a:rPr>
              <a:t>Rahul R ; Department of Networking &amp; Communications, School of Computing, SRM Institute of Science and Technology, </a:t>
            </a:r>
            <a:r>
              <a:rPr lang="en-US" sz="1800" dirty="0" err="1">
                <a:solidFill>
                  <a:srgbClr val="000000"/>
                </a:solidFill>
                <a:latin typeface="Times New Roman" panose="02020603050405020304" pitchFamily="18" charset="0"/>
              </a:rPr>
              <a:t>Kattankulathur</a:t>
            </a:r>
            <a:r>
              <a:rPr lang="en-US" sz="1800" dirty="0">
                <a:solidFill>
                  <a:srgbClr val="000000"/>
                </a:solidFill>
                <a:latin typeface="Times New Roman" panose="02020603050405020304" pitchFamily="18" charset="0"/>
              </a:rPr>
              <a:t>, Chennai, India, 603203</a:t>
            </a:r>
          </a:p>
          <a:p>
            <a:pPr algn="l"/>
            <a:r>
              <a:rPr lang="en-US" sz="1800" cap="none" dirty="0">
                <a:solidFill>
                  <a:srgbClr val="000000"/>
                </a:solidFill>
                <a:latin typeface="Times New Roman" panose="02020603050405020304" pitchFamily="18" charset="0"/>
              </a:rPr>
              <a:t>Meenakshi K ;</a:t>
            </a:r>
            <a:r>
              <a:rPr lang="en-US" sz="1800" dirty="0">
                <a:solidFill>
                  <a:srgbClr val="000000"/>
                </a:solidFill>
                <a:latin typeface="Times New Roman" panose="02020603050405020304" pitchFamily="18" charset="0"/>
              </a:rPr>
              <a:t>Department of Networking &amp; Communications, School of Computing, SRM Institute of Science and Technology, </a:t>
            </a:r>
            <a:r>
              <a:rPr lang="en-US" sz="1800" dirty="0" err="1">
                <a:solidFill>
                  <a:srgbClr val="000000"/>
                </a:solidFill>
                <a:latin typeface="Times New Roman" panose="02020603050405020304" pitchFamily="18" charset="0"/>
              </a:rPr>
              <a:t>Kattankulathur</a:t>
            </a:r>
            <a:r>
              <a:rPr lang="en-US" sz="1800" dirty="0">
                <a:solidFill>
                  <a:srgbClr val="000000"/>
                </a:solidFill>
                <a:latin typeface="Times New Roman" panose="02020603050405020304" pitchFamily="18" charset="0"/>
              </a:rPr>
              <a:t>, Chennai, India, 603203</a:t>
            </a:r>
          </a:p>
          <a:p>
            <a:pPr algn="l"/>
            <a:r>
              <a:rPr lang="en-US" sz="1800" dirty="0">
                <a:solidFill>
                  <a:srgbClr val="000000"/>
                </a:solidFill>
                <a:latin typeface="Times New Roman" panose="02020603050405020304" pitchFamily="18" charset="0"/>
              </a:rPr>
              <a:t>Dev Shankar Tripathi ;</a:t>
            </a:r>
            <a:r>
              <a:rPr lang="en-US" sz="1800" b="0" i="0" u="none" strike="noStrike" baseline="0" dirty="0">
                <a:solidFill>
                  <a:srgbClr val="000000"/>
                </a:solidFill>
                <a:latin typeface="Times New Roman" panose="02020603050405020304" pitchFamily="18" charset="0"/>
              </a:rPr>
              <a:t>Department of Networking &amp; Communications, School of Computing, SRM Institute of Science and Technology, </a:t>
            </a:r>
            <a:r>
              <a:rPr lang="en-US" sz="1800" b="0" i="0" u="none" strike="noStrike" baseline="0" dirty="0" err="1">
                <a:solidFill>
                  <a:srgbClr val="000000"/>
                </a:solidFill>
                <a:latin typeface="Times New Roman" panose="02020603050405020304" pitchFamily="18" charset="0"/>
              </a:rPr>
              <a:t>Kattankulathur</a:t>
            </a:r>
            <a:r>
              <a:rPr lang="en-US" sz="1800" b="0" i="0" u="none" strike="noStrike" baseline="0" dirty="0">
                <a:solidFill>
                  <a:srgbClr val="000000"/>
                </a:solidFill>
                <a:latin typeface="Times New Roman" panose="02020603050405020304" pitchFamily="18" charset="0"/>
              </a:rPr>
              <a:t>, Chennai, India, 603203</a:t>
            </a:r>
          </a:p>
          <a:p>
            <a:pPr algn="l"/>
            <a:endParaRPr lang="en-US" sz="1800" dirty="0">
              <a:solidFill>
                <a:srgbClr val="000000"/>
              </a:solidFill>
              <a:latin typeface="Times New Roman" panose="02020603050405020304" pitchFamily="18" charset="0"/>
            </a:endParaRPr>
          </a:p>
          <a:p>
            <a:pPr algn="l"/>
            <a:endParaRPr lang="en-US" cap="none" dirty="0">
              <a:solidFill>
                <a:schemeClr val="tx1"/>
              </a:solidFill>
            </a:endParaRPr>
          </a:p>
          <a:p>
            <a:endParaRPr lang="en-IN" dirty="0"/>
          </a:p>
        </p:txBody>
      </p:sp>
      <p:pic>
        <p:nvPicPr>
          <p:cNvPr id="1027" name="Picture 3" descr="https://www.iciot.in/static/media/CtechLogo.1432ad1a04c89a3af7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iciot.in/static/media/soc-logo.24f9d0525081ac62775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www.iciot.in/static/media/srmlogo.ef20ca5b100fef2315d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624263" cy="9023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6BD409C-BA16-4833-B54E-629A5A7F0E34}"/>
              </a:ext>
            </a:extLst>
          </p:cNvPr>
          <p:cNvPicPr>
            <a:picLocks noChangeAspect="1"/>
          </p:cNvPicPr>
          <p:nvPr/>
        </p:nvPicPr>
        <p:blipFill>
          <a:blip r:embed="rId6"/>
          <a:stretch>
            <a:fillRect/>
          </a:stretch>
        </p:blipFill>
        <p:spPr>
          <a:xfrm>
            <a:off x="5382962" y="790286"/>
            <a:ext cx="1371791" cy="752580"/>
          </a:xfrm>
          <a:prstGeom prst="rect">
            <a:avLst/>
          </a:prstGeom>
        </p:spPr>
      </p:pic>
    </p:spTree>
    <p:extLst>
      <p:ext uri="{BB962C8B-B14F-4D97-AF65-F5344CB8AC3E}">
        <p14:creationId xmlns:p14="http://schemas.microsoft.com/office/powerpoint/2010/main" val="307174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Literature Survey/Existing Systems</a:t>
            </a:r>
            <a:endParaRPr lang="en-IN" dirty="0"/>
          </a:p>
        </p:txBody>
      </p:sp>
      <p:sp>
        <p:nvSpPr>
          <p:cNvPr id="3" name="Content Placeholder 2"/>
          <p:cNvSpPr>
            <a:spLocks noGrp="1"/>
          </p:cNvSpPr>
          <p:nvPr>
            <p:ph idx="1"/>
          </p:nvPr>
        </p:nvSpPr>
        <p:spPr/>
        <p:txBody>
          <a:bodyPr>
            <a:normAutofit fontScale="92500" lnSpcReduction="10000"/>
          </a:bodyPr>
          <a:lstStyle/>
          <a:p>
            <a:pPr marR="0" algn="ctr" rtl="0" fontAlgn="ctr">
              <a:spcBef>
                <a:spcPts val="0"/>
              </a:spcBef>
              <a:spcAft>
                <a:spcPts val="0"/>
              </a:spcAft>
            </a:pPr>
            <a:r>
              <a:rPr lang="en-IN" sz="1800" b="1" i="0" u="none" strike="noStrike" dirty="0">
                <a:effectLst/>
                <a:latin typeface="Arial" panose="020B0604020202020204" pitchFamily="34" charset="0"/>
              </a:rPr>
              <a:t>Author</a:t>
            </a:r>
            <a:endParaRPr lang="en-IN" sz="1800" b="0" i="0" u="none" strike="noStrike" dirty="0">
              <a:effectLst/>
              <a:latin typeface="Arial" panose="020B0604020202020204" pitchFamily="34" charset="0"/>
            </a:endParaRPr>
          </a:p>
          <a:p>
            <a:pPr marR="0" algn="l" rtl="0" fontAlgn="ctr">
              <a:spcBef>
                <a:spcPts val="0"/>
              </a:spcBef>
              <a:spcAft>
                <a:spcPts val="0"/>
              </a:spcAft>
            </a:pPr>
            <a:r>
              <a:rPr lang="en-IN" sz="1800" b="1" i="0" u="none" strike="noStrike" baseline="0" dirty="0" err="1">
                <a:effectLst/>
                <a:latin typeface="Arial" panose="020B0604020202020204" pitchFamily="34" charset="0"/>
              </a:rPr>
              <a:t>B.Kelkar</a:t>
            </a:r>
            <a:r>
              <a:rPr lang="en-IN" sz="1800" b="1" i="0" u="none" strike="noStrike" baseline="0" dirty="0">
                <a:effectLst/>
                <a:latin typeface="Arial" panose="020B0604020202020204" pitchFamily="34" charset="0"/>
              </a:rPr>
              <a:t>, </a:t>
            </a:r>
            <a:r>
              <a:rPr lang="en-IN" sz="1800" b="1" i="0" u="none" strike="noStrike" baseline="0" dirty="0" err="1">
                <a:effectLst/>
                <a:latin typeface="Arial" panose="020B0604020202020204" pitchFamily="34" charset="0"/>
              </a:rPr>
              <a:t>R.Shedbale</a:t>
            </a:r>
            <a:r>
              <a:rPr lang="en-IN" sz="1800" b="1" i="0" u="none" strike="noStrike" baseline="0" dirty="0">
                <a:effectLst/>
                <a:latin typeface="Arial" panose="020B0604020202020204" pitchFamily="34" charset="0"/>
              </a:rPr>
              <a:t>, </a:t>
            </a:r>
            <a:r>
              <a:rPr lang="en-IN" sz="1800" b="1" i="0" u="none" strike="noStrike" baseline="0" dirty="0" err="1">
                <a:effectLst/>
                <a:latin typeface="Arial" panose="020B0604020202020204" pitchFamily="34" charset="0"/>
              </a:rPr>
              <a:t>D.Khade</a:t>
            </a:r>
            <a:r>
              <a:rPr lang="en-IN" sz="1800" b="1" i="0" u="none" strike="noStrike" baseline="0" dirty="0">
                <a:effectLst/>
                <a:latin typeface="Arial" panose="020B0604020202020204" pitchFamily="34" charset="0"/>
              </a:rPr>
              <a:t>, </a:t>
            </a:r>
            <a:r>
              <a:rPr lang="en-IN" sz="1800" b="1" i="0" u="none" strike="noStrike" baseline="0" dirty="0" err="1">
                <a:effectLst/>
                <a:latin typeface="Arial" panose="020B0604020202020204" pitchFamily="34" charset="0"/>
              </a:rPr>
              <a:t>P.Pol</a:t>
            </a:r>
            <a:r>
              <a:rPr lang="en-IN" sz="1800" b="1" i="0" u="none" strike="noStrike" baseline="0" dirty="0">
                <a:effectLst/>
                <a:latin typeface="Arial" panose="020B0604020202020204" pitchFamily="34" charset="0"/>
              </a:rPr>
              <a:t>, </a:t>
            </a:r>
            <a:r>
              <a:rPr lang="en-IN" sz="1800" b="1" i="0" u="none" strike="noStrike" baseline="0" dirty="0" err="1">
                <a:effectLst/>
                <a:latin typeface="Arial" panose="020B0604020202020204" pitchFamily="34" charset="0"/>
              </a:rPr>
              <a:t>A.Damame</a:t>
            </a:r>
            <a:endParaRPr lang="en-IN" sz="1800" b="0" i="0" u="none" strike="noStrike" dirty="0">
              <a:effectLst/>
              <a:latin typeface="Arial" panose="020B0604020202020204" pitchFamily="34" charset="0"/>
            </a:endParaRPr>
          </a:p>
          <a:p>
            <a:pPr marR="0" algn="l" rtl="0" fontAlgn="ctr">
              <a:spcBef>
                <a:spcPts val="0"/>
              </a:spcBef>
              <a:spcAft>
                <a:spcPts val="0"/>
              </a:spcAft>
            </a:pPr>
            <a:r>
              <a:rPr lang="en-IN" sz="1800" b="0" i="0" u="none" strike="noStrike" dirty="0">
                <a:effectLst/>
                <a:latin typeface="Arial" panose="020B0604020202020204" pitchFamily="34" charset="0"/>
              </a:rPr>
              <a:t> </a:t>
            </a:r>
          </a:p>
          <a:p>
            <a:pPr marR="0" algn="ctr" rtl="0" fontAlgn="ctr">
              <a:spcBef>
                <a:spcPts val="0"/>
              </a:spcBef>
              <a:spcAft>
                <a:spcPts val="0"/>
              </a:spcAft>
            </a:pPr>
            <a:r>
              <a:rPr lang="en-IN" sz="1800" b="1" i="0" u="none" strike="noStrike" dirty="0">
                <a:effectLst/>
                <a:latin typeface="Arial" panose="020B0604020202020204" pitchFamily="34" charset="0"/>
              </a:rPr>
              <a:t>Summary</a:t>
            </a:r>
            <a:endParaRPr lang="en-IN" sz="1800" b="0" i="0" u="none" strike="noStrike" dirty="0">
              <a:effectLst/>
              <a:latin typeface="Arial" panose="020B0604020202020204" pitchFamily="34" charset="0"/>
            </a:endParaRPr>
          </a:p>
          <a:p>
            <a:pPr marR="0" algn="l" rtl="0" fontAlgn="ctr">
              <a:spcBef>
                <a:spcPts val="0"/>
              </a:spcBef>
              <a:spcAft>
                <a:spcPts val="0"/>
              </a:spcAft>
            </a:pPr>
            <a:r>
              <a:rPr lang="en-US" sz="1800" b="0" i="0" u="none" strike="noStrike" dirty="0">
                <a:effectLst/>
                <a:latin typeface="Arial" panose="020B0604020202020204" pitchFamily="34" charset="0"/>
              </a:rPr>
              <a:t>Resume analyzer NLP (Natural Language Processing) is a tool that uses machine learning and language processing techniques to analyze resumes and generate insights from them. Some of the features of this tool include:</a:t>
            </a:r>
            <a:endParaRPr lang="en-IN" sz="1800" b="0" i="0" u="none" strike="noStrike" dirty="0">
              <a:effectLst/>
              <a:latin typeface="Arial" panose="020B0604020202020204" pitchFamily="34" charset="0"/>
            </a:endParaRPr>
          </a:p>
          <a:p>
            <a:pPr marR="0" algn="l" rtl="0" fontAlgn="ctr">
              <a:spcBef>
                <a:spcPts val="0"/>
              </a:spcBef>
              <a:spcAft>
                <a:spcPts val="0"/>
              </a:spcAft>
            </a:pPr>
            <a:r>
              <a:rPr lang="en-US" sz="1800" b="1" i="0" u="none" strike="noStrike" dirty="0">
                <a:effectLst/>
                <a:latin typeface="Arial" panose="020B0604020202020204" pitchFamily="34" charset="0"/>
              </a:rPr>
              <a:t>Skills analysis: </a:t>
            </a:r>
            <a:r>
              <a:rPr lang="en-US" sz="1800" b="0" i="0" u="none" strike="noStrike" dirty="0">
                <a:effectLst/>
                <a:latin typeface="Arial" panose="020B0604020202020204" pitchFamily="34" charset="0"/>
              </a:rPr>
              <a:t>This feature allows you to identify the key skills and experience listed in a resume. It can help you quickly identify candidates who have the right qualifications for a job opening.</a:t>
            </a:r>
            <a:endParaRPr lang="en-IN" sz="1800" b="0" i="0" u="none" strike="noStrike" dirty="0">
              <a:effectLst/>
              <a:latin typeface="Arial" panose="020B0604020202020204" pitchFamily="34" charset="0"/>
            </a:endParaRPr>
          </a:p>
          <a:p>
            <a:pPr marR="0" algn="l" rtl="0" fontAlgn="ctr">
              <a:spcBef>
                <a:spcPts val="0"/>
              </a:spcBef>
              <a:spcAft>
                <a:spcPts val="0"/>
              </a:spcAft>
            </a:pPr>
            <a:r>
              <a:rPr lang="en-US" sz="1800" b="0" i="0" u="none" strike="noStrike" dirty="0">
                <a:effectLst/>
                <a:latin typeface="Arial" panose="020B0604020202020204" pitchFamily="34" charset="0"/>
              </a:rPr>
              <a:t>Experience analysis: This feature can be used to analyze the work experience listed in a resume. It can help you identify the candidate's level of experience and the types of roles they have held.</a:t>
            </a:r>
            <a:endParaRPr lang="en-IN" sz="1800" b="0" i="0" u="none" strike="noStrike" dirty="0">
              <a:effectLst/>
              <a:latin typeface="Arial" panose="020B0604020202020204" pitchFamily="34" charset="0"/>
            </a:endParaRPr>
          </a:p>
          <a:p>
            <a:pPr marR="0" algn="l" rtl="0" fontAlgn="ctr">
              <a:spcBef>
                <a:spcPts val="0"/>
              </a:spcBef>
              <a:spcAft>
                <a:spcPts val="0"/>
              </a:spcAft>
            </a:pPr>
            <a:r>
              <a:rPr lang="en-US" sz="1800" b="1" i="0" u="none" strike="noStrike" dirty="0">
                <a:effectLst/>
                <a:latin typeface="Arial" panose="020B0604020202020204" pitchFamily="34" charset="0"/>
              </a:rPr>
              <a:t>Language analysis: </a:t>
            </a:r>
            <a:r>
              <a:rPr lang="en-US" sz="1800" b="0" i="0" u="none" strike="noStrike" dirty="0">
                <a:effectLst/>
                <a:latin typeface="Arial" panose="020B0604020202020204" pitchFamily="34" charset="0"/>
              </a:rPr>
              <a:t>This feature allows you to analyze the language used in a resume, including grammar, vocabulary, and tone. It can help you identify candidates who have strong communication skills and are a good fit for your company culture.</a:t>
            </a:r>
            <a:endParaRPr lang="en-IN" sz="1800" b="0" i="0" u="none" strike="noStrike" dirty="0">
              <a:effectLst/>
              <a:latin typeface="Arial" panose="020B0604020202020204" pitchFamily="34" charset="0"/>
            </a:endParaRPr>
          </a:p>
          <a:p>
            <a:pPr marR="0" algn="l" rtl="0" fontAlgn="ctr">
              <a:spcBef>
                <a:spcPts val="0"/>
              </a:spcBef>
              <a:spcAft>
                <a:spcPts val="0"/>
              </a:spcAft>
            </a:pPr>
            <a:r>
              <a:rPr lang="en-US" sz="1800" b="1" i="0" u="none" strike="noStrike" dirty="0">
                <a:effectLst/>
                <a:latin typeface="Arial" panose="020B0604020202020204" pitchFamily="34" charset="0"/>
              </a:rPr>
              <a:t>Sentiment analysis: </a:t>
            </a:r>
            <a:r>
              <a:rPr lang="en-US" sz="1800" b="0" i="0" u="none" strike="noStrike" dirty="0">
                <a:effectLst/>
                <a:latin typeface="Arial" panose="020B0604020202020204" pitchFamily="34" charset="0"/>
              </a:rPr>
              <a:t>This feature can be used to analyze the sentiment expressed in a resume. It can help you identify candidates who are enthusiastic about the job opening and are a good fit for your company culture.</a:t>
            </a:r>
            <a:endParaRPr lang="en-IN" sz="1800" b="0" i="0" u="none" strike="noStrike" dirty="0">
              <a:effectLst/>
              <a:latin typeface="Arial" panose="020B0604020202020204" pitchFamily="34" charset="0"/>
            </a:endParaRPr>
          </a:p>
          <a:p>
            <a:pPr marR="0" algn="l" rtl="0" fontAlgn="ctr">
              <a:spcBef>
                <a:spcPts val="0"/>
              </a:spcBef>
              <a:spcAft>
                <a:spcPts val="0"/>
              </a:spcAft>
            </a:pPr>
            <a:r>
              <a:rPr lang="en-US" sz="1800" b="0" i="0" u="none" strike="noStrike" dirty="0">
                <a:effectLst/>
                <a:latin typeface="Arial" panose="020B0604020202020204" pitchFamily="34" charset="0"/>
              </a:rPr>
              <a:t>Overall, Resume analyzer NLP can be a useful tool for analyzing resumes and quickly identifying candidates who are a good fit for a job opening. It can save time and help ensure that you are selecting the most qualified candidates for the job.</a:t>
            </a:r>
            <a:endParaRPr lang="en-IN" sz="1800" b="0" i="0" u="none" strike="noStrike" dirty="0">
              <a:effectLst/>
              <a:latin typeface="Arial" panose="020B0604020202020204" pitchFamily="34" charset="0"/>
            </a:endParaRPr>
          </a:p>
          <a:p>
            <a:endParaRPr lang="en-IN"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10</a:t>
            </a:fld>
            <a:endParaRPr lang="en-IN"/>
          </a:p>
        </p:txBody>
      </p:sp>
    </p:spTree>
    <p:extLst>
      <p:ext uri="{BB962C8B-B14F-4D97-AF65-F5344CB8AC3E}">
        <p14:creationId xmlns:p14="http://schemas.microsoft.com/office/powerpoint/2010/main" val="83948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Literature Survey/Existing Systems</a:t>
            </a:r>
            <a:endParaRPr lang="en-IN" dirty="0"/>
          </a:p>
        </p:txBody>
      </p:sp>
      <p:sp>
        <p:nvSpPr>
          <p:cNvPr id="3" name="Content Placeholder 2"/>
          <p:cNvSpPr>
            <a:spLocks noGrp="1"/>
          </p:cNvSpPr>
          <p:nvPr>
            <p:ph idx="1"/>
          </p:nvPr>
        </p:nvSpPr>
        <p:spPr/>
        <p:txBody>
          <a:bodyPr>
            <a:normAutofit fontScale="92500" lnSpcReduction="10000"/>
          </a:bodyPr>
          <a:lstStyle/>
          <a:p>
            <a:pPr marR="0" algn="ctr" rtl="0" fontAlgn="ctr">
              <a:spcBef>
                <a:spcPts val="0"/>
              </a:spcBef>
              <a:spcAft>
                <a:spcPts val="0"/>
              </a:spcAft>
            </a:pPr>
            <a:r>
              <a:rPr lang="en-IN" sz="2800" b="1" i="0" u="none" strike="noStrike" dirty="0">
                <a:effectLst/>
                <a:latin typeface="Arial" panose="020B0604020202020204" pitchFamily="34" charset="0"/>
              </a:rPr>
              <a:t>Demerits</a:t>
            </a:r>
            <a:endParaRPr lang="en-IN" sz="2800" b="0" i="0" u="none" strike="noStrike" dirty="0">
              <a:effectLst/>
              <a:latin typeface="Arial" panose="020B0604020202020204" pitchFamily="34" charset="0"/>
            </a:endParaRPr>
          </a:p>
          <a:p>
            <a:pPr marR="0" algn="l" rtl="0" fontAlgn="ctr">
              <a:spcBef>
                <a:spcPts val="0"/>
              </a:spcBef>
              <a:spcAft>
                <a:spcPts val="0"/>
              </a:spcAft>
            </a:pPr>
            <a:r>
              <a:rPr lang="en-US" sz="2800" b="1" i="0" u="none" strike="noStrike" dirty="0">
                <a:effectLst/>
                <a:latin typeface="Arial" panose="020B0604020202020204" pitchFamily="34" charset="0"/>
              </a:rPr>
              <a:t>Lack of personalization: </a:t>
            </a:r>
            <a:r>
              <a:rPr lang="en-US" sz="2800" b="0" i="0" u="none" strike="noStrike" dirty="0">
                <a:effectLst/>
                <a:latin typeface="Arial" panose="020B0604020202020204" pitchFamily="34" charset="0"/>
              </a:rPr>
              <a:t>Resume analyzer NLP can only analyze the information that is available in the resume. It may not be able to take into account other factors, such as the candidate's personality, work style, or personal preferences. This lack of personalization could result in overlooking potentially strong candidates or identifying candidates who are not a good fit for the company culture.</a:t>
            </a:r>
            <a:endParaRPr lang="en-IN" sz="2800" b="0" i="0" u="none" strike="noStrike" dirty="0">
              <a:effectLst/>
              <a:latin typeface="Arial" panose="020B0604020202020204" pitchFamily="34" charset="0"/>
            </a:endParaRPr>
          </a:p>
          <a:p>
            <a:pPr marR="0" algn="l" rtl="0" fontAlgn="ctr">
              <a:spcBef>
                <a:spcPts val="0"/>
              </a:spcBef>
              <a:spcAft>
                <a:spcPts val="0"/>
              </a:spcAft>
            </a:pPr>
            <a:r>
              <a:rPr lang="en-US" sz="2800" b="1" i="0" u="none" strike="noStrike" dirty="0">
                <a:effectLst/>
                <a:latin typeface="Arial" panose="020B0604020202020204" pitchFamily="34" charset="0"/>
              </a:rPr>
              <a:t>Limited usefulness: </a:t>
            </a:r>
            <a:r>
              <a:rPr lang="en-US" sz="2800" b="0" i="0" u="none" strike="noStrike" dirty="0">
                <a:effectLst/>
                <a:latin typeface="Arial" panose="020B0604020202020204" pitchFamily="34" charset="0"/>
              </a:rPr>
              <a:t>The insights generated by resume analyzer NLP may not always be useful or accurate. For example, the tool may incorrectly identify certain skills or experience listed in the resume, leading to inaccurate assessments of a candidate's qualifications.</a:t>
            </a:r>
            <a:endParaRPr lang="en-IN" sz="2800" b="0" i="0" u="none" strike="noStrike" dirty="0">
              <a:effectLst/>
              <a:latin typeface="Arial" panose="020B0604020202020204" pitchFamily="34" charset="0"/>
            </a:endParaRPr>
          </a:p>
          <a:p>
            <a:endParaRPr lang="en-IN"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11</a:t>
            </a:fld>
            <a:endParaRPr lang="en-IN"/>
          </a:p>
        </p:txBody>
      </p:sp>
    </p:spTree>
    <p:extLst>
      <p:ext uri="{BB962C8B-B14F-4D97-AF65-F5344CB8AC3E}">
        <p14:creationId xmlns:p14="http://schemas.microsoft.com/office/powerpoint/2010/main" val="3278700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Literature Survey/Existing Systems</a:t>
            </a:r>
            <a:endParaRPr lang="en-IN" dirty="0"/>
          </a:p>
        </p:txBody>
      </p:sp>
      <p:sp>
        <p:nvSpPr>
          <p:cNvPr id="3" name="Content Placeholder 2"/>
          <p:cNvSpPr>
            <a:spLocks noGrp="1"/>
          </p:cNvSpPr>
          <p:nvPr>
            <p:ph idx="1"/>
          </p:nvPr>
        </p:nvSpPr>
        <p:spPr/>
        <p:txBody>
          <a:bodyPr>
            <a:normAutofit fontScale="85000" lnSpcReduction="10000"/>
          </a:bodyPr>
          <a:lstStyle/>
          <a:p>
            <a:pPr marR="0" algn="ctr" rtl="0" fontAlgn="ctr">
              <a:spcBef>
                <a:spcPts val="0"/>
              </a:spcBef>
              <a:spcAft>
                <a:spcPts val="0"/>
              </a:spcAft>
            </a:pPr>
            <a:r>
              <a:rPr lang="en-IN" sz="2800" b="1" i="0" u="none" strike="noStrike" dirty="0">
                <a:solidFill>
                  <a:srgbClr val="000000"/>
                </a:solidFill>
                <a:effectLst/>
                <a:latin typeface="Arial" panose="020B0604020202020204" pitchFamily="34" charset="0"/>
              </a:rPr>
              <a:t>Demerits</a:t>
            </a:r>
            <a:endParaRPr lang="en-IN" sz="2800" b="0" i="0" u="none" strike="noStrike" dirty="0">
              <a:effectLst/>
              <a:latin typeface="Arial" panose="020B0604020202020204" pitchFamily="34" charset="0"/>
            </a:endParaRPr>
          </a:p>
          <a:p>
            <a:pPr marL="558800" indent="-457200" algn="just"/>
            <a:r>
              <a:rPr lang="en-US" sz="2800" b="1" i="0" dirty="0">
                <a:effectLst/>
                <a:latin typeface="Söhne"/>
              </a:rPr>
              <a:t>Bias: </a:t>
            </a:r>
            <a:r>
              <a:rPr lang="en-US" sz="2800" b="0" i="0" dirty="0">
                <a:effectLst/>
                <a:latin typeface="Söhne"/>
              </a:rPr>
              <a:t>Resume analyzer NLP could potentially be biased towards certain candidates or against certain groups of people. This bias could be based on factors such as gender, race, or education level, and could result in unfair or discriminatory hiring practices.</a:t>
            </a:r>
          </a:p>
          <a:p>
            <a:pPr marL="558800" indent="-457200" algn="just"/>
            <a:r>
              <a:rPr lang="en-US" sz="2800" b="1" i="0" dirty="0">
                <a:effectLst/>
                <a:latin typeface="Söhne"/>
              </a:rPr>
              <a:t>Cost: </a:t>
            </a:r>
            <a:r>
              <a:rPr lang="en-US" sz="2800" b="0" i="0" dirty="0">
                <a:effectLst/>
                <a:latin typeface="Söhne"/>
              </a:rPr>
              <a:t>Some resume analyzer NLP tools may come with a cost, which could make it inaccessible or unaffordable for some organizations or individuals.</a:t>
            </a:r>
          </a:p>
          <a:p>
            <a:pPr marL="101600" indent="0" algn="just">
              <a:buNone/>
            </a:pPr>
            <a:r>
              <a:rPr lang="en-US" sz="2800" b="0" i="0" dirty="0">
                <a:effectLst/>
                <a:latin typeface="Söhne"/>
              </a:rPr>
              <a:t>Overall, while resume analyzer NLP can be a useful tool for analyzing resumes and identifying potential candidates for a job, it's important to consider the potential demerits and determine whether the benefits outweigh the potential drawbacks. Additionally, it's important to use the tool in conjunction with other hiring practices, such as interviews and reference checks, to ensure that the hiring process is fair and effective.</a:t>
            </a:r>
          </a:p>
          <a:p>
            <a:endParaRPr lang="en-IN"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12</a:t>
            </a:fld>
            <a:endParaRPr lang="en-IN"/>
          </a:p>
        </p:txBody>
      </p:sp>
    </p:spTree>
    <p:extLst>
      <p:ext uri="{BB962C8B-B14F-4D97-AF65-F5344CB8AC3E}">
        <p14:creationId xmlns:p14="http://schemas.microsoft.com/office/powerpoint/2010/main" val="310100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Architecture/Block Diagram </a:t>
            </a:r>
            <a:endParaRPr lang="en-IN"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13</a:t>
            </a:fld>
            <a:endParaRPr lang="en-IN"/>
          </a:p>
        </p:txBody>
      </p:sp>
      <p:pic>
        <p:nvPicPr>
          <p:cNvPr id="7" name="Content Placeholder 6">
            <a:extLst>
              <a:ext uri="{FF2B5EF4-FFF2-40B4-BE49-F238E27FC236}">
                <a16:creationId xmlns:a16="http://schemas.microsoft.com/office/drawing/2014/main" id="{FEB02439-0921-49A1-3687-EB4F97E14092}"/>
              </a:ext>
            </a:extLst>
          </p:cNvPr>
          <p:cNvPicPr>
            <a:picLocks noGrp="1" noChangeAspect="1"/>
          </p:cNvPicPr>
          <p:nvPr>
            <p:ph idx="1"/>
          </p:nvPr>
        </p:nvPicPr>
        <p:blipFill>
          <a:blip r:embed="rId5"/>
          <a:stretch>
            <a:fillRect/>
          </a:stretch>
        </p:blipFill>
        <p:spPr>
          <a:xfrm>
            <a:off x="3177889" y="1716088"/>
            <a:ext cx="6040756" cy="4560842"/>
          </a:xfrm>
          <a:prstGeom prst="rect">
            <a:avLst/>
          </a:prstGeom>
        </p:spPr>
      </p:pic>
    </p:spTree>
    <p:extLst>
      <p:ext uri="{BB962C8B-B14F-4D97-AF65-F5344CB8AC3E}">
        <p14:creationId xmlns:p14="http://schemas.microsoft.com/office/powerpoint/2010/main" val="414685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Proposed Methodology </a:t>
            </a:r>
            <a:endParaRPr lang="en-IN"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14</a:t>
            </a:fld>
            <a:endParaRPr lang="en-IN"/>
          </a:p>
        </p:txBody>
      </p:sp>
      <p:sp>
        <p:nvSpPr>
          <p:cNvPr id="10" name="Content Placeholder 9">
            <a:extLst>
              <a:ext uri="{FF2B5EF4-FFF2-40B4-BE49-F238E27FC236}">
                <a16:creationId xmlns:a16="http://schemas.microsoft.com/office/drawing/2014/main" id="{F41E95F8-C105-DB3C-4DFB-AF7DF0AC8254}"/>
              </a:ext>
            </a:extLst>
          </p:cNvPr>
          <p:cNvSpPr>
            <a:spLocks noGrp="1"/>
          </p:cNvSpPr>
          <p:nvPr>
            <p:ph idx="1"/>
          </p:nvPr>
        </p:nvSpPr>
        <p:spPr/>
        <p:txBody>
          <a:bodyPr>
            <a:normAutofit/>
          </a:bodyPr>
          <a:lstStyle/>
          <a:p>
            <a:pPr algn="l"/>
            <a:r>
              <a:rPr lang="en-US" sz="1800" b="0" i="0" u="none" strike="noStrike" baseline="0" dirty="0">
                <a:latin typeface="Times New Roman" panose="02020603050405020304" pitchFamily="18" charset="0"/>
              </a:rPr>
              <a:t>As an attempt to overcome some of the major disadvantages of the existing system, the proposed system will eventually help in</a:t>
            </a:r>
          </a:p>
          <a:p>
            <a:pPr marL="0" indent="0" algn="l">
              <a:buNone/>
            </a:pPr>
            <a:r>
              <a:rPr lang="en-US" sz="1800" b="0" i="0" u="none" strike="noStrike" baseline="0" dirty="0">
                <a:latin typeface="Times New Roman" panose="02020603050405020304" pitchFamily="18" charset="0"/>
              </a:rPr>
              <a:t>reducing their workload of the company recruiters. Thus, the proposed solutions use various approaches with the aim of achieving automated screening of candidate’s resume that mainly focuses on the content of the resumes where we perform the extraction of skills and related parameters to match candidates with the job description of the company.</a:t>
            </a:r>
          </a:p>
          <a:p>
            <a:pPr marL="342900" indent="-342900" algn="l">
              <a:buAutoNum type="arabicParenR"/>
            </a:pPr>
            <a:r>
              <a:rPr lang="en-US" sz="1800" b="0" i="1" u="none" strike="noStrike" baseline="0" dirty="0">
                <a:latin typeface="Times New Roman" panose="02020603050405020304" pitchFamily="18" charset="0"/>
              </a:rPr>
              <a:t>Overall Working Model: </a:t>
            </a:r>
            <a:r>
              <a:rPr lang="en-US" sz="1800" b="0" i="0" u="none" strike="noStrike" baseline="0" dirty="0">
                <a:latin typeface="Times New Roman" panose="02020603050405020304" pitchFamily="18" charset="0"/>
              </a:rPr>
              <a:t>In the first step, the system accepts the resume from the aspiring job applicants and performs keyword </a:t>
            </a:r>
            <a:r>
              <a:rPr lang="en-IN" sz="1800" b="0" i="0" u="none" strike="noStrike" baseline="0" dirty="0">
                <a:latin typeface="Times New Roman" panose="02020603050405020304" pitchFamily="18" charset="0"/>
              </a:rPr>
              <a:t>extraction on it.</a:t>
            </a:r>
          </a:p>
          <a:p>
            <a:pPr algn="l"/>
            <a:r>
              <a:rPr lang="en-IN" sz="1800" b="0" i="1" u="none" strike="noStrike" baseline="0" dirty="0">
                <a:latin typeface="Times New Roman" panose="02020603050405020304" pitchFamily="18" charset="0"/>
              </a:rPr>
              <a:t>A. Client Side</a:t>
            </a:r>
          </a:p>
          <a:p>
            <a:pPr marL="0" indent="0" algn="l">
              <a:buNone/>
            </a:pPr>
            <a:r>
              <a:rPr lang="en-US" sz="1800" b="0" i="0" u="none" strike="noStrike" baseline="0" dirty="0">
                <a:latin typeface="Times New Roman" panose="02020603050405020304" pitchFamily="18" charset="0"/>
              </a:rPr>
              <a:t>In this part the job aspiring candidate will upload their resumes for screening which mainly consist of two important modules i.e.;</a:t>
            </a:r>
          </a:p>
          <a:p>
            <a:pPr marL="0" indent="0" algn="l">
              <a:buNone/>
            </a:pPr>
            <a:r>
              <a:rPr lang="en-US" sz="1800" b="0" i="0" u="none" strike="noStrike" baseline="0" dirty="0">
                <a:latin typeface="Times New Roman" panose="02020603050405020304" pitchFamily="18" charset="0"/>
              </a:rPr>
              <a:t>‘Accepting Resumes as Input’ and ‘Keyword extraction module’.</a:t>
            </a:r>
          </a:p>
          <a:p>
            <a:pPr marL="0" indent="0" algn="l">
              <a:buNone/>
            </a:pPr>
            <a:r>
              <a:rPr lang="en-US" sz="1800" b="0" i="1" u="none" strike="noStrike" baseline="0" dirty="0">
                <a:latin typeface="Times New Roman" panose="02020603050405020304" pitchFamily="18" charset="0"/>
              </a:rPr>
              <a:t>1) Accepting Resume as Input</a:t>
            </a:r>
          </a:p>
        </p:txBody>
      </p:sp>
    </p:spTree>
    <p:extLst>
      <p:ext uri="{BB962C8B-B14F-4D97-AF65-F5344CB8AC3E}">
        <p14:creationId xmlns:p14="http://schemas.microsoft.com/office/powerpoint/2010/main" val="349676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Proposed Methodology </a:t>
            </a:r>
            <a:endParaRPr lang="en-IN"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15</a:t>
            </a:fld>
            <a:endParaRPr lang="en-IN"/>
          </a:p>
        </p:txBody>
      </p:sp>
      <p:sp>
        <p:nvSpPr>
          <p:cNvPr id="10" name="Content Placeholder 9">
            <a:extLst>
              <a:ext uri="{FF2B5EF4-FFF2-40B4-BE49-F238E27FC236}">
                <a16:creationId xmlns:a16="http://schemas.microsoft.com/office/drawing/2014/main" id="{F41E95F8-C105-DB3C-4DFB-AF7DF0AC8254}"/>
              </a:ext>
            </a:extLst>
          </p:cNvPr>
          <p:cNvSpPr>
            <a:spLocks noGrp="1"/>
          </p:cNvSpPr>
          <p:nvPr>
            <p:ph idx="1"/>
          </p:nvPr>
        </p:nvSpPr>
        <p:spPr/>
        <p:txBody>
          <a:bodyPr>
            <a:normAutofit/>
          </a:bodyPr>
          <a:lstStyle/>
          <a:p>
            <a:pPr marL="0" indent="0" algn="l">
              <a:buNone/>
            </a:pPr>
            <a:r>
              <a:rPr lang="en-US" sz="1800" b="0" i="1" u="none" strike="noStrike" baseline="0" dirty="0">
                <a:latin typeface="Times New Roman" panose="02020603050405020304" pitchFamily="18" charset="0"/>
              </a:rPr>
              <a:t>2) Keyword Extraction Module: </a:t>
            </a:r>
            <a:r>
              <a:rPr lang="en-US" sz="1800" b="0" i="0" u="none" strike="noStrike" baseline="0" dirty="0">
                <a:latin typeface="Times New Roman" panose="02020603050405020304" pitchFamily="18" charset="0"/>
              </a:rPr>
              <a:t>This module deals with scrapping keywords from the resume in order to compare those with the</a:t>
            </a:r>
          </a:p>
          <a:p>
            <a:pPr marL="0" indent="0" algn="l">
              <a:buNone/>
            </a:pPr>
            <a:r>
              <a:rPr lang="en-US" sz="1800" b="0" i="0" u="none" strike="noStrike" baseline="0" dirty="0">
                <a:latin typeface="Times New Roman" panose="02020603050405020304" pitchFamily="18" charset="0"/>
              </a:rPr>
              <a:t>job profile description so as to decide whether the resumes are shortlisted for further job recruitment process or not based on their education, experience and other information captured on their resume. This keyword extraction is done using section based</a:t>
            </a:r>
            <a:r>
              <a:rPr lang="en-US" sz="1800" dirty="0">
                <a:latin typeface="Times New Roman" panose="02020603050405020304" pitchFamily="18" charset="0"/>
              </a:rPr>
              <a:t> </a:t>
            </a:r>
            <a:r>
              <a:rPr lang="en-US" sz="1800" b="0" i="0" u="none" strike="noStrike" baseline="0" dirty="0">
                <a:latin typeface="Times New Roman" panose="02020603050405020304" pitchFamily="18" charset="0"/>
              </a:rPr>
              <a:t>segmentation with Natural language Processing.</a:t>
            </a:r>
          </a:p>
          <a:p>
            <a:pPr marL="0" indent="0" algn="l">
              <a:buNone/>
            </a:pPr>
            <a:endParaRPr lang="en-US" sz="1800" b="0" i="1" u="none" strike="noStrike" baseline="0" dirty="0">
              <a:latin typeface="Times New Roman" panose="02020603050405020304" pitchFamily="18" charset="0"/>
            </a:endParaRPr>
          </a:p>
        </p:txBody>
      </p:sp>
      <p:pic>
        <p:nvPicPr>
          <p:cNvPr id="7" name="Picture 6">
            <a:extLst>
              <a:ext uri="{FF2B5EF4-FFF2-40B4-BE49-F238E27FC236}">
                <a16:creationId xmlns:a16="http://schemas.microsoft.com/office/drawing/2014/main" id="{736F43E2-7D53-DB0C-AC02-B9312A7D8EE8}"/>
              </a:ext>
            </a:extLst>
          </p:cNvPr>
          <p:cNvPicPr>
            <a:picLocks noChangeAspect="1"/>
          </p:cNvPicPr>
          <p:nvPr/>
        </p:nvPicPr>
        <p:blipFill>
          <a:blip r:embed="rId5"/>
          <a:stretch>
            <a:fillRect/>
          </a:stretch>
        </p:blipFill>
        <p:spPr>
          <a:xfrm>
            <a:off x="5634314" y="3254478"/>
            <a:ext cx="6291786" cy="3185652"/>
          </a:xfrm>
          <a:prstGeom prst="rect">
            <a:avLst/>
          </a:prstGeom>
        </p:spPr>
      </p:pic>
      <p:pic>
        <p:nvPicPr>
          <p:cNvPr id="12" name="Picture 11">
            <a:extLst>
              <a:ext uri="{FF2B5EF4-FFF2-40B4-BE49-F238E27FC236}">
                <a16:creationId xmlns:a16="http://schemas.microsoft.com/office/drawing/2014/main" id="{4131A854-C3BE-2047-894A-D219B28DC5C3}"/>
              </a:ext>
            </a:extLst>
          </p:cNvPr>
          <p:cNvPicPr>
            <a:picLocks noChangeAspect="1"/>
          </p:cNvPicPr>
          <p:nvPr/>
        </p:nvPicPr>
        <p:blipFill>
          <a:blip r:embed="rId6"/>
          <a:stretch>
            <a:fillRect/>
          </a:stretch>
        </p:blipFill>
        <p:spPr>
          <a:xfrm>
            <a:off x="812131" y="3265870"/>
            <a:ext cx="4587638" cy="3185651"/>
          </a:xfrm>
          <a:prstGeom prst="rect">
            <a:avLst/>
          </a:prstGeom>
        </p:spPr>
      </p:pic>
    </p:spTree>
    <p:extLst>
      <p:ext uri="{BB962C8B-B14F-4D97-AF65-F5344CB8AC3E}">
        <p14:creationId xmlns:p14="http://schemas.microsoft.com/office/powerpoint/2010/main" val="369646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Software Requirements </a:t>
            </a:r>
            <a:endParaRPr lang="en-IN"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16</a:t>
            </a:fld>
            <a:endParaRPr lang="en-IN"/>
          </a:p>
        </p:txBody>
      </p:sp>
      <p:grpSp>
        <p:nvGrpSpPr>
          <p:cNvPr id="11" name="Google Shape;572;p44">
            <a:extLst>
              <a:ext uri="{FF2B5EF4-FFF2-40B4-BE49-F238E27FC236}">
                <a16:creationId xmlns:a16="http://schemas.microsoft.com/office/drawing/2014/main" id="{12056A7A-F1BA-790E-6F4B-B37DCECDCB0A}"/>
              </a:ext>
            </a:extLst>
          </p:cNvPr>
          <p:cNvGrpSpPr/>
          <p:nvPr/>
        </p:nvGrpSpPr>
        <p:grpSpPr>
          <a:xfrm>
            <a:off x="3389670" y="2084956"/>
            <a:ext cx="5567517" cy="3614880"/>
            <a:chOff x="3778727" y="4460423"/>
            <a:chExt cx="719100" cy="552426"/>
          </a:xfrm>
        </p:grpSpPr>
        <p:sp>
          <p:nvSpPr>
            <p:cNvPr id="12" name="Google Shape;573;p44">
              <a:extLst>
                <a:ext uri="{FF2B5EF4-FFF2-40B4-BE49-F238E27FC236}">
                  <a16:creationId xmlns:a16="http://schemas.microsoft.com/office/drawing/2014/main" id="{67594EB4-0B67-936D-30D6-CB2899261DE5}"/>
                </a:ext>
              </a:extLst>
            </p:cNvPr>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lang="en" sz="1200" b="1" dirty="0">
                <a:solidFill>
                  <a:schemeClr val="lt1"/>
                </a:solidFill>
                <a:latin typeface="Droid Serif"/>
                <a:ea typeface="Droid Serif"/>
                <a:cs typeface="Droid Serif"/>
                <a:sym typeface="Droid Serif"/>
              </a:endParaRPr>
            </a:p>
            <a:p>
              <a:pPr marL="0" marR="0" lvl="0" indent="0" algn="ctr" rtl="0">
                <a:lnSpc>
                  <a:spcPct val="100000"/>
                </a:lnSpc>
                <a:spcBef>
                  <a:spcPts val="0"/>
                </a:spcBef>
                <a:spcAft>
                  <a:spcPts val="0"/>
                </a:spcAft>
                <a:buClr>
                  <a:schemeClr val="dk1"/>
                </a:buClr>
                <a:buSzPts val="1400"/>
                <a:buFont typeface="Calibri"/>
                <a:buNone/>
              </a:pPr>
              <a:r>
                <a:rPr lang="en-US" sz="1200" b="1" i="0" u="none" strike="noStrike" cap="none" dirty="0" err="1">
                  <a:latin typeface="Droid Serif"/>
                  <a:ea typeface="Droid Serif"/>
                  <a:cs typeface="Droid Serif"/>
                  <a:sym typeface="Droid Serif"/>
                </a:rPr>
                <a:t>JupyterLab,VScode</a:t>
              </a:r>
              <a:endParaRPr sz="1200" b="1" i="0" u="none" strike="noStrike" cap="none" dirty="0">
                <a:latin typeface="Droid Serif"/>
                <a:ea typeface="Droid Serif"/>
                <a:cs typeface="Droid Serif"/>
                <a:sym typeface="Droid Serif"/>
              </a:endParaRPr>
            </a:p>
          </p:txBody>
        </p:sp>
        <p:sp>
          <p:nvSpPr>
            <p:cNvPr id="13" name="Google Shape;575;p44">
              <a:extLst>
                <a:ext uri="{FF2B5EF4-FFF2-40B4-BE49-F238E27FC236}">
                  <a16:creationId xmlns:a16="http://schemas.microsoft.com/office/drawing/2014/main" id="{BA146181-09CC-ADA8-6D08-6CAE9E70866A}"/>
                </a:ext>
              </a:extLst>
            </p:cNvPr>
            <p:cNvSpPr/>
            <p:nvPr/>
          </p:nvSpPr>
          <p:spPr>
            <a:xfrm>
              <a:off x="3778727" y="4519928"/>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dirty="0">
                  <a:latin typeface="Times New Roman" panose="02020603050405020304" pitchFamily="18" charset="0"/>
                  <a:ea typeface="Droid Serif"/>
                  <a:cs typeface="Times New Roman" panose="02020603050405020304" pitchFamily="18" charset="0"/>
                  <a:sym typeface="Droid Serif"/>
                </a:rPr>
                <a:t>Python, PowerQuery (BI)</a:t>
              </a:r>
              <a:endParaRPr sz="1200" b="1" i="0" u="none" strike="noStrike" cap="none" dirty="0">
                <a:latin typeface="Times New Roman" panose="02020603050405020304" pitchFamily="18" charset="0"/>
                <a:ea typeface="Droid Serif"/>
                <a:cs typeface="Times New Roman" panose="02020603050405020304" pitchFamily="18" charset="0"/>
                <a:sym typeface="Droid Serif"/>
              </a:endParaRPr>
            </a:p>
          </p:txBody>
        </p:sp>
        <p:sp>
          <p:nvSpPr>
            <p:cNvPr id="14" name="Google Shape;576;p44">
              <a:extLst>
                <a:ext uri="{FF2B5EF4-FFF2-40B4-BE49-F238E27FC236}">
                  <a16:creationId xmlns:a16="http://schemas.microsoft.com/office/drawing/2014/main" id="{4D3B3903-E49B-3D8C-3DDB-21F4412B8A72}"/>
                </a:ext>
              </a:extLst>
            </p:cNvPr>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latin typeface="Times New Roman" panose="02020603050405020304" pitchFamily="18" charset="0"/>
                  <a:ea typeface="Droid Serif"/>
                  <a:cs typeface="Times New Roman" panose="02020603050405020304" pitchFamily="18" charset="0"/>
                  <a:sym typeface="Droid Serif"/>
                </a:rPr>
                <a:t>Matplotlib,Seaborn</a:t>
              </a:r>
              <a:endParaRPr sz="1200" b="1" i="0" u="none" strike="noStrike" cap="none" dirty="0">
                <a:latin typeface="Times New Roman" panose="02020603050405020304" pitchFamily="18" charset="0"/>
                <a:ea typeface="Droid Serif"/>
                <a:cs typeface="Times New Roman" panose="02020603050405020304" pitchFamily="18" charset="0"/>
                <a:sym typeface="Droid Serif"/>
              </a:endParaRPr>
            </a:p>
          </p:txBody>
        </p:sp>
        <p:sp>
          <p:nvSpPr>
            <p:cNvPr id="15" name="Google Shape;577;p44">
              <a:extLst>
                <a:ext uri="{FF2B5EF4-FFF2-40B4-BE49-F238E27FC236}">
                  <a16:creationId xmlns:a16="http://schemas.microsoft.com/office/drawing/2014/main" id="{4B0A862E-8BF8-B944-631B-06A9B7FF024B}"/>
                </a:ext>
              </a:extLst>
            </p:cNvPr>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latin typeface="Times New Roman" panose="02020603050405020304" pitchFamily="18" charset="0"/>
                  <a:ea typeface="Droid Serif"/>
                  <a:cs typeface="Times New Roman" panose="02020603050405020304" pitchFamily="18" charset="0"/>
                  <a:sym typeface="Droid Serif"/>
                </a:rPr>
                <a:t>Streamlit, Pandas,pyplot</a:t>
              </a:r>
              <a:endParaRPr sz="1200" b="1" i="0" u="none" strike="noStrike" cap="none" dirty="0">
                <a:latin typeface="Times New Roman" panose="02020603050405020304" pitchFamily="18" charset="0"/>
                <a:ea typeface="Droid Serif"/>
                <a:cs typeface="Times New Roman" panose="02020603050405020304" pitchFamily="18" charset="0"/>
                <a:sym typeface="Droid Serif"/>
              </a:endParaRPr>
            </a:p>
          </p:txBody>
        </p:sp>
        <p:sp>
          <p:nvSpPr>
            <p:cNvPr id="16" name="Google Shape;578;p44">
              <a:extLst>
                <a:ext uri="{FF2B5EF4-FFF2-40B4-BE49-F238E27FC236}">
                  <a16:creationId xmlns:a16="http://schemas.microsoft.com/office/drawing/2014/main" id="{DCDCDE00-95C2-FCF4-8725-DF626EE338E2}"/>
                </a:ext>
              </a:extLst>
            </p:cNvPr>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latin typeface="Droid Serif"/>
                  <a:ea typeface="Droid Serif"/>
                  <a:cs typeface="Droid Serif"/>
                  <a:sym typeface="Droid Serif"/>
                </a:rPr>
                <a:t>Scikit Learn, Pycharm</a:t>
              </a:r>
              <a:endParaRPr sz="1200" b="1" i="0" u="none" strike="noStrike" cap="none" dirty="0">
                <a:latin typeface="Droid Serif"/>
                <a:ea typeface="Droid Serif"/>
                <a:cs typeface="Droid Serif"/>
                <a:sym typeface="Droid Serif"/>
              </a:endParaRPr>
            </a:p>
          </p:txBody>
        </p:sp>
        <p:sp>
          <p:nvSpPr>
            <p:cNvPr id="17" name="Google Shape;579;p44">
              <a:extLst>
                <a:ext uri="{FF2B5EF4-FFF2-40B4-BE49-F238E27FC236}">
                  <a16:creationId xmlns:a16="http://schemas.microsoft.com/office/drawing/2014/main" id="{DE30A7AF-F28B-3A49-8C5A-BE1AF5AAB255}"/>
                </a:ext>
              </a:extLst>
            </p:cNvPr>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Droid Serif"/>
                <a:ea typeface="Droid Serif"/>
                <a:cs typeface="Droid Serif"/>
                <a:sym typeface="Droid Serif"/>
              </a:endParaRPr>
            </a:p>
          </p:txBody>
        </p:sp>
      </p:grpSp>
    </p:spTree>
    <p:extLst>
      <p:ext uri="{BB962C8B-B14F-4D97-AF65-F5344CB8AC3E}">
        <p14:creationId xmlns:p14="http://schemas.microsoft.com/office/powerpoint/2010/main" val="2444797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Software Tools/Datasets used (if any)</a:t>
            </a:r>
            <a:endParaRPr lang="en-IN" dirty="0"/>
          </a:p>
        </p:txBody>
      </p:sp>
      <p:sp>
        <p:nvSpPr>
          <p:cNvPr id="3" name="Content Placeholder 2"/>
          <p:cNvSpPr>
            <a:spLocks noGrp="1"/>
          </p:cNvSpPr>
          <p:nvPr>
            <p:ph idx="1"/>
          </p:nvPr>
        </p:nvSpPr>
        <p:spPr>
          <a:xfrm>
            <a:off x="2214716" y="2198380"/>
            <a:ext cx="8276303" cy="3296804"/>
          </a:xfrm>
        </p:spPr>
        <p:txBody>
          <a:bodyPr>
            <a:normAutofit/>
          </a:bodyPr>
          <a:lstStyle/>
          <a:p>
            <a:pPr marL="285750" lvl="0" indent="-285750" rtl="0">
              <a:spcBef>
                <a:spcPts val="60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Python:                                  Scripting Language</a:t>
            </a:r>
          </a:p>
          <a:p>
            <a:pPr marL="285750" lvl="0" indent="-285750" rtl="0">
              <a:spcBef>
                <a:spcPts val="600"/>
              </a:spcBef>
              <a:spcAft>
                <a:spcPts val="0"/>
              </a:spcAft>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Numpy,Pandas</a:t>
            </a:r>
            <a:r>
              <a:rPr lang="en-US" sz="2800" dirty="0">
                <a:latin typeface="Times New Roman" panose="02020603050405020304" pitchFamily="18" charset="0"/>
                <a:cs typeface="Times New Roman" panose="02020603050405020304" pitchFamily="18" charset="0"/>
              </a:rPr>
              <a:t>:                     Data Cleaning </a:t>
            </a:r>
          </a:p>
          <a:p>
            <a:pPr marL="285750" lvl="0" indent="-285750" rtl="0">
              <a:spcBef>
                <a:spcPts val="60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Matplotlib:                             Data </a:t>
            </a:r>
            <a:r>
              <a:rPr lang="en-US" sz="2800" dirty="0" err="1">
                <a:latin typeface="Times New Roman" panose="02020603050405020304" pitchFamily="18" charset="0"/>
                <a:cs typeface="Times New Roman" panose="02020603050405020304" pitchFamily="18" charset="0"/>
              </a:rPr>
              <a:t>Visualisation</a:t>
            </a:r>
            <a:endParaRPr lang="en-US" sz="2800" dirty="0">
              <a:latin typeface="Times New Roman" panose="02020603050405020304" pitchFamily="18" charset="0"/>
              <a:cs typeface="Times New Roman" panose="02020603050405020304" pitchFamily="18" charset="0"/>
            </a:endParaRPr>
          </a:p>
          <a:p>
            <a:pPr marL="285750" lvl="0" indent="-285750" rtl="0">
              <a:spcBef>
                <a:spcPts val="60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Scikit Learn :                         Model Building </a:t>
            </a:r>
          </a:p>
          <a:p>
            <a:pPr marL="285750" lvl="0" indent="-285750" rtl="0">
              <a:spcBef>
                <a:spcPts val="60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Apache </a:t>
            </a:r>
            <a:r>
              <a:rPr lang="en-US" sz="2800" dirty="0" err="1">
                <a:latin typeface="Times New Roman" panose="02020603050405020304" pitchFamily="18" charset="0"/>
                <a:cs typeface="Times New Roman" panose="02020603050405020304" pitchFamily="18" charset="0"/>
              </a:rPr>
              <a:t>MySql</a:t>
            </a:r>
            <a:r>
              <a:rPr lang="en-US" sz="2800" dirty="0">
                <a:latin typeface="Times New Roman" panose="02020603050405020304" pitchFamily="18" charset="0"/>
                <a:cs typeface="Times New Roman" panose="02020603050405020304" pitchFamily="18" charset="0"/>
              </a:rPr>
              <a:t> :                     Backend Server</a:t>
            </a:r>
          </a:p>
          <a:p>
            <a:pPr marL="285750" lvl="0" indent="-285750" rtl="0">
              <a:spcBef>
                <a:spcPts val="600"/>
              </a:spcBef>
              <a:spcAft>
                <a:spcPts val="0"/>
              </a:spcAft>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Jupyterlab,Vscode,Pycharm</a:t>
            </a:r>
            <a:r>
              <a:rPr lang="en-US" sz="2800" dirty="0">
                <a:latin typeface="Times New Roman" panose="02020603050405020304" pitchFamily="18" charset="0"/>
                <a:cs typeface="Times New Roman" panose="02020603050405020304" pitchFamily="18" charset="0"/>
              </a:rPr>
              <a:t> :  IDE  </a:t>
            </a:r>
          </a:p>
          <a:p>
            <a:pPr marL="285750" lvl="0" indent="-285750" rtl="0">
              <a:spcBef>
                <a:spcPts val="60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Pyplot:                                  Graphs, Charts</a:t>
            </a:r>
          </a:p>
          <a:p>
            <a:pPr marL="0" lvl="0" indent="0" rtl="0">
              <a:spcBef>
                <a:spcPts val="600"/>
              </a:spcBef>
              <a:spcAft>
                <a:spcPts val="0"/>
              </a:spcAft>
              <a:buNone/>
            </a:pPr>
            <a:endParaRPr lang="en-US" sz="2800" dirty="0">
              <a:latin typeface="Times New Roman" panose="02020603050405020304" pitchFamily="18" charset="0"/>
              <a:cs typeface="Times New Roman" panose="02020603050405020304" pitchFamily="18" charset="0"/>
            </a:endParaRPr>
          </a:p>
          <a:p>
            <a:endParaRPr lang="en-IN"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17</a:t>
            </a:fld>
            <a:endParaRPr lang="en-IN"/>
          </a:p>
        </p:txBody>
      </p:sp>
    </p:spTree>
    <p:extLst>
      <p:ext uri="{BB962C8B-B14F-4D97-AF65-F5344CB8AC3E}">
        <p14:creationId xmlns:p14="http://schemas.microsoft.com/office/powerpoint/2010/main" val="745266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Scope/ Application</a:t>
            </a:r>
            <a:endParaRPr lang="en-IN" dirty="0"/>
          </a:p>
        </p:txBody>
      </p:sp>
      <p:sp>
        <p:nvSpPr>
          <p:cNvPr id="3" name="Content Placeholder 2"/>
          <p:cNvSpPr>
            <a:spLocks noGrp="1"/>
          </p:cNvSpPr>
          <p:nvPr>
            <p:ph idx="1"/>
          </p:nvPr>
        </p:nvSpPr>
        <p:spPr/>
        <p:txBody>
          <a:bodyPr>
            <a:normAutofit lnSpcReduction="10000"/>
          </a:bodyPr>
          <a:lstStyle/>
          <a:p>
            <a:pPr marL="76200" indent="0" algn="just">
              <a:buNone/>
            </a:pPr>
            <a:r>
              <a:rPr lang="en-US" sz="2400" b="1" dirty="0">
                <a:solidFill>
                  <a:schemeClr val="tx1"/>
                </a:solidFill>
                <a:latin typeface="Times New Roman" panose="02020603050405020304" pitchFamily="18" charset="0"/>
                <a:cs typeface="Times New Roman" panose="02020603050405020304" pitchFamily="18" charset="0"/>
              </a:rPr>
              <a:t>Presence Insights: </a:t>
            </a:r>
          </a:p>
          <a:p>
            <a:pPr marL="76200" indent="0" algn="just">
              <a:buNone/>
            </a:pPr>
            <a:r>
              <a:rPr lang="en-US" sz="2400" dirty="0">
                <a:solidFill>
                  <a:schemeClr val="tx1"/>
                </a:solidFill>
                <a:latin typeface="Times New Roman" panose="02020603050405020304" pitchFamily="18" charset="0"/>
                <a:cs typeface="Times New Roman" panose="02020603050405020304" pitchFamily="18" charset="0"/>
              </a:rPr>
              <a:t>1. </a:t>
            </a:r>
            <a:r>
              <a:rPr lang="en-US" sz="2400" b="1" dirty="0">
                <a:solidFill>
                  <a:schemeClr val="tx1"/>
                </a:solidFill>
                <a:latin typeface="Times New Roman" panose="02020603050405020304" pitchFamily="18" charset="0"/>
                <a:cs typeface="Times New Roman" panose="02020603050405020304" pitchFamily="18" charset="0"/>
              </a:rPr>
              <a:t>Infrastructure reduction or upgradation  </a:t>
            </a:r>
            <a:r>
              <a:rPr lang="en-US" sz="2400" dirty="0">
                <a:solidFill>
                  <a:schemeClr val="tx1"/>
                </a:solidFill>
                <a:latin typeface="Times New Roman" panose="02020603050405020304" pitchFamily="18" charset="0"/>
                <a:cs typeface="Times New Roman" panose="02020603050405020304" pitchFamily="18" charset="0"/>
              </a:rPr>
              <a:t>can be done based on the number of employee coming to office to work . For instance lets say  there were only few employees coming to work in the office during the covid lockdown. Therefore the organization can take a </a:t>
            </a:r>
            <a:r>
              <a:rPr lang="en-US" sz="2400" b="1" dirty="0">
                <a:solidFill>
                  <a:schemeClr val="tx1"/>
                </a:solidFill>
                <a:latin typeface="Times New Roman" panose="02020603050405020304" pitchFamily="18" charset="0"/>
                <a:cs typeface="Times New Roman" panose="02020603050405020304" pitchFamily="18" charset="0"/>
              </a:rPr>
              <a:t>data driven decision </a:t>
            </a:r>
            <a:r>
              <a:rPr lang="en-US" sz="2400" dirty="0">
                <a:solidFill>
                  <a:schemeClr val="tx1"/>
                </a:solidFill>
                <a:latin typeface="Times New Roman" panose="02020603050405020304" pitchFamily="18" charset="0"/>
                <a:cs typeface="Times New Roman" panose="02020603050405020304" pitchFamily="18" charset="0"/>
              </a:rPr>
              <a:t>to vacate some of the floors </a:t>
            </a:r>
          </a:p>
          <a:p>
            <a:pPr marL="76200" indent="0" algn="just">
              <a:buNone/>
            </a:pPr>
            <a:r>
              <a:rPr lang="en-US" sz="2400" b="0" i="0" dirty="0">
                <a:solidFill>
                  <a:schemeClr val="tx1"/>
                </a:solidFill>
                <a:effectLst/>
                <a:latin typeface="Times New Roman" panose="02020603050405020304" pitchFamily="18" charset="0"/>
                <a:cs typeface="Times New Roman" panose="02020603050405020304" pitchFamily="18" charset="0"/>
              </a:rPr>
              <a:t>2. </a:t>
            </a:r>
            <a:r>
              <a:rPr lang="en-US" sz="2400" b="1" i="0" dirty="0">
                <a:solidFill>
                  <a:schemeClr val="tx1"/>
                </a:solidFill>
                <a:effectLst/>
                <a:latin typeface="Times New Roman" panose="02020603050405020304" pitchFamily="18" charset="0"/>
                <a:cs typeface="Times New Roman" panose="02020603050405020304" pitchFamily="18" charset="0"/>
              </a:rPr>
              <a:t>Team </a:t>
            </a:r>
            <a:r>
              <a:rPr lang="en-US" sz="2400" b="1" dirty="0">
                <a:solidFill>
                  <a:schemeClr val="tx1"/>
                </a:solidFill>
                <a:latin typeface="Times New Roman" panose="02020603050405020304" pitchFamily="18" charset="0"/>
                <a:cs typeface="Times New Roman" panose="02020603050405020304" pitchFamily="18" charset="0"/>
              </a:rPr>
              <a:t>Building Activity Planning  </a:t>
            </a:r>
            <a:r>
              <a:rPr lang="en-US" sz="2400" dirty="0">
                <a:solidFill>
                  <a:schemeClr val="tx1"/>
                </a:solidFill>
                <a:latin typeface="Times New Roman" panose="02020603050405020304" pitchFamily="18" charset="0"/>
                <a:cs typeface="Times New Roman" panose="02020603050405020304" pitchFamily="18" charset="0"/>
              </a:rPr>
              <a:t>can be undertaken based on the presence of maximum number of employees</a:t>
            </a:r>
          </a:p>
          <a:p>
            <a:pPr marL="76200" indent="0" algn="just">
              <a:buNone/>
            </a:pPr>
            <a:r>
              <a:rPr lang="en-US" sz="2400" b="1" dirty="0" err="1">
                <a:solidFill>
                  <a:schemeClr val="tx1"/>
                </a:solidFill>
                <a:latin typeface="Times New Roman" panose="02020603050405020304" pitchFamily="18" charset="0"/>
                <a:cs typeface="Times New Roman" panose="02020603050405020304" pitchFamily="18" charset="0"/>
              </a:rPr>
              <a:t>Whatsapp</a:t>
            </a:r>
            <a:r>
              <a:rPr lang="en-US" sz="2400" b="1" dirty="0">
                <a:solidFill>
                  <a:schemeClr val="tx1"/>
                </a:solidFill>
                <a:latin typeface="Times New Roman" panose="02020603050405020304" pitchFamily="18" charset="0"/>
                <a:cs typeface="Times New Roman" panose="02020603050405020304" pitchFamily="18" charset="0"/>
              </a:rPr>
              <a:t> Analyzer:</a:t>
            </a:r>
          </a:p>
          <a:p>
            <a:pPr marL="76200" indent="0" algn="just">
              <a:buNone/>
            </a:pPr>
            <a:r>
              <a:rPr lang="en-US" sz="2400" b="1" dirty="0">
                <a:solidFill>
                  <a:schemeClr val="tx1"/>
                </a:solidFill>
                <a:latin typeface="Times New Roman" panose="02020603050405020304" pitchFamily="18" charset="0"/>
                <a:cs typeface="Times New Roman" panose="02020603050405020304" pitchFamily="18" charset="0"/>
              </a:rPr>
              <a:t>1. Most Active person </a:t>
            </a:r>
            <a:r>
              <a:rPr lang="en-US" sz="2400" dirty="0">
                <a:solidFill>
                  <a:schemeClr val="tx1"/>
                </a:solidFill>
                <a:latin typeface="Times New Roman" panose="02020603050405020304" pitchFamily="18" charset="0"/>
                <a:cs typeface="Times New Roman" panose="02020603050405020304" pitchFamily="18" charset="0"/>
              </a:rPr>
              <a:t>can be identified in the group.</a:t>
            </a:r>
          </a:p>
          <a:p>
            <a:pPr marL="76200" indent="0" algn="just">
              <a:buNone/>
            </a:pPr>
            <a:r>
              <a:rPr lang="en-US" sz="2400" b="1" dirty="0">
                <a:solidFill>
                  <a:schemeClr val="tx1"/>
                </a:solidFill>
                <a:latin typeface="Times New Roman" panose="02020603050405020304" pitchFamily="18" charset="0"/>
                <a:cs typeface="Times New Roman" panose="02020603050405020304" pitchFamily="18" charset="0"/>
              </a:rPr>
              <a:t>2. The most active day </a:t>
            </a:r>
            <a:r>
              <a:rPr lang="en-US" sz="2400" dirty="0">
                <a:solidFill>
                  <a:schemeClr val="tx1"/>
                </a:solidFill>
                <a:latin typeface="Times New Roman" panose="02020603050405020304" pitchFamily="18" charset="0"/>
                <a:cs typeface="Times New Roman" panose="02020603050405020304" pitchFamily="18" charset="0"/>
              </a:rPr>
              <a:t>in the week can be identified.</a:t>
            </a:r>
          </a:p>
          <a:p>
            <a:pPr marL="76200" indent="0" algn="just">
              <a:buNone/>
            </a:pPr>
            <a:r>
              <a:rPr lang="en-US" sz="2400" b="1" dirty="0">
                <a:solidFill>
                  <a:schemeClr val="tx1"/>
                </a:solidFill>
                <a:latin typeface="Times New Roman" panose="02020603050405020304" pitchFamily="18" charset="0"/>
                <a:cs typeface="Times New Roman" panose="02020603050405020304" pitchFamily="18" charset="0"/>
              </a:rPr>
              <a:t>3. The commonly used words </a:t>
            </a:r>
            <a:r>
              <a:rPr lang="en-US" sz="2400" dirty="0">
                <a:solidFill>
                  <a:schemeClr val="tx1"/>
                </a:solidFill>
                <a:latin typeface="Times New Roman" panose="02020603050405020304" pitchFamily="18" charset="0"/>
                <a:cs typeface="Times New Roman" panose="02020603050405020304" pitchFamily="18" charset="0"/>
              </a:rPr>
              <a:t>can be segregated .</a:t>
            </a:r>
            <a:endParaRPr lang="en-IN" sz="2400"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18</a:t>
            </a:fld>
            <a:endParaRPr lang="en-IN"/>
          </a:p>
        </p:txBody>
      </p:sp>
    </p:spTree>
    <p:extLst>
      <p:ext uri="{BB962C8B-B14F-4D97-AF65-F5344CB8AC3E}">
        <p14:creationId xmlns:p14="http://schemas.microsoft.com/office/powerpoint/2010/main" val="2618174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Findings/Results</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 automated dashboard providing quick and latest HR insights in order to support data driven decision making.</a:t>
            </a:r>
            <a:r>
              <a:rPr lang="en-US" sz="2800" b="1" dirty="0">
                <a:solidFill>
                  <a:schemeClr val="tx1"/>
                </a:solidFill>
                <a:latin typeface="Times New Roman" panose="02020603050405020304" pitchFamily="18" charset="0"/>
                <a:cs typeface="Times New Roman" panose="02020603050405020304" pitchFamily="18" charset="0"/>
              </a:rPr>
              <a:t> </a:t>
            </a:r>
          </a:p>
          <a:p>
            <a:r>
              <a:rPr lang="en-US" sz="2800" dirty="0">
                <a:solidFill>
                  <a:schemeClr val="tx1"/>
                </a:solidFill>
                <a:latin typeface="Times New Roman" panose="02020603050405020304" pitchFamily="18" charset="0"/>
                <a:cs typeface="Times New Roman" panose="02020603050405020304" pitchFamily="18" charset="0"/>
              </a:rPr>
              <a:t>A chat analyzer that generates insights about an individual or a group. </a:t>
            </a:r>
            <a:r>
              <a:rPr lang="en-US" dirty="0">
                <a:latin typeface="Times New Roman" panose="02020603050405020304" pitchFamily="18" charset="0"/>
                <a:cs typeface="Times New Roman" panose="02020603050405020304" pitchFamily="18" charset="0"/>
              </a:rPr>
              <a:t>Information  regarding the keywords used, top participants , sentiment or the tone of the conversation can be generated .</a:t>
            </a:r>
            <a:r>
              <a:rPr lang="en-US" sz="2800" dirty="0">
                <a:solidFill>
                  <a:schemeClr val="tx1"/>
                </a:solidFill>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 smart resume analyzer that can identify the key skills and qualification of a person  . It has the ability to evaluate the candidates experience and education. Finally   the analyzer provides </a:t>
            </a:r>
            <a:r>
              <a:rPr lang="en-US" dirty="0" err="1">
                <a:latin typeface="Times New Roman" panose="02020603050405020304" pitchFamily="18" charset="0"/>
                <a:cs typeface="Times New Roman" panose="02020603050405020304" pitchFamily="18" charset="0"/>
              </a:rPr>
              <a:t>recommentations</a:t>
            </a:r>
            <a:r>
              <a:rPr lang="en-US" dirty="0">
                <a:latin typeface="Times New Roman" panose="02020603050405020304" pitchFamily="18" charset="0"/>
                <a:cs typeface="Times New Roman" panose="02020603050405020304" pitchFamily="18" charset="0"/>
              </a:rPr>
              <a:t> for improving the candidates resume .</a:t>
            </a:r>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800" b="1"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19</a:t>
            </a:fld>
            <a:endParaRPr lang="en-IN"/>
          </a:p>
        </p:txBody>
      </p:sp>
    </p:spTree>
    <p:extLst>
      <p:ext uri="{BB962C8B-B14F-4D97-AF65-F5344CB8AC3E}">
        <p14:creationId xmlns:p14="http://schemas.microsoft.com/office/powerpoint/2010/main" val="279500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7768"/>
            <a:ext cx="10515600" cy="788320"/>
          </a:xfrm>
        </p:spPr>
        <p:txBody>
          <a:bodyPr/>
          <a:lstStyle/>
          <a:p>
            <a:r>
              <a:rPr lang="en-US" b="1" dirty="0"/>
              <a:t>Introduction/Abstract</a:t>
            </a:r>
            <a:endParaRPr lang="en-IN" b="1" dirty="0"/>
          </a:p>
        </p:txBody>
      </p:sp>
      <p:sp>
        <p:nvSpPr>
          <p:cNvPr id="3" name="Content Placeholder 2"/>
          <p:cNvSpPr>
            <a:spLocks noGrp="1"/>
          </p:cNvSpPr>
          <p:nvPr>
            <p:ph idx="1"/>
          </p:nvPr>
        </p:nvSpPr>
        <p:spPr>
          <a:xfrm>
            <a:off x="838200" y="1981200"/>
            <a:ext cx="10515600" cy="2021634"/>
          </a:xfrm>
        </p:spPr>
        <p:txBody>
          <a:bodyPr/>
          <a:lstStyle/>
          <a:p>
            <a:pPr marL="0" indent="0" algn="ctr">
              <a:buNone/>
            </a:pPr>
            <a:r>
              <a:rPr lang="en-US" sz="28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Data Analytics refers to the techniques used to analyze data to enhance productivity and business gain. Data is extracted from various sources and is cleaned and categorized to analyze various behavioral patterns. The techniques and the tools used vary according to the organization or individual.</a:t>
            </a:r>
          </a:p>
          <a:p>
            <a:endParaRPr lang="en-IN" dirty="0"/>
          </a:p>
        </p:txBody>
      </p:sp>
      <p:pic>
        <p:nvPicPr>
          <p:cNvPr id="4" name="Picture 3" descr="https://www.iciot.in/static/media/CtechLogo.1432ad1a04c89a3af7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2</a:t>
            </a:fld>
            <a:endParaRPr lang="en-IN"/>
          </a:p>
        </p:txBody>
      </p:sp>
      <p:pic>
        <p:nvPicPr>
          <p:cNvPr id="7" name="Picture 6">
            <a:extLst>
              <a:ext uri="{FF2B5EF4-FFF2-40B4-BE49-F238E27FC236}">
                <a16:creationId xmlns:a16="http://schemas.microsoft.com/office/drawing/2014/main" id="{BDA49BF5-8DD0-0310-B2B5-333B76AF8DD9}"/>
              </a:ext>
            </a:extLst>
          </p:cNvPr>
          <p:cNvPicPr>
            <a:picLocks noChangeAspect="1"/>
          </p:cNvPicPr>
          <p:nvPr/>
        </p:nvPicPr>
        <p:blipFill>
          <a:blip r:embed="rId6"/>
          <a:stretch>
            <a:fillRect/>
          </a:stretch>
        </p:blipFill>
        <p:spPr>
          <a:xfrm>
            <a:off x="1015731" y="4189445"/>
            <a:ext cx="10031234" cy="2166905"/>
          </a:xfrm>
          <a:prstGeom prst="rect">
            <a:avLst/>
          </a:prstGeom>
        </p:spPr>
      </p:pic>
    </p:spTree>
    <p:extLst>
      <p:ext uri="{BB962C8B-B14F-4D97-AF65-F5344CB8AC3E}">
        <p14:creationId xmlns:p14="http://schemas.microsoft.com/office/powerpoint/2010/main" val="3590555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559771"/>
          </a:xfrm>
        </p:spPr>
        <p:txBody>
          <a:bodyPr>
            <a:normAutofit fontScale="90000"/>
          </a:bodyPr>
          <a:lstStyle/>
          <a:p>
            <a:r>
              <a:rPr lang="en-US" dirty="0"/>
              <a:t>Final Dashboard </a:t>
            </a:r>
            <a:endParaRPr lang="en-IN" dirty="0"/>
          </a:p>
        </p:txBody>
      </p:sp>
      <p:pic>
        <p:nvPicPr>
          <p:cNvPr id="4" name="Picture 3" descr="https://www.iciot.in/static/media/CtechLogo.1432ad1a04c89a3af7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20</a:t>
            </a:fld>
            <a:endParaRPr lang="en-IN"/>
          </a:p>
        </p:txBody>
      </p:sp>
      <p:pic>
        <p:nvPicPr>
          <p:cNvPr id="7" name="Picture 6">
            <a:extLst>
              <a:ext uri="{FF2B5EF4-FFF2-40B4-BE49-F238E27FC236}">
                <a16:creationId xmlns:a16="http://schemas.microsoft.com/office/drawing/2014/main" id="{CB553E69-CD1C-D105-1334-AB514F149158}"/>
              </a:ext>
            </a:extLst>
          </p:cNvPr>
          <p:cNvPicPr>
            <a:picLocks noChangeAspect="1"/>
          </p:cNvPicPr>
          <p:nvPr/>
        </p:nvPicPr>
        <p:blipFill rotWithShape="1">
          <a:blip r:embed="rId6"/>
          <a:srcRect l="14062" t="22022" r="18267" b="14936"/>
          <a:stretch/>
        </p:blipFill>
        <p:spPr>
          <a:xfrm>
            <a:off x="2424975" y="1534985"/>
            <a:ext cx="7615651" cy="4697986"/>
          </a:xfrm>
          <a:prstGeom prst="rect">
            <a:avLst/>
          </a:prstGeom>
        </p:spPr>
      </p:pic>
    </p:spTree>
    <p:extLst>
      <p:ext uri="{BB962C8B-B14F-4D97-AF65-F5344CB8AC3E}">
        <p14:creationId xmlns:p14="http://schemas.microsoft.com/office/powerpoint/2010/main" val="1000118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www.iciot.in/static/media/CtechLogo.1432ad1a04c89a3af7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21</a:t>
            </a:fld>
            <a:endParaRPr lang="en-IN"/>
          </a:p>
        </p:txBody>
      </p:sp>
      <p:pic>
        <p:nvPicPr>
          <p:cNvPr id="11" name="Picture 10">
            <a:extLst>
              <a:ext uri="{FF2B5EF4-FFF2-40B4-BE49-F238E27FC236}">
                <a16:creationId xmlns:a16="http://schemas.microsoft.com/office/drawing/2014/main" id="{397F87F7-6B58-F607-5C8B-ACB452DAD300}"/>
              </a:ext>
            </a:extLst>
          </p:cNvPr>
          <p:cNvPicPr>
            <a:picLocks noChangeAspect="1"/>
          </p:cNvPicPr>
          <p:nvPr/>
        </p:nvPicPr>
        <p:blipFill>
          <a:blip r:embed="rId6"/>
          <a:stretch>
            <a:fillRect/>
          </a:stretch>
        </p:blipFill>
        <p:spPr>
          <a:xfrm>
            <a:off x="1589850" y="1690688"/>
            <a:ext cx="9144000" cy="4476154"/>
          </a:xfrm>
          <a:prstGeom prst="rect">
            <a:avLst/>
          </a:prstGeom>
        </p:spPr>
      </p:pic>
      <p:sp>
        <p:nvSpPr>
          <p:cNvPr id="13" name="Title 12">
            <a:extLst>
              <a:ext uri="{FF2B5EF4-FFF2-40B4-BE49-F238E27FC236}">
                <a16:creationId xmlns:a16="http://schemas.microsoft.com/office/drawing/2014/main" id="{F0E9CEEE-976C-C7B8-87CB-4DB44F3B5FAD}"/>
              </a:ext>
            </a:extLst>
          </p:cNvPr>
          <p:cNvSpPr>
            <a:spLocks noGrp="1"/>
          </p:cNvSpPr>
          <p:nvPr>
            <p:ph type="title"/>
          </p:nvPr>
        </p:nvSpPr>
        <p:spPr>
          <a:xfrm>
            <a:off x="838200" y="788320"/>
            <a:ext cx="8158316" cy="902368"/>
          </a:xfrm>
        </p:spPr>
        <p:txBody>
          <a:bodyPr/>
          <a:lstStyle/>
          <a:p>
            <a:r>
              <a:rPr lang="en-US" dirty="0"/>
              <a:t>Chat Analyzer </a:t>
            </a:r>
            <a:endParaRPr lang="en-IN" dirty="0"/>
          </a:p>
        </p:txBody>
      </p:sp>
    </p:spTree>
    <p:extLst>
      <p:ext uri="{BB962C8B-B14F-4D97-AF65-F5344CB8AC3E}">
        <p14:creationId xmlns:p14="http://schemas.microsoft.com/office/powerpoint/2010/main" val="4245111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www.iciot.in/static/media/CtechLogo.1432ad1a04c89a3af7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22</a:t>
            </a:fld>
            <a:endParaRPr lang="en-IN"/>
          </a:p>
        </p:txBody>
      </p:sp>
      <p:sp>
        <p:nvSpPr>
          <p:cNvPr id="13" name="Title 12">
            <a:extLst>
              <a:ext uri="{FF2B5EF4-FFF2-40B4-BE49-F238E27FC236}">
                <a16:creationId xmlns:a16="http://schemas.microsoft.com/office/drawing/2014/main" id="{F0E9CEEE-976C-C7B8-87CB-4DB44F3B5FAD}"/>
              </a:ext>
            </a:extLst>
          </p:cNvPr>
          <p:cNvSpPr>
            <a:spLocks noGrp="1"/>
          </p:cNvSpPr>
          <p:nvPr>
            <p:ph type="title"/>
          </p:nvPr>
        </p:nvSpPr>
        <p:spPr>
          <a:xfrm>
            <a:off x="838200" y="788320"/>
            <a:ext cx="8158316" cy="902368"/>
          </a:xfrm>
        </p:spPr>
        <p:txBody>
          <a:bodyPr/>
          <a:lstStyle/>
          <a:p>
            <a:r>
              <a:rPr lang="en-US" dirty="0"/>
              <a:t>Resume Analyzer </a:t>
            </a:r>
            <a:endParaRPr lang="en-IN" dirty="0"/>
          </a:p>
        </p:txBody>
      </p:sp>
      <p:pic>
        <p:nvPicPr>
          <p:cNvPr id="2" name="Picture 1">
            <a:extLst>
              <a:ext uri="{FF2B5EF4-FFF2-40B4-BE49-F238E27FC236}">
                <a16:creationId xmlns:a16="http://schemas.microsoft.com/office/drawing/2014/main" id="{94CAF8D8-B548-839F-5348-67934FB5F58A}"/>
              </a:ext>
            </a:extLst>
          </p:cNvPr>
          <p:cNvPicPr>
            <a:picLocks noChangeAspect="1"/>
          </p:cNvPicPr>
          <p:nvPr/>
        </p:nvPicPr>
        <p:blipFill>
          <a:blip r:embed="rId6"/>
          <a:stretch>
            <a:fillRect/>
          </a:stretch>
        </p:blipFill>
        <p:spPr>
          <a:xfrm>
            <a:off x="2793531" y="1632643"/>
            <a:ext cx="6792921" cy="4437037"/>
          </a:xfrm>
          <a:prstGeom prst="rect">
            <a:avLst/>
          </a:prstGeom>
        </p:spPr>
      </p:pic>
    </p:spTree>
    <p:extLst>
      <p:ext uri="{BB962C8B-B14F-4D97-AF65-F5344CB8AC3E}">
        <p14:creationId xmlns:p14="http://schemas.microsoft.com/office/powerpoint/2010/main" val="317897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Conclusion</a:t>
            </a:r>
            <a:endParaRPr lang="en-IN" dirty="0"/>
          </a:p>
        </p:txBody>
      </p:sp>
      <p:sp>
        <p:nvSpPr>
          <p:cNvPr id="3" name="Content Placeholder 2"/>
          <p:cNvSpPr>
            <a:spLocks noGrp="1"/>
          </p:cNvSpPr>
          <p:nvPr>
            <p:ph idx="1"/>
          </p:nvPr>
        </p:nvSpPr>
        <p:spPr>
          <a:xfrm>
            <a:off x="838200" y="1825625"/>
            <a:ext cx="10515600" cy="4290040"/>
          </a:xfrm>
        </p:spPr>
        <p:txBody>
          <a:bodyPr>
            <a:normAutofit lnSpcReduction="10000"/>
          </a:bodyPr>
          <a:lstStyle/>
          <a:p>
            <a:r>
              <a:rPr lang="en-US" sz="2400" b="0" i="0" u="none" strike="noStrike" baseline="0" dirty="0">
                <a:solidFill>
                  <a:srgbClr val="000000"/>
                </a:solidFill>
                <a:latin typeface="Times New Roman" panose="02020603050405020304" pitchFamily="18" charset="0"/>
              </a:rPr>
              <a:t>An integrated dashboard offering rapid and current HR insight in hopes of facilitating information-driven decision making. Some possible insights that can be derived from analyzing WhatsApp chats include identifying the most active participants in a conversation, tracking the frequency and patterns of message exchanges, identifying regularly used words or phrases, and discovering trends or subjects that arise over </a:t>
            </a:r>
            <a:r>
              <a:rPr lang="en-US" sz="2400" b="0" i="0" u="none" strike="noStrike" baseline="0" dirty="0" err="1">
                <a:solidFill>
                  <a:srgbClr val="000000"/>
                </a:solidFill>
                <a:latin typeface="Times New Roman" panose="02020603050405020304" pitchFamily="18" charset="0"/>
              </a:rPr>
              <a:t>time.These</a:t>
            </a:r>
            <a:r>
              <a:rPr lang="en-US" sz="2400" b="0" i="0" u="none" strike="noStrike" baseline="0" dirty="0">
                <a:solidFill>
                  <a:srgbClr val="000000"/>
                </a:solidFill>
                <a:latin typeface="Times New Roman" panose="02020603050405020304" pitchFamily="18" charset="0"/>
              </a:rPr>
              <a:t> insights might be valuable for understanding communication patterns and social dynamics inside a group chat or for doing research on the language and discourse used in WhatsApp discussions. </a:t>
            </a:r>
          </a:p>
          <a:p>
            <a:r>
              <a:rPr lang="en-US" sz="2400" b="0" i="0" u="none" strike="noStrike" baseline="0" dirty="0">
                <a:solidFill>
                  <a:srgbClr val="000000"/>
                </a:solidFill>
                <a:latin typeface="Times New Roman" panose="02020603050405020304" pitchFamily="18" charset="0"/>
              </a:rPr>
              <a:t>We have recommended this technique to make it easy for the recruiter to select candidates. It also displays the information in a standardized format. The raw data we acquired through the resumes is normalized, clustered and scored to display the top applicants. We have also incorporated the recruiters demands while rating the resume, therefore making it recruiter specific. </a:t>
            </a:r>
            <a:endParaRPr lang="en-IN" sz="3600" dirty="0"/>
          </a:p>
        </p:txBody>
      </p:sp>
      <p:pic>
        <p:nvPicPr>
          <p:cNvPr id="4" name="Picture 3" descr="https://www.iciot.in/static/media/CtechLogo.1432ad1a04c89a3af7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23</a:t>
            </a:fld>
            <a:endParaRPr lang="en-IN"/>
          </a:p>
        </p:txBody>
      </p:sp>
    </p:spTree>
    <p:extLst>
      <p:ext uri="{BB962C8B-B14F-4D97-AF65-F5344CB8AC3E}">
        <p14:creationId xmlns:p14="http://schemas.microsoft.com/office/powerpoint/2010/main" val="849370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References</a:t>
            </a:r>
            <a:endParaRPr lang="en-IN" dirty="0"/>
          </a:p>
        </p:txBody>
      </p:sp>
      <p:sp>
        <p:nvSpPr>
          <p:cNvPr id="3" name="Content Placeholder 2"/>
          <p:cNvSpPr>
            <a:spLocks noGrp="1"/>
          </p:cNvSpPr>
          <p:nvPr>
            <p:ph idx="1"/>
          </p:nvPr>
        </p:nvSpPr>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[1] Available from: http://www. statista.com/statistics/260819/</a:t>
            </a:r>
            <a:r>
              <a:rPr lang="en-US" sz="1800" b="0" i="0" u="none" strike="noStrike" baseline="0" dirty="0" err="1">
                <a:solidFill>
                  <a:srgbClr val="000000"/>
                </a:solidFill>
                <a:latin typeface="Times New Roman" panose="02020603050405020304" pitchFamily="18" charset="0"/>
              </a:rPr>
              <a:t>numberof</a:t>
            </a:r>
            <a:r>
              <a:rPr lang="en-US" sz="1800" b="0" i="0" u="none" strike="noStrike" baseline="0" dirty="0">
                <a:solidFill>
                  <a:srgbClr val="000000"/>
                </a:solidFill>
                <a:latin typeface="Times New Roman" panose="02020603050405020304" pitchFamily="18" charset="0"/>
              </a:rPr>
              <a:t>-monthly-active-WhatsApp-users. Number of monthly active WhatsApp users worldwide from April 2013 to February (2016). </a:t>
            </a:r>
          </a:p>
          <a:p>
            <a:r>
              <a:rPr lang="en-US" sz="1800" b="0" i="0" u="none" strike="noStrike" baseline="0" dirty="0">
                <a:solidFill>
                  <a:srgbClr val="000000"/>
                </a:solidFill>
                <a:latin typeface="Times New Roman" panose="02020603050405020304" pitchFamily="18" charset="0"/>
              </a:rPr>
              <a:t>[2] Ahmed, I., </a:t>
            </a:r>
            <a:r>
              <a:rPr lang="en-US" sz="1800" b="0" i="0" u="none" strike="noStrike" baseline="0" dirty="0" err="1">
                <a:solidFill>
                  <a:srgbClr val="000000"/>
                </a:solidFill>
                <a:latin typeface="Times New Roman" panose="02020603050405020304" pitchFamily="18" charset="0"/>
              </a:rPr>
              <a:t>Fiaz</a:t>
            </a:r>
            <a:r>
              <a:rPr lang="en-US" sz="1800" b="0" i="0" u="none" strike="noStrike" baseline="0" dirty="0">
                <a:solidFill>
                  <a:srgbClr val="000000"/>
                </a:solidFill>
                <a:latin typeface="Times New Roman" panose="02020603050405020304" pitchFamily="18" charset="0"/>
              </a:rPr>
              <a:t>, T., “Mobile phone to youngsters: Necessity or addiction”, African Journal of Business Management Vol.5 (32), pp. 12512-12519, Aijaz, K. (2011). </a:t>
            </a:r>
          </a:p>
          <a:p>
            <a:r>
              <a:rPr lang="en-US" sz="1800" b="0" i="0" u="none" strike="noStrike" baseline="0" dirty="0">
                <a:solidFill>
                  <a:srgbClr val="000000"/>
                </a:solidFill>
                <a:latin typeface="Times New Roman" panose="02020603050405020304" pitchFamily="18" charset="0"/>
              </a:rPr>
              <a:t>[3] </a:t>
            </a:r>
            <a:r>
              <a:rPr lang="en-US" sz="1800" b="0" i="0" u="none" strike="noStrike" baseline="0" dirty="0" err="1">
                <a:solidFill>
                  <a:srgbClr val="000000"/>
                </a:solidFill>
                <a:latin typeface="Times New Roman" panose="02020603050405020304" pitchFamily="18" charset="0"/>
              </a:rPr>
              <a:t>Aharony</a:t>
            </a:r>
            <a:r>
              <a:rPr lang="en-US" sz="1800" b="0" i="0" u="none" strike="noStrike" baseline="0" dirty="0">
                <a:solidFill>
                  <a:srgbClr val="000000"/>
                </a:solidFill>
                <a:latin typeface="Times New Roman" panose="02020603050405020304" pitchFamily="18" charset="0"/>
              </a:rPr>
              <a:t>, N., T., G., The Importance of the WhatsApp Family Group: An Exploratory Analysis. “</a:t>
            </a:r>
            <a:r>
              <a:rPr lang="en-US" sz="1800" b="0" i="0" u="none" strike="noStrike" baseline="0" dirty="0" err="1">
                <a:solidFill>
                  <a:srgbClr val="000000"/>
                </a:solidFill>
                <a:latin typeface="Times New Roman" panose="02020603050405020304" pitchFamily="18" charset="0"/>
              </a:rPr>
              <a:t>Aslib</a:t>
            </a:r>
            <a:r>
              <a:rPr lang="en-US" sz="1800" b="0" i="0" u="none" strike="noStrike" baseline="0" dirty="0">
                <a:solidFill>
                  <a:srgbClr val="000000"/>
                </a:solidFill>
                <a:latin typeface="Times New Roman" panose="02020603050405020304" pitchFamily="18" charset="0"/>
              </a:rPr>
              <a:t> Journal of Information Management, Vol. 68, Issue 2, pp.1-37” (2016). </a:t>
            </a:r>
          </a:p>
          <a:p>
            <a:r>
              <a:rPr lang="en-IN" sz="1800" b="0" i="0" u="none" strike="noStrike" baseline="0" dirty="0">
                <a:solidFill>
                  <a:srgbClr val="000000"/>
                </a:solidFill>
                <a:latin typeface="Times New Roman" panose="02020603050405020304" pitchFamily="18" charset="0"/>
              </a:rPr>
              <a:t>[4] Access Data Corporation. FTK Imager, 2013. Available at http://www.accessdata.com/support/product-downloads(2014). </a:t>
            </a:r>
          </a:p>
          <a:p>
            <a:r>
              <a:rPr lang="en-US" sz="1800" b="0" i="0" u="none" strike="noStrike" baseline="0" dirty="0">
                <a:solidFill>
                  <a:srgbClr val="000000"/>
                </a:solidFill>
                <a:latin typeface="Times New Roman" panose="02020603050405020304" pitchFamily="18" charset="0"/>
              </a:rPr>
              <a:t>[5] Addiction using Data Mining Technique”, International Journal of Computer Applications (0975 – 8887) Volume 139 – No.7, pp. 2326, (April 2016). </a:t>
            </a:r>
          </a:p>
          <a:p>
            <a:pPr marL="0" indent="0">
              <a:buNone/>
            </a:pPr>
            <a:endParaRPr lang="en-IN" sz="1800" b="0" i="0" u="none" strike="noStrike" baseline="0" dirty="0">
              <a:solidFill>
                <a:srgbClr val="000000"/>
              </a:solidFill>
              <a:latin typeface="Times New Roman" panose="02020603050405020304" pitchFamily="18" charset="0"/>
            </a:endParaRPr>
          </a:p>
          <a:p>
            <a:pPr marL="0" indent="0">
              <a:buNone/>
            </a:pPr>
            <a:endParaRPr lang="en-IN" sz="4500"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24</a:t>
            </a:fld>
            <a:endParaRPr lang="en-IN"/>
          </a:p>
        </p:txBody>
      </p:sp>
    </p:spTree>
    <p:extLst>
      <p:ext uri="{BB962C8B-B14F-4D97-AF65-F5344CB8AC3E}">
        <p14:creationId xmlns:p14="http://schemas.microsoft.com/office/powerpoint/2010/main" val="292790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References</a:t>
            </a:r>
            <a:endParaRPr lang="en-IN" dirty="0"/>
          </a:p>
        </p:txBody>
      </p:sp>
      <p:sp>
        <p:nvSpPr>
          <p:cNvPr id="3" name="Content Placeholder 2"/>
          <p:cNvSpPr>
            <a:spLocks noGrp="1"/>
          </p:cNvSpPr>
          <p:nvPr>
            <p:ph idx="1"/>
          </p:nvPr>
        </p:nvSpPr>
        <p:spPr/>
        <p:txBody>
          <a:bodyPr>
            <a:normAutofit fontScale="92500" lnSpcReduction="20000"/>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[6] Jessica Ho, Ping Ji, Weifang Chen, Raymond Hsieh, “Identifying google talk”, IEEE International Conference on Intelligence and Security Informatics, ISI ‘09, pp. 285-290, (2009) </a:t>
            </a:r>
          </a:p>
          <a:p>
            <a:r>
              <a:rPr lang="en-IN" sz="1800" b="0" i="0" u="none" strike="noStrike" baseline="0" dirty="0">
                <a:solidFill>
                  <a:srgbClr val="000000"/>
                </a:solidFill>
                <a:latin typeface="Times New Roman" panose="02020603050405020304" pitchFamily="18" charset="0"/>
              </a:rPr>
              <a:t>[7] Mike Dickson, “An examination into AOL instant messenger 5.5 contact identification.”, Digital Investigation, ScienceDirect, vol. 3, issue 4, pp. 227-237, (2006) </a:t>
            </a:r>
          </a:p>
          <a:p>
            <a:r>
              <a:rPr lang="en-US" sz="1800" b="0" i="0" u="none" strike="noStrike" baseline="0" dirty="0">
                <a:solidFill>
                  <a:srgbClr val="000000"/>
                </a:solidFill>
                <a:latin typeface="Times New Roman" panose="02020603050405020304" pitchFamily="18" charset="0"/>
              </a:rPr>
              <a:t>[8] Mike Dickson, “An examination into yahoo messenger 7.0 contact identification”, Digital Investigation, ScienceDirect, vol. 3, issue 3, pp. 159-165, (2006). </a:t>
            </a:r>
          </a:p>
          <a:p>
            <a:r>
              <a:rPr lang="en-US" sz="1800" b="0" i="0" u="none" strike="noStrike" baseline="0" dirty="0">
                <a:solidFill>
                  <a:srgbClr val="000000"/>
                </a:solidFill>
                <a:latin typeface="Times New Roman" panose="02020603050405020304" pitchFamily="18" charset="0"/>
              </a:rPr>
              <a:t>[9] Turney, P.D., Littman, M.: Unsupervised learning of semantic orientation from a hundred billion-word corpus. Technical Report ERC-1094 (NRC 44929), National Research Council of Canada (2002) </a:t>
            </a:r>
          </a:p>
          <a:p>
            <a:r>
              <a:rPr lang="en-US" sz="1800" b="0" i="0" u="none" strike="noStrike" baseline="0" dirty="0">
                <a:solidFill>
                  <a:srgbClr val="000000"/>
                </a:solidFill>
                <a:latin typeface="Times New Roman" panose="02020603050405020304" pitchFamily="18" charset="0"/>
              </a:rPr>
              <a:t>[10] Turney, P.D., Littman, M.L.: Measuring praise and criticism: Inference of semantic orientation from association, ACM Transactions on </a:t>
            </a:r>
          </a:p>
          <a:p>
            <a:pPr algn="l"/>
            <a:r>
              <a:rPr lang="en-IN" sz="1800" b="0" i="0" u="none" strike="noStrike" baseline="0" dirty="0">
                <a:solidFill>
                  <a:srgbClr val="000000"/>
                </a:solidFill>
                <a:latin typeface="Times New Roman" panose="02020603050405020304" pitchFamily="18" charset="0"/>
              </a:rPr>
              <a:t>[11] </a:t>
            </a:r>
            <a:r>
              <a:rPr lang="en-US" sz="1800" b="0" i="0" u="none" strike="noStrike" baseline="0" dirty="0">
                <a:solidFill>
                  <a:srgbClr val="000000"/>
                </a:solidFill>
                <a:latin typeface="Times New Roman" panose="02020603050405020304" pitchFamily="18" charset="0"/>
              </a:rPr>
              <a:t>Janaki Raman, K., and K. Meenakshi. "Automatic text summarization of article (NEWS) using lexical chains and wordnet—A review." Artificial Intelligence Techniques for Advanced Computing Applications: Proceedings of ICACT 2020 (2021): 271-282 </a:t>
            </a:r>
          </a:p>
          <a:p>
            <a:r>
              <a:rPr lang="en-IN" sz="1800" b="0" i="0" u="none" strike="noStrike" baseline="0" dirty="0">
                <a:solidFill>
                  <a:srgbClr val="000000"/>
                </a:solidFill>
                <a:latin typeface="Times New Roman" panose="02020603050405020304" pitchFamily="18" charset="0"/>
              </a:rPr>
              <a:t>[12] Saranya, G., G. Geetha, K. Meenakshi, and S. </a:t>
            </a:r>
            <a:r>
              <a:rPr lang="en-IN" sz="1800" b="0" i="0" u="none" strike="noStrike" baseline="0" dirty="0" err="1">
                <a:solidFill>
                  <a:srgbClr val="000000"/>
                </a:solidFill>
                <a:latin typeface="Times New Roman" panose="02020603050405020304" pitchFamily="18" charset="0"/>
              </a:rPr>
              <a:t>Karpagaselvi</a:t>
            </a:r>
            <a:r>
              <a:rPr lang="en-IN" sz="1800" b="0" i="0" u="none" strike="noStrike" baseline="0" dirty="0">
                <a:solidFill>
                  <a:srgbClr val="000000"/>
                </a:solidFill>
                <a:latin typeface="Times New Roman" panose="02020603050405020304" pitchFamily="18" charset="0"/>
              </a:rPr>
              <a:t>. "Sentiment analysis of healthcare Tweets using SVM Classifier." In 2020 International Conference on Power, Energy, Control and Transmission Systems (ICPECTS), pp. 1-3. IEEE, (2020) </a:t>
            </a:r>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25</a:t>
            </a:fld>
            <a:endParaRPr lang="en-IN"/>
          </a:p>
        </p:txBody>
      </p:sp>
    </p:spTree>
    <p:extLst>
      <p:ext uri="{BB962C8B-B14F-4D97-AF65-F5344CB8AC3E}">
        <p14:creationId xmlns:p14="http://schemas.microsoft.com/office/powerpoint/2010/main" val="1676340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26</a:t>
            </a:fld>
            <a:endParaRPr lang="en-IN"/>
          </a:p>
        </p:txBody>
      </p:sp>
      <p:sp>
        <p:nvSpPr>
          <p:cNvPr id="10" name="Rectangle 9"/>
          <p:cNvSpPr/>
          <p:nvPr/>
        </p:nvSpPr>
        <p:spPr>
          <a:xfrm>
            <a:off x="4521530" y="2967335"/>
            <a:ext cx="3148939" cy="923330"/>
          </a:xfrm>
          <a:prstGeom prst="rect">
            <a:avLst/>
          </a:prstGeom>
          <a:noFill/>
        </p:spPr>
        <p:txBody>
          <a:bodyPr wrap="none" lIns="91440" tIns="45720" rIns="91440" bIns="45720">
            <a:spAutoFit/>
          </a:bodyPr>
          <a:lstStyle/>
          <a:p>
            <a:pPr algn="ctr"/>
            <a:r>
              <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102184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7768"/>
            <a:ext cx="10515600" cy="788320"/>
          </a:xfrm>
        </p:spPr>
        <p:txBody>
          <a:bodyPr/>
          <a:lstStyle/>
          <a:p>
            <a:r>
              <a:rPr lang="en-US" b="1" dirty="0"/>
              <a:t>Introduction/Abstract</a:t>
            </a:r>
            <a:endParaRPr lang="en-IN" b="1" dirty="0"/>
          </a:p>
        </p:txBody>
      </p:sp>
      <p:sp>
        <p:nvSpPr>
          <p:cNvPr id="3" name="Content Placeholder 2"/>
          <p:cNvSpPr>
            <a:spLocks noGrp="1"/>
          </p:cNvSpPr>
          <p:nvPr>
            <p:ph idx="1"/>
          </p:nvPr>
        </p:nvSpPr>
        <p:spPr>
          <a:xfrm>
            <a:off x="718457" y="1642188"/>
            <a:ext cx="10635343" cy="2789853"/>
          </a:xfrm>
        </p:spPr>
        <p:txBody>
          <a:bodyPr>
            <a:normAutofit fontScale="92500"/>
          </a:bodyPr>
          <a:lstStyle/>
          <a:p>
            <a:pPr marL="0" indent="0" algn="just">
              <a:buNone/>
            </a:pPr>
            <a:r>
              <a:rPr lang="en-US" sz="2800" dirty="0">
                <a:solidFill>
                  <a:schemeClr val="tx1"/>
                </a:solidFill>
                <a:latin typeface="Times New Roman" panose="02020603050405020304" pitchFamily="18" charset="0"/>
                <a:cs typeface="Times New Roman" panose="02020603050405020304" pitchFamily="18" charset="0"/>
              </a:rPr>
              <a:t>Usually HR find it really hard to monitor the employee presence , WFH, hiring, performance insights etc.</a:t>
            </a:r>
            <a:r>
              <a:rPr lang="en-US" sz="1600" b="0" i="0" dirty="0">
                <a:solidFill>
                  <a:srgbClr val="D1D5DB"/>
                </a:solidFill>
                <a:effectLst/>
                <a:latin typeface="Söhne"/>
              </a:rPr>
              <a:t> </a:t>
            </a:r>
            <a:r>
              <a:rPr lang="en-US" sz="2800" dirty="0">
                <a:solidFill>
                  <a:schemeClr val="tx1"/>
                </a:solidFill>
                <a:latin typeface="Times New Roman" panose="02020603050405020304" pitchFamily="18" charset="0"/>
                <a:cs typeface="Times New Roman" panose="02020603050405020304" pitchFamily="18" charset="0"/>
              </a:rPr>
              <a:t>By leveraging HR data analytics, organizations can gain a better understanding of their workforce and identify areas for improvement. This can help them make data-driven decisions related to talent management, employee engagement, and organizational effectiveness. We’ll be  creating  tools that could be used by  a HR of an organization to simplify their work and be more productive.</a:t>
            </a:r>
          </a:p>
          <a:p>
            <a:endParaRPr lang="en-IN" dirty="0"/>
          </a:p>
        </p:txBody>
      </p:sp>
      <p:pic>
        <p:nvPicPr>
          <p:cNvPr id="4" name="Picture 3" descr="https://www.iciot.in/static/media/CtechLogo.1432ad1a04c89a3af7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3</a:t>
            </a:fld>
            <a:endParaRPr lang="en-IN"/>
          </a:p>
        </p:txBody>
      </p:sp>
      <p:pic>
        <p:nvPicPr>
          <p:cNvPr id="7" name="Picture 6">
            <a:extLst>
              <a:ext uri="{FF2B5EF4-FFF2-40B4-BE49-F238E27FC236}">
                <a16:creationId xmlns:a16="http://schemas.microsoft.com/office/drawing/2014/main" id="{A374A332-101D-C8FC-EBDA-D623FFB7951B}"/>
              </a:ext>
            </a:extLst>
          </p:cNvPr>
          <p:cNvPicPr>
            <a:picLocks noChangeAspect="1"/>
          </p:cNvPicPr>
          <p:nvPr/>
        </p:nvPicPr>
        <p:blipFill>
          <a:blip r:embed="rId6"/>
          <a:stretch>
            <a:fillRect/>
          </a:stretch>
        </p:blipFill>
        <p:spPr>
          <a:xfrm>
            <a:off x="4468662" y="4292083"/>
            <a:ext cx="3134931" cy="1991664"/>
          </a:xfrm>
          <a:prstGeom prst="rect">
            <a:avLst/>
          </a:prstGeom>
        </p:spPr>
      </p:pic>
    </p:spTree>
    <p:extLst>
      <p:ext uri="{BB962C8B-B14F-4D97-AF65-F5344CB8AC3E}">
        <p14:creationId xmlns:p14="http://schemas.microsoft.com/office/powerpoint/2010/main" val="2277972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7768"/>
            <a:ext cx="10515600" cy="788320"/>
          </a:xfrm>
        </p:spPr>
        <p:txBody>
          <a:bodyPr/>
          <a:lstStyle/>
          <a:p>
            <a:r>
              <a:rPr lang="en-US" b="1" dirty="0"/>
              <a:t>Introduction/Abstract</a:t>
            </a:r>
            <a:endParaRPr lang="en-IN" b="1" dirty="0"/>
          </a:p>
        </p:txBody>
      </p:sp>
      <p:sp>
        <p:nvSpPr>
          <p:cNvPr id="3" name="Content Placeholder 2"/>
          <p:cNvSpPr>
            <a:spLocks noGrp="1"/>
          </p:cNvSpPr>
          <p:nvPr>
            <p:ph idx="1"/>
          </p:nvPr>
        </p:nvSpPr>
        <p:spPr>
          <a:xfrm>
            <a:off x="812131" y="1671122"/>
            <a:ext cx="10515600" cy="2415686"/>
          </a:xfrm>
        </p:spPr>
        <p:txBody>
          <a:bodyPr>
            <a:normAutofit/>
          </a:bodyPr>
          <a:lstStyle/>
          <a:p>
            <a:pPr marL="0" indent="0" algn="just">
              <a:buNone/>
            </a:pPr>
            <a:r>
              <a:rPr lang="en-US" sz="2600" b="0" i="0" dirty="0">
                <a:solidFill>
                  <a:schemeClr val="tx1"/>
                </a:solidFill>
                <a:effectLst/>
                <a:latin typeface="Times New Roman" panose="02020603050405020304" pitchFamily="18" charset="0"/>
                <a:cs typeface="Times New Roman" panose="02020603050405020304" pitchFamily="18" charset="0"/>
              </a:rPr>
              <a:t>The WhatsApp-Analyzer is a statistical tool designed to analyze WhatsApp chats. By processing chat files that can be exported from WhatsApp, it creates multiple plots that reveal insightful information, such as identifying the most frequently responded participant by a user. Our suggestion is to leverage dataset manipulation techniques to gain a deeper understanding of WhatsApp chats stored on our mobile devices.</a:t>
            </a:r>
            <a:endParaRPr lang="en-US" sz="26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descr="https://www.iciot.in/static/media/CtechLogo.1432ad1a04c89a3af7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4</a:t>
            </a:fld>
            <a:endParaRPr lang="en-IN"/>
          </a:p>
        </p:txBody>
      </p:sp>
      <p:pic>
        <p:nvPicPr>
          <p:cNvPr id="10" name="Picture 2" descr="Chat Analyzer for WhatsApp - Apps on Google Play">
            <a:extLst>
              <a:ext uri="{FF2B5EF4-FFF2-40B4-BE49-F238E27FC236}">
                <a16:creationId xmlns:a16="http://schemas.microsoft.com/office/drawing/2014/main" id="{8166D686-066A-F1FF-B994-BF682F3930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5636" y="4130892"/>
            <a:ext cx="2388589" cy="2225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1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7768"/>
            <a:ext cx="10515600" cy="788320"/>
          </a:xfrm>
        </p:spPr>
        <p:txBody>
          <a:bodyPr/>
          <a:lstStyle/>
          <a:p>
            <a:r>
              <a:rPr lang="en-US" b="1" dirty="0"/>
              <a:t>Introduction/Abstract</a:t>
            </a:r>
            <a:endParaRPr lang="en-IN" b="1" dirty="0"/>
          </a:p>
        </p:txBody>
      </p:sp>
      <p:sp>
        <p:nvSpPr>
          <p:cNvPr id="3" name="Content Placeholder 2"/>
          <p:cNvSpPr>
            <a:spLocks noGrp="1"/>
          </p:cNvSpPr>
          <p:nvPr>
            <p:ph idx="1"/>
          </p:nvPr>
        </p:nvSpPr>
        <p:spPr>
          <a:xfrm>
            <a:off x="812131" y="1671122"/>
            <a:ext cx="10515600" cy="2471670"/>
          </a:xfrm>
        </p:spPr>
        <p:txBody>
          <a:bodyPr>
            <a:normAutofit fontScale="62500" lnSpcReduction="20000"/>
          </a:bodyPr>
          <a:lstStyle/>
          <a:p>
            <a:pPr marL="0" indent="0" algn="just">
              <a:buNone/>
            </a:pPr>
            <a:r>
              <a:rPr lang="en-US" sz="3700" b="0" i="0" dirty="0">
                <a:solidFill>
                  <a:schemeClr val="tx1"/>
                </a:solidFill>
                <a:effectLst/>
                <a:latin typeface="Times New Roman" panose="02020603050405020304" pitchFamily="18" charset="0"/>
                <a:cs typeface="Times New Roman" panose="02020603050405020304" pitchFamily="18" charset="0"/>
              </a:rPr>
              <a:t>Individuals from diverse fields and backgrounds possess distinct personalities, which is also reflected in their writing style when crafting their resumes. Due to their diverse work experiences, each resume is unique and showcases their unique style. For professionals working in human resources, they often have to go through hundreds of resumes online. After summarizing the resumes and inputting specific information into their database, executives then reach out to applicants for job counseling. However, this process is time-consuming as each resume can take around 10-15 minutes to summarize and enter into the database. To streamline this process, this project aims to automate the resume screening process.</a:t>
            </a:r>
            <a:endParaRPr lang="en-US" sz="37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descr="https://www.iciot.in/static/media/CtechLogo.1432ad1a04c89a3af7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5</a:t>
            </a:fld>
            <a:endParaRPr lang="en-IN"/>
          </a:p>
        </p:txBody>
      </p:sp>
      <p:pic>
        <p:nvPicPr>
          <p:cNvPr id="7" name="Picture 2" descr="CV - Free education icons">
            <a:extLst>
              <a:ext uri="{FF2B5EF4-FFF2-40B4-BE49-F238E27FC236}">
                <a16:creationId xmlns:a16="http://schemas.microsoft.com/office/drawing/2014/main" id="{EEA5FD00-4F5B-E813-D9AA-AD3264B09BF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3179" y="4253559"/>
            <a:ext cx="1992024" cy="199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55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lstStyle/>
          <a:p>
            <a:r>
              <a:rPr lang="en-US" b="1" dirty="0"/>
              <a:t>Objectives</a:t>
            </a:r>
            <a:endParaRPr lang="en-IN" dirty="0"/>
          </a:p>
        </p:txBody>
      </p:sp>
      <p:sp>
        <p:nvSpPr>
          <p:cNvPr id="3" name="Content Placeholder 2"/>
          <p:cNvSpPr>
            <a:spLocks noGrp="1"/>
          </p:cNvSpPr>
          <p:nvPr>
            <p:ph idx="1"/>
          </p:nvPr>
        </p:nvSpPr>
        <p:spPr>
          <a:xfrm>
            <a:off x="838200" y="1825625"/>
            <a:ext cx="10515600" cy="2466457"/>
          </a:xfrm>
        </p:spPr>
        <p:txBody>
          <a:bodyPr>
            <a:normAutofit fontScale="25000" lnSpcReduction="20000"/>
          </a:bodyPr>
          <a:lstStyle/>
          <a:p>
            <a:pPr marL="0" indent="0" algn="just">
              <a:buNone/>
            </a:pPr>
            <a:r>
              <a:rPr lang="en-US" sz="9600" b="0" i="0" dirty="0">
                <a:solidFill>
                  <a:schemeClr val="tx1"/>
                </a:solidFill>
                <a:effectLst/>
                <a:latin typeface="Times New Roman" panose="02020603050405020304" pitchFamily="18" charset="0"/>
                <a:cs typeface="Times New Roman" panose="02020603050405020304" pitchFamily="18" charset="0"/>
              </a:rPr>
              <a:t>HR data analytics can also help organizations identify patterns and trends in their workforce data, allowing them to make predictions about future workforce needs and proactively address potential issues.</a:t>
            </a:r>
          </a:p>
          <a:p>
            <a:pPr marL="0" indent="0" algn="just">
              <a:buNone/>
            </a:pPr>
            <a:r>
              <a:rPr lang="en-US" sz="9600" b="0" i="0" dirty="0">
                <a:solidFill>
                  <a:schemeClr val="tx1"/>
                </a:solidFill>
                <a:effectLst/>
                <a:latin typeface="Times New Roman" panose="02020603050405020304" pitchFamily="18" charset="0"/>
                <a:cs typeface="Times New Roman" panose="02020603050405020304" pitchFamily="18" charset="0"/>
              </a:rPr>
              <a:t>Our developed code can be used to gain a better understanding of the data. We use simple Python modules, such as pandas, matplotlib, seaborn, and sentiment analysis, to create data frames and plot different graphs. </a:t>
            </a:r>
          </a:p>
          <a:p>
            <a:pPr marL="76200" indent="0" algn="just">
              <a:buNone/>
            </a:pPr>
            <a:r>
              <a:rPr lang="en-US" sz="9600" b="0" i="0" dirty="0">
                <a:solidFill>
                  <a:schemeClr val="tx1"/>
                </a:solidFill>
                <a:effectLst/>
                <a:latin typeface="Times New Roman" panose="02020603050405020304" pitchFamily="18" charset="0"/>
                <a:cs typeface="Times New Roman" panose="02020603050405020304" pitchFamily="18" charset="0"/>
              </a:rPr>
              <a:t>By applying NLP to HR data, organizations can gain valuable insights into employee sentiments, satisfaction levels, and areas of improvement.</a:t>
            </a:r>
          </a:p>
          <a:p>
            <a:pPr marL="76200" indent="0" algn="just">
              <a:buNone/>
            </a:pPr>
            <a:r>
              <a:rPr lang="en-US" sz="9600" b="0" i="0" dirty="0">
                <a:solidFill>
                  <a:schemeClr val="tx1"/>
                </a:solidFill>
                <a:effectLst/>
                <a:latin typeface="Times New Roman" panose="02020603050405020304" pitchFamily="18" charset="0"/>
                <a:cs typeface="Times New Roman" panose="02020603050405020304" pitchFamily="18" charset="0"/>
              </a:rPr>
              <a:t>The NLP-based HR analytics tool can use machine learning algorithms to analyze text data from various sources, such as employee surveys, performance reviews, exit interviews, and social media posts. The tool can identify and categorize keywords, phrases, and sentiments expressed by employees, providing valuable insights into employee engagement, satisfaction, and retention.</a:t>
            </a:r>
          </a:p>
          <a:p>
            <a:pPr marL="0" indent="0" algn="just">
              <a:buNone/>
            </a:pPr>
            <a:endParaRPr lang="en-US" sz="112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8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6</a:t>
            </a:fld>
            <a:endParaRPr lang="en-IN"/>
          </a:p>
        </p:txBody>
      </p:sp>
    </p:spTree>
    <p:extLst>
      <p:ext uri="{BB962C8B-B14F-4D97-AF65-F5344CB8AC3E}">
        <p14:creationId xmlns:p14="http://schemas.microsoft.com/office/powerpoint/2010/main" val="151941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7948"/>
            <a:ext cx="10515600" cy="801020"/>
          </a:xfrm>
        </p:spPr>
        <p:txBody>
          <a:bodyPr/>
          <a:lstStyle/>
          <a:p>
            <a:r>
              <a:rPr lang="en-US" b="1" dirty="0"/>
              <a:t>Literature Survey/Existing Systems</a:t>
            </a:r>
            <a:endParaRPr lang="en-IN" dirty="0"/>
          </a:p>
        </p:txBody>
      </p:sp>
      <p:sp>
        <p:nvSpPr>
          <p:cNvPr id="3" name="Content Placeholder 2"/>
          <p:cNvSpPr>
            <a:spLocks noGrp="1"/>
          </p:cNvSpPr>
          <p:nvPr>
            <p:ph idx="1"/>
          </p:nvPr>
        </p:nvSpPr>
        <p:spPr>
          <a:xfrm>
            <a:off x="838200" y="1501127"/>
            <a:ext cx="10515600" cy="4405151"/>
          </a:xfrm>
        </p:spPr>
        <p:txBody>
          <a:bodyPr>
            <a:normAutofit fontScale="92500" lnSpcReduction="20000"/>
          </a:bodyPr>
          <a:lstStyle/>
          <a:p>
            <a:pPr marR="0" algn="ctr" rtl="0" fontAlgn="ctr">
              <a:spcBef>
                <a:spcPts val="0"/>
              </a:spcBef>
              <a:spcAft>
                <a:spcPts val="0"/>
              </a:spcAft>
            </a:pPr>
            <a:r>
              <a:rPr lang="en-IN" sz="2100" b="1" i="0" u="none" strike="noStrike" dirty="0">
                <a:solidFill>
                  <a:srgbClr val="000000"/>
                </a:solidFill>
                <a:effectLst/>
                <a:latin typeface="Arial" panose="020B0604020202020204" pitchFamily="34" charset="0"/>
              </a:rPr>
              <a:t>Author</a:t>
            </a:r>
          </a:p>
          <a:p>
            <a:pPr marR="0" algn="ctr" rtl="0" fontAlgn="ctr">
              <a:spcBef>
                <a:spcPts val="0"/>
              </a:spcBef>
              <a:spcAft>
                <a:spcPts val="0"/>
              </a:spcAft>
            </a:pPr>
            <a:endParaRPr lang="en-IN" sz="2100" b="0" i="0" u="none" strike="noStrike" dirty="0">
              <a:effectLst/>
              <a:latin typeface="Arial" panose="020B0604020202020204" pitchFamily="34" charset="0"/>
            </a:endParaRPr>
          </a:p>
          <a:p>
            <a:pPr marR="0" algn="l" rtl="0" fontAlgn="ctr">
              <a:spcBef>
                <a:spcPts val="0"/>
              </a:spcBef>
              <a:spcAft>
                <a:spcPts val="0"/>
              </a:spcAft>
            </a:pPr>
            <a:r>
              <a:rPr lang="fi-FI" sz="2100" b="0" i="0" u="none" strike="noStrike" baseline="0" dirty="0">
                <a:effectLst/>
                <a:latin typeface="Arial" panose="020B0604020202020204" pitchFamily="34" charset="0"/>
              </a:rPr>
              <a:t>Ravishankara K, Dhanush, Vaisakh, Srajan I S</a:t>
            </a:r>
            <a:endParaRPr lang="en-IN" sz="2100" b="0" i="0" u="none" strike="noStrike" dirty="0">
              <a:effectLst/>
              <a:latin typeface="Arial" panose="020B0604020202020204" pitchFamily="34" charset="0"/>
            </a:endParaRPr>
          </a:p>
          <a:p>
            <a:pPr marL="0" marR="0" indent="0" algn="l" rtl="0" fontAlgn="ctr">
              <a:spcBef>
                <a:spcPts val="0"/>
              </a:spcBef>
              <a:spcAft>
                <a:spcPts val="0"/>
              </a:spcAft>
              <a:buNone/>
            </a:pPr>
            <a:r>
              <a:rPr lang="en-IN" sz="2100" b="0" i="0" u="none" strike="noStrike" dirty="0">
                <a:effectLst/>
                <a:latin typeface="Arial" panose="020B0604020202020204" pitchFamily="34" charset="0"/>
              </a:rPr>
              <a:t> </a:t>
            </a:r>
          </a:p>
          <a:p>
            <a:pPr marR="0" algn="ctr" rtl="0" fontAlgn="ctr">
              <a:spcBef>
                <a:spcPts val="0"/>
              </a:spcBef>
              <a:spcAft>
                <a:spcPts val="0"/>
              </a:spcAft>
            </a:pPr>
            <a:r>
              <a:rPr lang="en-IN" sz="2100" b="1" i="0" u="none" strike="noStrike" dirty="0">
                <a:effectLst/>
                <a:latin typeface="Arial" panose="020B0604020202020204" pitchFamily="34" charset="0"/>
              </a:rPr>
              <a:t>Summary</a:t>
            </a:r>
            <a:endParaRPr lang="en-IN" sz="2100" b="0" i="0" u="none" strike="noStrike" dirty="0">
              <a:effectLst/>
              <a:latin typeface="Arial" panose="020B0604020202020204" pitchFamily="34" charset="0"/>
            </a:endParaRPr>
          </a:p>
          <a:p>
            <a:pPr marR="0" algn="l" rtl="0" fontAlgn="ctr">
              <a:spcBef>
                <a:spcPts val="0"/>
              </a:spcBef>
              <a:spcAft>
                <a:spcPts val="0"/>
              </a:spcAft>
            </a:pPr>
            <a:r>
              <a:rPr lang="en-US" sz="2100" b="0" i="0" u="none" strike="noStrike" dirty="0">
                <a:effectLst/>
                <a:latin typeface="Arial" panose="020B0604020202020204" pitchFamily="34" charset="0"/>
              </a:rPr>
              <a:t>WhatsApp chat analyzer is a tool that can be used to analyze WhatsApp chats and generate insights from them. Some of the features of this tool include:</a:t>
            </a:r>
            <a:endParaRPr lang="en-IN" sz="2100" b="0" i="0" u="none" strike="noStrike" dirty="0">
              <a:effectLst/>
              <a:latin typeface="Arial" panose="020B0604020202020204" pitchFamily="34" charset="0"/>
            </a:endParaRPr>
          </a:p>
          <a:p>
            <a:pPr marR="0" algn="l" rtl="0" fontAlgn="ctr">
              <a:spcBef>
                <a:spcPts val="0"/>
              </a:spcBef>
              <a:spcAft>
                <a:spcPts val="0"/>
              </a:spcAft>
            </a:pPr>
            <a:r>
              <a:rPr lang="en-US" sz="2100" b="1" i="0" u="none" strike="noStrike" dirty="0">
                <a:effectLst/>
                <a:latin typeface="Arial" panose="020B0604020202020204" pitchFamily="34" charset="0"/>
              </a:rPr>
              <a:t>Word frequency analysis: </a:t>
            </a:r>
            <a:r>
              <a:rPr lang="en-US" sz="2100" b="0" i="0" u="none" strike="noStrike" dirty="0">
                <a:effectLst/>
                <a:latin typeface="Arial" panose="020B0604020202020204" pitchFamily="34" charset="0"/>
              </a:rPr>
              <a:t>This feature allows you to identify the most commonly used words in your WhatsApp chat. This can help you understand the topics that you and your contacts frequently discuss.</a:t>
            </a:r>
            <a:endParaRPr lang="en-IN" sz="2100" b="0" i="0" u="none" strike="noStrike" dirty="0">
              <a:effectLst/>
              <a:latin typeface="Arial" panose="020B0604020202020204" pitchFamily="34" charset="0"/>
            </a:endParaRPr>
          </a:p>
          <a:p>
            <a:pPr marR="0" algn="l" rtl="0" fontAlgn="ctr">
              <a:spcBef>
                <a:spcPts val="0"/>
              </a:spcBef>
              <a:spcAft>
                <a:spcPts val="0"/>
              </a:spcAft>
            </a:pPr>
            <a:r>
              <a:rPr lang="en-US" sz="2100" b="1" i="0" u="none" strike="noStrike" dirty="0">
                <a:effectLst/>
                <a:latin typeface="Arial" panose="020B0604020202020204" pitchFamily="34" charset="0"/>
              </a:rPr>
              <a:t>Sentiment analysis: </a:t>
            </a:r>
            <a:r>
              <a:rPr lang="en-US" sz="2100" b="0" i="0" u="none" strike="noStrike" dirty="0">
                <a:effectLst/>
                <a:latin typeface="Arial" panose="020B0604020202020204" pitchFamily="34" charset="0"/>
              </a:rPr>
              <a:t>This feature can be used to analyze the sentiment of your WhatsApp chats. It can help you identify the positive, negative, and neutral sentiments expressed in your chats.</a:t>
            </a:r>
            <a:endParaRPr lang="en-IN" sz="2100" b="0" i="0" u="none" strike="noStrike" dirty="0">
              <a:effectLst/>
              <a:latin typeface="Arial" panose="020B0604020202020204" pitchFamily="34" charset="0"/>
            </a:endParaRPr>
          </a:p>
          <a:p>
            <a:pPr marR="0" algn="l" rtl="0" fontAlgn="ctr">
              <a:spcBef>
                <a:spcPts val="0"/>
              </a:spcBef>
              <a:spcAft>
                <a:spcPts val="0"/>
              </a:spcAft>
            </a:pPr>
            <a:r>
              <a:rPr lang="en-US" sz="2100" b="0" i="0" u="none" strike="noStrike" dirty="0">
                <a:effectLst/>
                <a:latin typeface="Arial" panose="020B0604020202020204" pitchFamily="34" charset="0"/>
              </a:rPr>
              <a:t>Conversation timeline: This feature allows you to visualize the timeline of your WhatsApp chats. It can help you identify the times when you and your contacts are most active on WhatsApp.</a:t>
            </a:r>
            <a:endParaRPr lang="en-IN" sz="2100" b="0" i="0" u="none" strike="noStrike" dirty="0">
              <a:effectLst/>
              <a:latin typeface="Arial" panose="020B0604020202020204" pitchFamily="34" charset="0"/>
            </a:endParaRPr>
          </a:p>
          <a:p>
            <a:pPr marR="0" algn="l" rtl="0" fontAlgn="ctr">
              <a:spcBef>
                <a:spcPts val="0"/>
              </a:spcBef>
              <a:spcAft>
                <a:spcPts val="0"/>
              </a:spcAft>
            </a:pPr>
            <a:r>
              <a:rPr lang="en-US" sz="2100" b="1" i="0" u="none" strike="noStrike" dirty="0">
                <a:effectLst/>
                <a:latin typeface="Arial" panose="020B0604020202020204" pitchFamily="34" charset="0"/>
              </a:rPr>
              <a:t>Contact analysis: </a:t>
            </a:r>
            <a:r>
              <a:rPr lang="en-US" sz="2100" b="0" i="0" u="none" strike="noStrike" dirty="0">
                <a:effectLst/>
                <a:latin typeface="Arial" panose="020B0604020202020204" pitchFamily="34" charset="0"/>
              </a:rPr>
              <a:t>This feature allows you to analyze your WhatsApp contacts. You can identify the contacts you chat with most frequently, the times when you chat with them the most, and the topics you discuss with them.</a:t>
            </a:r>
            <a:endParaRPr lang="en-IN" sz="2100" b="0" i="0" u="none" strike="noStrike" dirty="0">
              <a:effectLst/>
              <a:latin typeface="Arial" panose="020B0604020202020204" pitchFamily="34" charset="0"/>
            </a:endParaRPr>
          </a:p>
          <a:p>
            <a:pPr marR="0" algn="l" rtl="0" fontAlgn="ctr">
              <a:spcBef>
                <a:spcPts val="0"/>
              </a:spcBef>
              <a:spcAft>
                <a:spcPts val="0"/>
              </a:spcAft>
            </a:pPr>
            <a:r>
              <a:rPr lang="en-US" sz="2100" b="0" i="0" u="none" strike="noStrike" dirty="0">
                <a:effectLst/>
                <a:latin typeface="Arial" panose="020B0604020202020204" pitchFamily="34" charset="0"/>
              </a:rPr>
              <a:t>Overall, WhatsApp chat analyzer can be a useful tool for gaining insights from your WhatsApp chats and understanding your communication patterns with your contacts.</a:t>
            </a:r>
            <a:endParaRPr lang="en-IN" sz="2100" b="0" i="0" u="none" strike="noStrike" dirty="0">
              <a:effectLst/>
              <a:latin typeface="Arial" panose="020B0604020202020204" pitchFamily="34" charset="0"/>
            </a:endParaRPr>
          </a:p>
          <a:p>
            <a:endParaRPr lang="en-IN"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7</a:t>
            </a:fld>
            <a:endParaRPr lang="en-IN"/>
          </a:p>
        </p:txBody>
      </p:sp>
    </p:spTree>
    <p:extLst>
      <p:ext uri="{BB962C8B-B14F-4D97-AF65-F5344CB8AC3E}">
        <p14:creationId xmlns:p14="http://schemas.microsoft.com/office/powerpoint/2010/main" val="383460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7948"/>
            <a:ext cx="10515600" cy="801020"/>
          </a:xfrm>
        </p:spPr>
        <p:txBody>
          <a:bodyPr/>
          <a:lstStyle/>
          <a:p>
            <a:r>
              <a:rPr lang="en-US" b="1" dirty="0"/>
              <a:t>Literature Survey/Existing Systems</a:t>
            </a:r>
            <a:endParaRPr lang="en-IN" dirty="0"/>
          </a:p>
        </p:txBody>
      </p:sp>
      <p:sp>
        <p:nvSpPr>
          <p:cNvPr id="3" name="Content Placeholder 2"/>
          <p:cNvSpPr>
            <a:spLocks noGrp="1"/>
          </p:cNvSpPr>
          <p:nvPr>
            <p:ph idx="1"/>
          </p:nvPr>
        </p:nvSpPr>
        <p:spPr>
          <a:xfrm>
            <a:off x="838200" y="1501127"/>
            <a:ext cx="10515600" cy="4433141"/>
          </a:xfrm>
        </p:spPr>
        <p:txBody>
          <a:bodyPr>
            <a:normAutofit lnSpcReduction="10000"/>
          </a:bodyPr>
          <a:lstStyle/>
          <a:p>
            <a:pPr marR="0" algn="ctr" rtl="0" fontAlgn="ctr">
              <a:spcBef>
                <a:spcPts val="0"/>
              </a:spcBef>
              <a:spcAft>
                <a:spcPts val="0"/>
              </a:spcAft>
            </a:pPr>
            <a:r>
              <a:rPr lang="en-IN" sz="2800" b="1" i="0" u="none" strike="noStrike" dirty="0">
                <a:effectLst/>
                <a:latin typeface="Arial" panose="020B0604020202020204" pitchFamily="34" charset="0"/>
              </a:rPr>
              <a:t>Demerits</a:t>
            </a:r>
            <a:endParaRPr lang="en-IN" sz="2800" b="0" i="0" u="none" strike="noStrike" dirty="0">
              <a:effectLst/>
              <a:latin typeface="Arial" panose="020B0604020202020204" pitchFamily="34" charset="0"/>
            </a:endParaRPr>
          </a:p>
          <a:p>
            <a:pPr marR="0" algn="l" rtl="0" fontAlgn="ctr">
              <a:spcBef>
                <a:spcPts val="0"/>
              </a:spcBef>
              <a:spcAft>
                <a:spcPts val="0"/>
              </a:spcAft>
            </a:pPr>
            <a:r>
              <a:rPr lang="en-US" sz="2800" b="1" i="0" u="none" strike="noStrike" dirty="0">
                <a:effectLst/>
                <a:latin typeface="Arial" panose="020B0604020202020204" pitchFamily="34" charset="0"/>
              </a:rPr>
              <a:t>Privacy concerns: </a:t>
            </a:r>
            <a:r>
              <a:rPr lang="en-US" sz="2800" b="0" i="0" u="none" strike="noStrike" dirty="0">
                <a:effectLst/>
                <a:latin typeface="Arial" panose="020B0604020202020204" pitchFamily="34" charset="0"/>
              </a:rPr>
              <a:t>Some people may be uncomfortable with the idea of their personal conversations being analyzed and stored, even if it is for personal use. Additionally, depending on the specific tool or software used, there may be concerns about data security or potential breaches.</a:t>
            </a:r>
            <a:endParaRPr lang="en-IN" sz="2800" b="0" i="0" u="none" strike="noStrike" dirty="0">
              <a:effectLst/>
              <a:latin typeface="Arial" panose="020B0604020202020204" pitchFamily="34" charset="0"/>
            </a:endParaRPr>
          </a:p>
          <a:p>
            <a:pPr marR="0" algn="l" rtl="0" fontAlgn="ctr">
              <a:spcBef>
                <a:spcPts val="0"/>
              </a:spcBef>
              <a:spcAft>
                <a:spcPts val="0"/>
              </a:spcAft>
            </a:pPr>
            <a:r>
              <a:rPr lang="en-US" sz="2800" b="1" i="0" u="none" strike="noStrike" dirty="0">
                <a:effectLst/>
                <a:latin typeface="Arial" panose="020B0604020202020204" pitchFamily="34" charset="0"/>
              </a:rPr>
              <a:t>Limited data analysis: </a:t>
            </a:r>
            <a:r>
              <a:rPr lang="en-US" sz="2800" b="0" i="0" u="none" strike="noStrike" dirty="0">
                <a:effectLst/>
                <a:latin typeface="Arial" panose="020B0604020202020204" pitchFamily="34" charset="0"/>
              </a:rPr>
              <a:t>WhatsApp chat analyzer can only analyze the data that is available to it. For example, it may not be able to analyze deleted messages or messages sent before the chat was analyzed. Additionally, it may not be able to accurately interpret sarcasm or humor, which could impact the accuracy of its analysis.</a:t>
            </a:r>
            <a:endParaRPr lang="en-IN" sz="2800" b="0" i="0" u="none" strike="noStrike" dirty="0">
              <a:effectLst/>
              <a:latin typeface="Arial" panose="020B0604020202020204" pitchFamily="34" charset="0"/>
            </a:endParaRPr>
          </a:p>
          <a:p>
            <a:endParaRPr lang="en-IN"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8</a:t>
            </a:fld>
            <a:endParaRPr lang="en-IN"/>
          </a:p>
        </p:txBody>
      </p:sp>
    </p:spTree>
    <p:extLst>
      <p:ext uri="{BB962C8B-B14F-4D97-AF65-F5344CB8AC3E}">
        <p14:creationId xmlns:p14="http://schemas.microsoft.com/office/powerpoint/2010/main" val="35309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7948"/>
            <a:ext cx="10515600" cy="801020"/>
          </a:xfrm>
        </p:spPr>
        <p:txBody>
          <a:bodyPr/>
          <a:lstStyle/>
          <a:p>
            <a:r>
              <a:rPr lang="en-US" b="1" dirty="0"/>
              <a:t>Literature Survey/Existing Systems</a:t>
            </a:r>
            <a:endParaRPr lang="en-IN" dirty="0"/>
          </a:p>
        </p:txBody>
      </p:sp>
      <p:sp>
        <p:nvSpPr>
          <p:cNvPr id="3" name="Content Placeholder 2"/>
          <p:cNvSpPr>
            <a:spLocks noGrp="1"/>
          </p:cNvSpPr>
          <p:nvPr>
            <p:ph idx="1"/>
          </p:nvPr>
        </p:nvSpPr>
        <p:spPr>
          <a:xfrm>
            <a:off x="838200" y="1501127"/>
            <a:ext cx="10515600" cy="4433141"/>
          </a:xfrm>
        </p:spPr>
        <p:txBody>
          <a:bodyPr>
            <a:normAutofit fontScale="85000" lnSpcReduction="10000"/>
          </a:bodyPr>
          <a:lstStyle/>
          <a:p>
            <a:pPr marR="0" algn="ctr" rtl="0" fontAlgn="ctr">
              <a:spcBef>
                <a:spcPts val="0"/>
              </a:spcBef>
              <a:spcAft>
                <a:spcPts val="0"/>
              </a:spcAft>
            </a:pPr>
            <a:r>
              <a:rPr lang="en-IN" sz="2800" b="1" i="0" u="none" strike="noStrike" dirty="0">
                <a:solidFill>
                  <a:srgbClr val="000000"/>
                </a:solidFill>
                <a:effectLst/>
                <a:latin typeface="Arial" panose="020B0604020202020204" pitchFamily="34" charset="0"/>
              </a:rPr>
              <a:t>Demerits</a:t>
            </a:r>
            <a:endParaRPr lang="en-IN" sz="2800" b="0" i="0" u="none" strike="noStrike" dirty="0">
              <a:effectLst/>
              <a:latin typeface="Arial" panose="020B0604020202020204" pitchFamily="34" charset="0"/>
            </a:endParaRPr>
          </a:p>
          <a:p>
            <a:pPr algn="just"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Limited usefulness: </a:t>
            </a:r>
            <a:r>
              <a:rPr kumimoji="0" lang="en-US" altLang="en-US" sz="2800" b="0" i="0" u="none" strike="noStrike" cap="none" normalizeH="0" baseline="0" dirty="0">
                <a:ln>
                  <a:noFill/>
                </a:ln>
                <a:solidFill>
                  <a:schemeClr val="tx1"/>
                </a:solidFill>
                <a:effectLst/>
                <a:latin typeface="Arial" panose="020B0604020202020204" pitchFamily="34" charset="0"/>
              </a:rPr>
              <a:t>The insights generated by WhatsApp chat analyzer may not always be useful or actionable. For example, knowing the frequency of certain words or the sentiment of a conversation may not necessarily provide insights that can be used to make meaningful changes to your communication habits or relationships.</a:t>
            </a:r>
          </a:p>
          <a:p>
            <a:pPr algn="just"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Cost: </a:t>
            </a:r>
            <a:r>
              <a:rPr kumimoji="0" lang="en-US" altLang="en-US" sz="2800" b="0" i="0" u="none" strike="noStrike" cap="none" normalizeH="0" baseline="0" dirty="0">
                <a:ln>
                  <a:noFill/>
                </a:ln>
                <a:solidFill>
                  <a:schemeClr val="tx1"/>
                </a:solidFill>
                <a:effectLst/>
                <a:latin typeface="Arial" panose="020B0604020202020204" pitchFamily="34" charset="0"/>
              </a:rPr>
              <a:t>Some WhatsApp chat analyzer tools or software may come with a cost, which could make it inaccessible or unaffordable for some users.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Overall, while WhatsApp chat analyzer can be a useful tool for gaining insights from your WhatsApp chats, it's important to consider the potential demerits and determine whether the benefits outweigh the potential drawbacks.</a:t>
            </a:r>
          </a:p>
          <a:p>
            <a:endParaRPr lang="en-IN" dirty="0"/>
          </a:p>
        </p:txBody>
      </p:sp>
      <p:pic>
        <p:nvPicPr>
          <p:cNvPr id="4" name="Picture 3" descr="https://www.iciot.in/static/media/CtechLogo.1432ad1a04c89a3af7e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1930" y="0"/>
            <a:ext cx="2290070" cy="854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iciot.in/static/media/soc-logo.24f9d0525081ac6277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8697" y="0"/>
            <a:ext cx="1906056" cy="7231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iciot.in/static/media/srmlogo.ef20ca5b100fef2315d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624263" cy="90236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International Conference on Internet of Things (ICIoT) 2023</a:t>
            </a:r>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9</a:t>
            </a:fld>
            <a:endParaRPr lang="en-IN"/>
          </a:p>
        </p:txBody>
      </p:sp>
    </p:spTree>
    <p:extLst>
      <p:ext uri="{BB962C8B-B14F-4D97-AF65-F5344CB8AC3E}">
        <p14:creationId xmlns:p14="http://schemas.microsoft.com/office/powerpoint/2010/main" val="3186614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3038</Words>
  <Application>Microsoft Office PowerPoint</Application>
  <PresentationFormat>Widescreen</PresentationFormat>
  <Paragraphs>184</Paragraphs>
  <Slides>26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Droid Serif</vt:lpstr>
      <vt:lpstr>Söhne</vt:lpstr>
      <vt:lpstr>Times New Roman</vt:lpstr>
      <vt:lpstr>Office Theme</vt:lpstr>
      <vt:lpstr> International Conference on Internet of Things (ICIoT) 2023 26th – 28th April 2023  Milan: An Interactive and Collaborative Environment for an Employee Intel Generator with Real-Time Tracking </vt:lpstr>
      <vt:lpstr>Introduction/Abstract</vt:lpstr>
      <vt:lpstr>Introduction/Abstract</vt:lpstr>
      <vt:lpstr>Introduction/Abstract</vt:lpstr>
      <vt:lpstr>Introduction/Abstract</vt:lpstr>
      <vt:lpstr>Objectives</vt:lpstr>
      <vt:lpstr>Literature Survey/Existing Systems</vt:lpstr>
      <vt:lpstr>Literature Survey/Existing Systems</vt:lpstr>
      <vt:lpstr>Literature Survey/Existing Systems</vt:lpstr>
      <vt:lpstr>Literature Survey/Existing Systems</vt:lpstr>
      <vt:lpstr>Literature Survey/Existing Systems</vt:lpstr>
      <vt:lpstr>Literature Survey/Existing Systems</vt:lpstr>
      <vt:lpstr>Architecture/Block Diagram </vt:lpstr>
      <vt:lpstr>Proposed Methodology </vt:lpstr>
      <vt:lpstr>Proposed Methodology </vt:lpstr>
      <vt:lpstr>Software Requirements </vt:lpstr>
      <vt:lpstr>Software Tools/Datasets used (if any)</vt:lpstr>
      <vt:lpstr>Scope/ Application</vt:lpstr>
      <vt:lpstr>Findings/Results</vt:lpstr>
      <vt:lpstr>Final Dashboard </vt:lpstr>
      <vt:lpstr>Chat Analyzer </vt:lpstr>
      <vt:lpstr>Resume Analyzer </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paper</dc:title>
  <dc:creator>Babu</dc:creator>
  <cp:lastModifiedBy>Rahul Ramesh</cp:lastModifiedBy>
  <cp:revision>22</cp:revision>
  <dcterms:created xsi:type="dcterms:W3CDTF">2023-04-17T03:16:52Z</dcterms:created>
  <dcterms:modified xsi:type="dcterms:W3CDTF">2023-04-21T15:54:39Z</dcterms:modified>
</cp:coreProperties>
</file>