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77" r:id="rId8"/>
    <p:sldId id="272" r:id="rId9"/>
    <p:sldId id="274" r:id="rId10"/>
    <p:sldId id="261" r:id="rId11"/>
    <p:sldId id="264" r:id="rId12"/>
    <p:sldId id="263" r:id="rId13"/>
    <p:sldId id="266" r:id="rId14"/>
    <p:sldId id="265" r:id="rId15"/>
    <p:sldId id="267" r:id="rId16"/>
    <p:sldId id="268" r:id="rId17"/>
    <p:sldId id="269" r:id="rId18"/>
    <p:sldId id="270" r:id="rId19"/>
    <p:sldId id="273" r:id="rId20"/>
    <p:sldId id="275" r:id="rId21"/>
    <p:sldId id="278" r:id="rId22"/>
    <p:sldId id="279" r:id="rId23"/>
    <p:sldId id="280" r:id="rId24"/>
    <p:sldId id="281" r:id="rId25"/>
    <p:sldId id="283" r:id="rId26"/>
    <p:sldId id="284" r:id="rId27"/>
    <p:sldId id="282" r:id="rId28"/>
    <p:sldId id="285" r:id="rId29"/>
    <p:sldId id="26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012DC4-CB67-17F5-7CC3-963870045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A62A670-61F5-81AF-F915-257AA543E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12D975-A8E8-736C-4E2E-FEE76576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0495F8-7EAA-0867-A9F4-7E31E04C4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E11FBC-79C6-5E5D-E4D3-6EE502DE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37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9FBF8-E5F6-7981-B291-9C08335AD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247459-6509-5A2D-975D-D45954098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44A3E0-2B8C-CA93-2AD1-56CA9343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7C881D-748D-5BCB-235D-DEBA7578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3E465E-9CE6-5B4B-915A-0058449CA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8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B1B399-E7BC-C9F2-DFE8-B63D901B4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8C8EDE-BE90-F487-667D-1F4C074BD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E291BD-8F30-31E6-C5E4-05CED271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AB4AFB-40C2-B344-7F8B-E169661D2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8E5B66-1406-AE77-5E07-27C005F0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74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6D247-F451-C2EA-A7F7-C1E48984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6964EC-9E2A-3848-42DD-83229425B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2B6F3A-4D1B-443B-E12B-67E74BC1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CCE2F6-EB46-49B8-EEE0-DC7AC697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66C85B-C022-B200-9104-5EF12B64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91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22D633-5D74-F377-812E-89FDB187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DE5530-1EB9-BCBB-59A0-F2CBB71B8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F584EF-7022-25CF-9562-49510CB5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286A2B-5161-5DA5-5BFD-9E1088CF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5C8BB6-F3BB-2D31-B924-7D43E801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2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C3032F-BF5D-3FE3-DCF9-A6EBB4E3E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FD55AB-FA29-9512-B227-E3E8F6CD4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758EB2-5DE8-C51A-A967-B431405D0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15B9FA-CF8E-4481-D5F9-A41CEE08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119D81-502C-42CC-4AD7-262FE4F4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D43FCD-6CBC-5A63-48B6-3F78FF09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58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6932CC-0B03-809B-9A47-441BEA674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4A4380-0555-6979-A4A8-7F09D2725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43A67F-BFA6-F4CF-D952-FF14EE7BA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91750B-0AAB-0BB4-EF05-78EEB80C8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E586B3E-BBEE-02E9-EF57-44FF664B0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A9E072-3E7E-B9E2-2281-A11281BA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87AD0-EFDD-A7F7-0FF8-138AABFF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CDD0BE-2E2D-8876-53C7-211C00F8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18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DBE40-B60D-F0BA-E3D0-F5CCB05E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168A1DB-8B6E-6F72-E1B7-7FA00A15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C9AE0F-747D-8EAE-6B99-FA14153DF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3B26E4-0F51-3D8C-A1E4-6D46EB11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9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B5CB7FB-FE3F-4C8B-0CBD-1643F80F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8EE190F-99F9-7C8F-E691-BCDC508A0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308480-4F97-C126-6DA7-46869B5F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96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180B1-7ED5-1733-34EC-4E0DE70D0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673AD6-CB56-004C-8545-DC464A578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5C7F6C-284F-65BF-3780-99BF1553A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50B89E-8E1F-773F-D9D7-02B96985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8E8761-E8B2-98C4-A1C1-46063441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24970F-0006-C8D6-02AD-D027B2F4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69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410BAF-DE93-B184-FF6F-EBAF5350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A920BDD-7DC2-DEAF-3243-3A09E3E2E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8EF254-1F98-B368-7C90-273AA9DD4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70F868-A495-1E58-8E21-A4F860745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F16CB7-08FE-4EF0-7D82-5144D684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C60D34-A29F-CED3-FBF9-DCAF2D04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41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1C85EB0-3A7D-3022-466C-1C0AE086E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72FC6E-59D9-475F-7960-4D848EED9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EC7D4-7ED5-7DF7-72BA-57913F0D4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CEFD1-0BDB-4BB3-BD4F-EE30665FCDD3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D07F86-1BF5-38B7-7274-C933F4AC5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EAAA56-E27A-49C0-4729-99992B23B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07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bonacci_number" TargetMode="External"/><Relationship Id="rId2" Type="http://schemas.openxmlformats.org/officeDocument/2006/relationships/hyperlink" Target="https://www.geeksforgeeks.org/rat-in-a-maze-backtracking-2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7rebux/backtracking" TargetMode="External"/><Relationship Id="rId4" Type="http://schemas.openxmlformats.org/officeDocument/2006/relationships/hyperlink" Target="https://en.wikipedia.org/wiki/Sudok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E382D-8DD6-BE88-B9B5-FAC997C92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Backtracking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D09212-C99D-ABA2-D80D-FF4BB6422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Computer-Technik</a:t>
            </a:r>
          </a:p>
          <a:p>
            <a:endParaRPr lang="de-DE" dirty="0"/>
          </a:p>
          <a:p>
            <a:r>
              <a:rPr lang="de-DE" sz="1600" i="1" dirty="0"/>
              <a:t>Nils Osswald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1637353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F1F77-C551-B08D-D869-4F038415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„Rat in a Maze“ Problem</a:t>
            </a:r>
          </a:p>
        </p:txBody>
      </p:sp>
      <p:pic>
        <p:nvPicPr>
          <p:cNvPr id="6" name="Inhaltsplatzhalter 5" descr="Ein Bild, das Shoji, Gebäude, Kreuzworträtsel enthält.&#10;&#10;Automatisch generierte Beschreibung">
            <a:extLst>
              <a:ext uri="{FF2B5EF4-FFF2-40B4-BE49-F238E27FC236}">
                <a16:creationId xmlns:a16="http://schemas.microsoft.com/office/drawing/2014/main" id="{FBEB84F7-2A7B-3939-CF7A-4F28E8DBE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958" y="1690687"/>
            <a:ext cx="3457143" cy="3000000"/>
          </a:xfr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512FCC3A-B5CF-FF1C-3F70-1895A40C8A22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des Algorithmus &gt; „Rat in a Maze“ Problem</a:t>
            </a:r>
            <a:endParaRPr lang="en-GB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D5073F3-91EE-2FA1-76FE-AAD1358E44A3}"/>
              </a:ext>
            </a:extLst>
          </p:cNvPr>
          <p:cNvSpPr txBox="1"/>
          <p:nvPr/>
        </p:nvSpPr>
        <p:spPr>
          <a:xfrm>
            <a:off x="838200" y="1690687"/>
            <a:ext cx="6934200" cy="2803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Auf deutsch</a:t>
            </a:r>
            <a:r>
              <a:rPr lang="de-DE" sz="2800" dirty="0">
                <a:solidFill>
                  <a:prstClr val="black"/>
                </a:solidFill>
                <a:latin typeface="Calibri" panose="020F0502020204030204"/>
              </a:rPr>
              <a:t>: „Ratte in einem Labyrinth“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Gegeben ist eine Matrix der Größe N*M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800" dirty="0">
                <a:solidFill>
                  <a:prstClr val="black"/>
                </a:solidFill>
                <a:latin typeface="Calibri" panose="020F0502020204030204"/>
              </a:rPr>
              <a:t>Eine Ratte kann sich nur nach unten und rechts bewegen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800" dirty="0">
                <a:solidFill>
                  <a:prstClr val="black"/>
                </a:solidFill>
                <a:latin typeface="Calibri" panose="020F0502020204030204"/>
              </a:rPr>
              <a:t>Die Ratte muss einen von Punkt (0|0) zu Punkt  (N-1|M-1) finden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F179933-4D92-3894-88DF-55EBB195481D}"/>
              </a:ext>
            </a:extLst>
          </p:cNvPr>
          <p:cNvCxnSpPr/>
          <p:nvPr/>
        </p:nvCxnSpPr>
        <p:spPr>
          <a:xfrm>
            <a:off x="8696263" y="2288893"/>
            <a:ext cx="0" cy="45720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D8360A4-523A-79A9-0148-39DDB87988A1}"/>
              </a:ext>
            </a:extLst>
          </p:cNvPr>
          <p:cNvCxnSpPr>
            <a:cxnSpLocks/>
          </p:cNvCxnSpPr>
          <p:nvPr/>
        </p:nvCxnSpPr>
        <p:spPr>
          <a:xfrm>
            <a:off x="8839699" y="2835741"/>
            <a:ext cx="5199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66A2737-E291-C595-407F-17149D394F9B}"/>
              </a:ext>
            </a:extLst>
          </p:cNvPr>
          <p:cNvCxnSpPr/>
          <p:nvPr/>
        </p:nvCxnSpPr>
        <p:spPr>
          <a:xfrm>
            <a:off x="9512051" y="2962086"/>
            <a:ext cx="0" cy="45720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EC07C83-6ABF-418C-BD6F-4E7353E993B6}"/>
              </a:ext>
            </a:extLst>
          </p:cNvPr>
          <p:cNvCxnSpPr/>
          <p:nvPr/>
        </p:nvCxnSpPr>
        <p:spPr>
          <a:xfrm>
            <a:off x="9512051" y="3678423"/>
            <a:ext cx="0" cy="45720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5D8C578-978F-BE9C-D741-72482A94E782}"/>
              </a:ext>
            </a:extLst>
          </p:cNvPr>
          <p:cNvCxnSpPr>
            <a:cxnSpLocks/>
          </p:cNvCxnSpPr>
          <p:nvPr/>
        </p:nvCxnSpPr>
        <p:spPr>
          <a:xfrm>
            <a:off x="9727205" y="4261129"/>
            <a:ext cx="484094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7226486-5BB0-C19D-A77C-36FAB11BB0F1}"/>
              </a:ext>
            </a:extLst>
          </p:cNvPr>
          <p:cNvCxnSpPr>
            <a:cxnSpLocks/>
          </p:cNvCxnSpPr>
          <p:nvPr/>
        </p:nvCxnSpPr>
        <p:spPr>
          <a:xfrm>
            <a:off x="10404040" y="4261130"/>
            <a:ext cx="484094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193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94B55B4-863E-081E-C5CB-136681496F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6" t="13782" r="5173" b="13399"/>
          <a:stretch/>
        </p:blipFill>
        <p:spPr>
          <a:xfrm>
            <a:off x="643467" y="1695962"/>
            <a:ext cx="10905066" cy="3466074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7B537235-2A5F-1F06-95B4-2786130D2919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des Algorithmus &gt; „Rat in a Maze" Problem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927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F1F77-C551-B08D-D869-4F038415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12FCC3A-B5CF-FF1C-3F70-1895A40C8A22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des Algorithmus &gt; „Rat in a Maze“ Problem</a:t>
            </a:r>
            <a:endParaRPr lang="en-GB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2CC6D3F-5C43-467A-1D80-F0FA36A48C4E}"/>
              </a:ext>
            </a:extLst>
          </p:cNvPr>
          <p:cNvSpPr txBox="1"/>
          <p:nvPr/>
        </p:nvSpPr>
        <p:spPr>
          <a:xfrm>
            <a:off x="838199" y="1690687"/>
            <a:ext cx="7705165" cy="4261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de-DE" sz="2400" dirty="0">
                <a:solidFill>
                  <a:prstClr val="black"/>
                </a:solidFill>
                <a:latin typeface="Calibri" panose="020F0502020204030204"/>
              </a:rPr>
              <a:t>Lösungsmatrix anlegen mit der selben Größe wie die Eingangsmatrix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Rekursive Funktion erstellen welche die Lösungsmatrix entsprechend modifiziert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de-DE" sz="2400" dirty="0">
                <a:solidFill>
                  <a:prstClr val="black"/>
                </a:solidFill>
                <a:latin typeface="Calibri" panose="020F0502020204030204"/>
              </a:rPr>
              <a:t>Wenn die Position außerhalb der Matrix ist oder die Ratte sich auf einem grauen Feld befindet ist die Position ungültig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Der Lösungsmatrix </a:t>
            </a:r>
            <a:r>
              <a:rPr lang="de-DE" sz="2400" dirty="0">
                <a:solidFill>
                  <a:prstClr val="black"/>
                </a:solidFill>
                <a:latin typeface="Calibri" panose="020F0502020204030204"/>
              </a:rPr>
              <a:t>den aktuellen Punkt hinzufügen und prüfen ob die Ratte sich weiter bewegen kann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Falls nicht wird der Punkt wieder entfernt </a:t>
            </a:r>
            <a:r>
              <a:rPr lang="de-DE" sz="2400" dirty="0">
                <a:solidFill>
                  <a:prstClr val="black"/>
                </a:solidFill>
                <a:latin typeface="Calibri" panose="020F0502020204030204"/>
              </a:rPr>
              <a:t>und der nächste Punkt getestet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909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12FCC3A-B5CF-FF1C-3F70-1895A40C8A22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des Algorithmus &gt; „Rat in a Maze“ Problem</a:t>
            </a:r>
            <a:endParaRPr lang="en-GB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8D612B9-6961-97AE-8D81-FA9A116EA3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4" t="17389" r="6484" b="16715"/>
          <a:stretch/>
        </p:blipFill>
        <p:spPr>
          <a:xfrm>
            <a:off x="565497" y="1790700"/>
            <a:ext cx="1106100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60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F1F77-C551-B08D-D869-4F038415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2460625"/>
            <a:ext cx="3686175" cy="1325563"/>
          </a:xfrm>
        </p:spPr>
        <p:txBody>
          <a:bodyPr/>
          <a:lstStyle/>
          <a:p>
            <a:r>
              <a:rPr lang="de-DE" dirty="0"/>
              <a:t>Programmcode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12FCC3A-B5CF-FF1C-3F70-1895A40C8A22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des Algorithmus &gt; „Rat in a Maze“ Problem</a:t>
            </a:r>
            <a:endParaRPr lang="en-GB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DDD08BCE-E528-D96A-50B1-9854DB9958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7" t="7639" r="5677" b="7639"/>
          <a:stretch/>
        </p:blipFill>
        <p:spPr>
          <a:xfrm>
            <a:off x="4224209" y="247650"/>
            <a:ext cx="7748715" cy="598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27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5B767-73F2-1B82-7895-C6D81102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5x5 Labyrinth</a:t>
            </a:r>
            <a:endParaRPr lang="en-GB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5E4DE3D-A5D2-7561-9D1B-9D26F4E40803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des Algorithmus &gt; Selbst generierte Beispiele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259DF89-A4D8-1B2A-6552-7CA8263AAF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9" t="14445" r="8214" b="14321"/>
          <a:stretch/>
        </p:blipFill>
        <p:spPr>
          <a:xfrm>
            <a:off x="838200" y="1690688"/>
            <a:ext cx="7442200" cy="3786728"/>
          </a:xfrm>
          <a:prstGeom prst="rect">
            <a:avLst/>
          </a:prstGeom>
        </p:spPr>
      </p:pic>
      <p:pic>
        <p:nvPicPr>
          <p:cNvPr id="10" name="Grafik 9" descr="Ein Bild, das Platz enthält.&#10;&#10;Automatisch generierte Beschreibung">
            <a:extLst>
              <a:ext uri="{FF2B5EF4-FFF2-40B4-BE49-F238E27FC236}">
                <a16:creationId xmlns:a16="http://schemas.microsoft.com/office/drawing/2014/main" id="{F43742D7-936B-0812-1B71-195F4AE34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60" y="2209800"/>
            <a:ext cx="2438400" cy="2438400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319078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3797A29-3736-0279-C564-BA1EF673B253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des Algorithmus &gt; Selbst generierte Beispiele</a:t>
            </a:r>
          </a:p>
        </p:txBody>
      </p:sp>
      <p:pic>
        <p:nvPicPr>
          <p:cNvPr id="5" name="Grafik 4" descr="Ein Bild, das Platz enthält.&#10;&#10;Automatisch generierte Beschreibung">
            <a:extLst>
              <a:ext uri="{FF2B5EF4-FFF2-40B4-BE49-F238E27FC236}">
                <a16:creationId xmlns:a16="http://schemas.microsoft.com/office/drawing/2014/main" id="{9B719DB6-7BCB-F165-0E6C-BB436D1DB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2209800"/>
            <a:ext cx="2438400" cy="2438400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17BFDC8-EAAF-1A0D-A287-7F4779E40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950" y="2209800"/>
            <a:ext cx="2438400" cy="2438400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4097D372-AE39-880B-3D5B-6A0685A5D4E5}"/>
              </a:ext>
            </a:extLst>
          </p:cNvPr>
          <p:cNvSpPr/>
          <p:nvPr/>
        </p:nvSpPr>
        <p:spPr>
          <a:xfrm>
            <a:off x="5734050" y="3133725"/>
            <a:ext cx="723900" cy="600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20146D88-64FB-44AD-9C0B-07093437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Ergebnis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090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5B767-73F2-1B82-7895-C6D81102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100"/>
            <a:ext cx="10515600" cy="1325563"/>
          </a:xfrm>
        </p:spPr>
        <p:txBody>
          <a:bodyPr/>
          <a:lstStyle/>
          <a:p>
            <a:r>
              <a:rPr lang="de-DE" dirty="0"/>
              <a:t>10x12 Labyrinth</a:t>
            </a:r>
            <a:endParaRPr lang="en-GB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5E4DE3D-A5D2-7561-9D1B-9D26F4E40803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des Algorithmus &gt; Selbst generierte Beispiele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9B1E8BC-89C7-8E58-DDD3-3322F7BFC8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4" t="8751" r="6343" b="9027"/>
          <a:stretch/>
        </p:blipFill>
        <p:spPr>
          <a:xfrm>
            <a:off x="838200" y="1362074"/>
            <a:ext cx="6625153" cy="480060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E9AE979-E95E-09C0-4A76-023D4CF26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00" y="1966912"/>
            <a:ext cx="2438400" cy="2924175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054706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3797A29-3736-0279-C564-BA1EF673B253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des Algorithmus &gt; Selbst generierte Beispiele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4097D372-AE39-880B-3D5B-6A0685A5D4E5}"/>
              </a:ext>
            </a:extLst>
          </p:cNvPr>
          <p:cNvSpPr/>
          <p:nvPr/>
        </p:nvSpPr>
        <p:spPr>
          <a:xfrm>
            <a:off x="5734050" y="3133725"/>
            <a:ext cx="723900" cy="600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20146D88-64FB-44AD-9C0B-07093437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Ergebnis</a:t>
            </a:r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659E04E-F78E-204E-5049-BB276D800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1966912"/>
            <a:ext cx="2438400" cy="2924175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57B48AE-68F1-71AA-E2A0-336CD01FD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1957387"/>
            <a:ext cx="2438400" cy="2924175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994689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A989A1-BA10-7C90-3FC3-1AC309FF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533" y="2766218"/>
            <a:ext cx="6874933" cy="1325563"/>
          </a:xfrm>
        </p:spPr>
        <p:txBody>
          <a:bodyPr/>
          <a:lstStyle/>
          <a:p>
            <a:r>
              <a:rPr lang="de-DE" dirty="0"/>
              <a:t>Implementierung von Sudoku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41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53FCDA-086E-8739-193E-CDB86396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E0BACF-4A1D-77A4-AA87-2A19D45E3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Wie funktioniert der Algorithmus?</a:t>
            </a:r>
          </a:p>
          <a:p>
            <a:pPr lvl="1"/>
            <a:r>
              <a:rPr lang="de-DE" dirty="0"/>
              <a:t>Beschreibung</a:t>
            </a:r>
          </a:p>
          <a:p>
            <a:pPr lvl="1"/>
            <a:r>
              <a:rPr lang="de-DE" dirty="0"/>
              <a:t>Rekursiv vs. Iterativ</a:t>
            </a:r>
          </a:p>
          <a:p>
            <a:pPr lvl="1"/>
            <a:r>
              <a:rPr lang="de-DE" dirty="0"/>
              <a:t>Pseudo Code</a:t>
            </a:r>
          </a:p>
          <a:p>
            <a:r>
              <a:rPr lang="de-DE" dirty="0"/>
              <a:t>Implementierung des Algorithmus</a:t>
            </a:r>
          </a:p>
          <a:p>
            <a:pPr lvl="1"/>
            <a:r>
              <a:rPr lang="de-DE" dirty="0"/>
              <a:t>„Rat in a Maze“ Problem</a:t>
            </a:r>
          </a:p>
          <a:p>
            <a:pPr lvl="1"/>
            <a:r>
              <a:rPr lang="de-DE" dirty="0"/>
              <a:t>Selbst generierte Beispiele</a:t>
            </a:r>
          </a:p>
          <a:p>
            <a:r>
              <a:rPr lang="de-DE" dirty="0"/>
              <a:t>Implementierung von Sudoku</a:t>
            </a:r>
          </a:p>
          <a:p>
            <a:pPr lvl="1"/>
            <a:r>
              <a:rPr lang="de-DE" dirty="0"/>
              <a:t>Sudoku Regeln</a:t>
            </a:r>
          </a:p>
          <a:p>
            <a:pPr lvl="1"/>
            <a:r>
              <a:rPr lang="de-DE" dirty="0"/>
              <a:t>Angepasster Algorithmus für Sudoku</a:t>
            </a:r>
          </a:p>
          <a:p>
            <a:pPr lvl="1"/>
            <a:r>
              <a:rPr lang="de-DE" dirty="0"/>
              <a:t>Programmvorstellung</a:t>
            </a:r>
          </a:p>
          <a:p>
            <a:r>
              <a:rPr lang="de-DE" dirty="0"/>
              <a:t>Oberflächenprogrammierung in Java</a:t>
            </a:r>
          </a:p>
          <a:p>
            <a:pPr lvl="1"/>
            <a:r>
              <a:rPr lang="de-DE" dirty="0"/>
              <a:t>Fenster und Elemente</a:t>
            </a:r>
          </a:p>
          <a:p>
            <a:pPr lvl="1"/>
            <a:r>
              <a:rPr lang="de-DE" dirty="0"/>
              <a:t>Visualisierung des Algorithmus</a:t>
            </a:r>
          </a:p>
        </p:txBody>
      </p:sp>
    </p:spTree>
    <p:extLst>
      <p:ext uri="{BB962C8B-B14F-4D97-AF65-F5344CB8AC3E}">
        <p14:creationId xmlns:p14="http://schemas.microsoft.com/office/powerpoint/2010/main" val="38374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53799-8F0C-D0A0-7D1C-9BD02559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Sudoku Regeln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FD47C8-49EE-513F-9AB6-73054D63F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Sudoku Feld besteht aus 3x3 Blöcken mit jeweils 3x3 Kästchen</a:t>
            </a:r>
          </a:p>
          <a:p>
            <a:r>
              <a:rPr lang="de-DE" dirty="0"/>
              <a:t>Das Ziel des Spiels besteht darin jedes Kästchen so zu füllen, dass in jeder der je neun Zeilen, Spalten und Blöcken jede Zahl von 1 bis 9 nur einmal vorkommt.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FC6F25E-BAFF-2C33-44BC-94155B51EA80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von Sudoku &gt; Sudoku Regeln</a:t>
            </a:r>
          </a:p>
        </p:txBody>
      </p:sp>
    </p:spTree>
    <p:extLst>
      <p:ext uri="{BB962C8B-B14F-4D97-AF65-F5344CB8AC3E}">
        <p14:creationId xmlns:p14="http://schemas.microsoft.com/office/powerpoint/2010/main" val="2239075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0ED504-F4B9-2329-BECF-5230E083A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Angepasster Algorithmus für Sudoku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4162F9-9600-B29C-01D7-BF254CAE8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Mehrere Faktoren spielen eine Rolle</a:t>
            </a:r>
          </a:p>
          <a:p>
            <a:r>
              <a:rPr lang="de-DE" dirty="0"/>
              <a:t>Ein Eintrag in der Matrix zeigt auf einen Integer von 1 bis 9</a:t>
            </a:r>
          </a:p>
          <a:p>
            <a:r>
              <a:rPr lang="de-DE" dirty="0"/>
              <a:t>„Validierungsfunktion“ muss mehr Faktoren beachten</a:t>
            </a:r>
          </a:p>
          <a:p>
            <a:r>
              <a:rPr lang="de-DE" dirty="0"/>
              <a:t>Überprüfen ob die neue Zahl in der Reihe, in der Spalte oder in der Box bereits enthalten ist</a:t>
            </a:r>
            <a:endParaRPr lang="en-GB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7E1D61C-B022-FF09-93E7-FF165B3C99E5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von Sudoku &gt; Angepasster Algorithmus für Sudoku</a:t>
            </a:r>
          </a:p>
        </p:txBody>
      </p:sp>
    </p:spTree>
    <p:extLst>
      <p:ext uri="{BB962C8B-B14F-4D97-AF65-F5344CB8AC3E}">
        <p14:creationId xmlns:p14="http://schemas.microsoft.com/office/powerpoint/2010/main" val="693204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A2C0880-543B-E841-CA2C-C12C922DC70B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von Sudoku &gt; Angepasster Algorithmus für Sudoku</a:t>
            </a:r>
          </a:p>
        </p:txBody>
      </p:sp>
      <p:pic>
        <p:nvPicPr>
          <p:cNvPr id="6" name="Grafik 5" descr="Ein Bild, das Text, Monitor, drinnen, Bildschirm enthält.&#10;&#10;Automatisch generierte Beschreibung">
            <a:extLst>
              <a:ext uri="{FF2B5EF4-FFF2-40B4-BE49-F238E27FC236}">
                <a16:creationId xmlns:a16="http://schemas.microsoft.com/office/drawing/2014/main" id="{1C83C215-01AC-9FE4-9CD1-E5C6E6FC61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9" t="12681" r="8847" b="12944"/>
          <a:stretch/>
        </p:blipFill>
        <p:spPr>
          <a:xfrm>
            <a:off x="289559" y="1812730"/>
            <a:ext cx="5806441" cy="3629025"/>
          </a:xfrm>
          <a:prstGeom prst="rect">
            <a:avLst/>
          </a:prstGeom>
        </p:spPr>
      </p:pic>
      <p:pic>
        <p:nvPicPr>
          <p:cNvPr id="8" name="Grafik 7" descr="Ein Bild, das Text, Monitor, Bildschirm enthält.&#10;&#10;Automatisch generierte Beschreibung">
            <a:extLst>
              <a:ext uri="{FF2B5EF4-FFF2-40B4-BE49-F238E27FC236}">
                <a16:creationId xmlns:a16="http://schemas.microsoft.com/office/drawing/2014/main" id="{F71F7EA9-2E03-9D39-80E1-63A571285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6" t="12681" r="9816" b="12944"/>
          <a:stretch/>
        </p:blipFill>
        <p:spPr>
          <a:xfrm>
            <a:off x="6562725" y="1812731"/>
            <a:ext cx="5282909" cy="3629025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9AFE0B66-B0EA-7454-8849-7928A6E7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01" y="128138"/>
            <a:ext cx="10515600" cy="1325563"/>
          </a:xfrm>
        </p:spPr>
        <p:txBody>
          <a:bodyPr/>
          <a:lstStyle/>
          <a:p>
            <a:r>
              <a:rPr lang="de-DE" dirty="0"/>
              <a:t>Zeilen und Spalten Validation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625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A2C0880-543B-E841-CA2C-C12C922DC70B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von Sudoku &gt; Angepasster Algorithmus für Sudoku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9AFE0B66-B0EA-7454-8849-7928A6E7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00" y="0"/>
            <a:ext cx="10515600" cy="1325563"/>
          </a:xfrm>
        </p:spPr>
        <p:txBody>
          <a:bodyPr/>
          <a:lstStyle/>
          <a:p>
            <a:r>
              <a:rPr lang="de-DE" dirty="0"/>
              <a:t>Box Validation</a:t>
            </a:r>
            <a:endParaRPr lang="en-GB" dirty="0"/>
          </a:p>
        </p:txBody>
      </p:sp>
      <p:pic>
        <p:nvPicPr>
          <p:cNvPr id="3" name="Grafik 2" descr="Ein Bild, das Text, Monitor, Screenshot, Bildschirm enthält.&#10;&#10;Automatisch generierte Beschreibung">
            <a:extLst>
              <a:ext uri="{FF2B5EF4-FFF2-40B4-BE49-F238E27FC236}">
                <a16:creationId xmlns:a16="http://schemas.microsoft.com/office/drawing/2014/main" id="{3284D2D3-6708-89F2-A1D0-0A43D8BC1E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7" t="9389" r="4387" b="8129"/>
          <a:stretch/>
        </p:blipFill>
        <p:spPr>
          <a:xfrm>
            <a:off x="534800" y="1117600"/>
            <a:ext cx="11122399" cy="52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63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A2C0880-543B-E841-CA2C-C12C922DC70B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von Sudoku &gt; Angepasster Algorithmus für Sudoku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9AFE0B66-B0EA-7454-8849-7928A6E7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00" y="0"/>
            <a:ext cx="10515600" cy="1325563"/>
          </a:xfrm>
        </p:spPr>
        <p:txBody>
          <a:bodyPr/>
          <a:lstStyle/>
          <a:p>
            <a:r>
              <a:rPr lang="de-DE" dirty="0"/>
              <a:t>Die neue Validierungsfunktion</a:t>
            </a:r>
            <a:endParaRPr lang="en-GB" dirty="0"/>
          </a:p>
        </p:txBody>
      </p:sp>
      <p:pic>
        <p:nvPicPr>
          <p:cNvPr id="5" name="Grafik 4" descr="Ein Bild, das Text, Monitor, Wand, drinnen enthält.&#10;&#10;Automatisch generierte Beschreibung">
            <a:extLst>
              <a:ext uri="{FF2B5EF4-FFF2-40B4-BE49-F238E27FC236}">
                <a16:creationId xmlns:a16="http://schemas.microsoft.com/office/drawing/2014/main" id="{11F72025-6316-4BE3-6834-8AF724EC25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2" t="15405" r="8334" b="16644"/>
          <a:stretch/>
        </p:blipFill>
        <p:spPr>
          <a:xfrm>
            <a:off x="770182" y="1325563"/>
            <a:ext cx="10887018" cy="468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17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7C3674-BCAC-E8D2-78D1-072F15C3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80" y="2461779"/>
            <a:ext cx="4029364" cy="1325563"/>
          </a:xfrm>
        </p:spPr>
        <p:txBody>
          <a:bodyPr/>
          <a:lstStyle/>
          <a:p>
            <a:r>
              <a:rPr lang="de-DE" dirty="0"/>
              <a:t>Der fertige </a:t>
            </a:r>
            <a:br>
              <a:rPr lang="de-DE" dirty="0"/>
            </a:br>
            <a:r>
              <a:rPr lang="de-DE" dirty="0"/>
              <a:t>Algorithmus</a:t>
            </a:r>
            <a:endParaRPr lang="en-GB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B6E1A95-0595-67FF-D815-77C1D707761C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von Sudoku &gt; Angepasster Algorithmus für Sudoku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0667314C-DE44-8E7A-0127-B2FFCEB9B1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1" t="7003" r="6859" b="7205"/>
          <a:stretch/>
        </p:blipFill>
        <p:spPr>
          <a:xfrm>
            <a:off x="5625724" y="0"/>
            <a:ext cx="6566276" cy="644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2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AEEC9-EE74-5F38-D358-2C25A2D2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928" y="2766218"/>
            <a:ext cx="5098143" cy="1325563"/>
          </a:xfrm>
        </p:spPr>
        <p:txBody>
          <a:bodyPr/>
          <a:lstStyle/>
          <a:p>
            <a:r>
              <a:rPr lang="de-DE" dirty="0"/>
              <a:t>Programmvorstellung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5257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A2C0880-543B-E841-CA2C-C12C922DC70B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Oberflächenprogrammierung in Java &gt; Fenster und Elemente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9AFE0B66-B0EA-7454-8849-7928A6E7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00" y="0"/>
            <a:ext cx="10515600" cy="1325563"/>
          </a:xfrm>
        </p:spPr>
        <p:txBody>
          <a:bodyPr/>
          <a:lstStyle/>
          <a:p>
            <a:r>
              <a:rPr lang="de-DE" dirty="0"/>
              <a:t>Oberflächenprogrammierung in Java</a:t>
            </a:r>
            <a:endParaRPr lang="en-GB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3AC086C8-B294-F860-4EC8-D54106F1A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00" y="1978175"/>
            <a:ext cx="10515600" cy="2901650"/>
          </a:xfrm>
        </p:spPr>
        <p:txBody>
          <a:bodyPr/>
          <a:lstStyle/>
          <a:p>
            <a:r>
              <a:rPr lang="de-DE" dirty="0"/>
              <a:t>Benutzt: Java Swing/AWT</a:t>
            </a:r>
          </a:p>
          <a:p>
            <a:r>
              <a:rPr lang="de-DE" dirty="0"/>
              <a:t>Fenster: </a:t>
            </a:r>
            <a:r>
              <a:rPr lang="de-DE" dirty="0" err="1"/>
              <a:t>JFrame</a:t>
            </a:r>
            <a:endParaRPr lang="de-DE" dirty="0"/>
          </a:p>
          <a:p>
            <a:r>
              <a:rPr lang="en-GB" dirty="0"/>
              <a:t>Sudoku Feld: </a:t>
            </a:r>
            <a:r>
              <a:rPr lang="en-GB" dirty="0" err="1"/>
              <a:t>JPanel</a:t>
            </a:r>
            <a:r>
              <a:rPr lang="en-GB" dirty="0"/>
              <a:t> (paint </a:t>
            </a:r>
            <a:r>
              <a:rPr lang="en-GB" dirty="0" err="1"/>
              <a:t>Methode</a:t>
            </a:r>
            <a:r>
              <a:rPr lang="en-GB" dirty="0"/>
              <a:t> </a:t>
            </a:r>
            <a:r>
              <a:rPr lang="en-GB" dirty="0" err="1"/>
              <a:t>überschreiben</a:t>
            </a:r>
            <a:r>
              <a:rPr lang="en-GB" dirty="0"/>
              <a:t>)</a:t>
            </a:r>
          </a:p>
          <a:p>
            <a:r>
              <a:rPr lang="en-GB" dirty="0" err="1"/>
              <a:t>Verschiedene</a:t>
            </a:r>
            <a:r>
              <a:rPr lang="en-GB" dirty="0"/>
              <a:t> </a:t>
            </a:r>
            <a:r>
              <a:rPr lang="en-GB" dirty="0" err="1"/>
              <a:t>Elemente</a:t>
            </a:r>
            <a:r>
              <a:rPr lang="en-GB" dirty="0"/>
              <a:t> (J- Button, Label etc)</a:t>
            </a:r>
          </a:p>
          <a:p>
            <a:r>
              <a:rPr lang="en-GB" dirty="0" err="1"/>
              <a:t>Funktionalität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Event </a:t>
            </a:r>
            <a:r>
              <a:rPr lang="en-GB" dirty="0" err="1"/>
              <a:t>Listenern</a:t>
            </a:r>
            <a:r>
              <a:rPr lang="en-GB" dirty="0"/>
              <a:t> (Mouse/Key-Listener)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5948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A2C0880-543B-E841-CA2C-C12C922DC70B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Oberflächenprogrammierung in Java &gt; Visualisierung des Algorithmus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9AFE0B66-B0EA-7454-8849-7928A6E7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00" y="0"/>
            <a:ext cx="10515600" cy="1325563"/>
          </a:xfrm>
        </p:spPr>
        <p:txBody>
          <a:bodyPr/>
          <a:lstStyle/>
          <a:p>
            <a:r>
              <a:rPr lang="de-DE" dirty="0"/>
              <a:t>Visualisierung des Algorithmus</a:t>
            </a:r>
            <a:endParaRPr lang="en-GB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3AC086C8-B294-F860-4EC8-D54106F1A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00" y="1075127"/>
            <a:ext cx="10515600" cy="2142526"/>
          </a:xfrm>
        </p:spPr>
        <p:txBody>
          <a:bodyPr/>
          <a:lstStyle/>
          <a:p>
            <a:r>
              <a:rPr lang="de-DE" dirty="0" err="1"/>
              <a:t>AWT‘s</a:t>
            </a:r>
            <a:r>
              <a:rPr lang="de-DE" dirty="0"/>
              <a:t> Benutzeroberfläche läuft in einem einzelnen Thread</a:t>
            </a:r>
          </a:p>
          <a:p>
            <a:r>
              <a:rPr lang="de-DE" dirty="0"/>
              <a:t>Das Programm läuft erst weiter wenn ein Befehl fertig ausgeführt wurde</a:t>
            </a:r>
          </a:p>
          <a:p>
            <a:r>
              <a:rPr lang="en-GB" dirty="0"/>
              <a:t>Lösung: </a:t>
            </a:r>
            <a:r>
              <a:rPr lang="de-DE" dirty="0"/>
              <a:t>Separaten</a:t>
            </a:r>
            <a:r>
              <a:rPr lang="en-GB" dirty="0"/>
              <a:t> Thread </a:t>
            </a:r>
            <a:r>
              <a:rPr lang="de-DE" dirty="0"/>
              <a:t>benutzen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4AE0892-D407-2469-3AFF-E8EFD0AF87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0" t="20088" r="7452" b="20283"/>
          <a:stretch/>
        </p:blipFill>
        <p:spPr>
          <a:xfrm>
            <a:off x="672823" y="3224309"/>
            <a:ext cx="10377577" cy="265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96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5A7C41-C94C-EA7B-BDE6-FB01F4C1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3C4EEA-F021-5590-A93B-97C8498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hlinkClick r:id="rId2"/>
              </a:rPr>
              <a:t>http://mshang.ca/syntree/</a:t>
            </a:r>
          </a:p>
          <a:p>
            <a:r>
              <a:rPr lang="en-GB" dirty="0">
                <a:hlinkClick r:id="rId2"/>
              </a:rPr>
              <a:t>https://www.geeksforgeeks.org/rat-in-a-maze-backtracking-2/</a:t>
            </a:r>
            <a:endParaRPr lang="en-GB" dirty="0"/>
          </a:p>
          <a:p>
            <a:r>
              <a:rPr lang="en-GB" dirty="0">
                <a:hlinkClick r:id="rId3"/>
              </a:rPr>
              <a:t>https://en.wikipedia.org/wiki/Fibonacci_number</a:t>
            </a:r>
            <a:endParaRPr lang="en-GB" dirty="0"/>
          </a:p>
          <a:p>
            <a:r>
              <a:rPr lang="en-GB" dirty="0">
                <a:hlinkClick r:id="rId4"/>
              </a:rPr>
              <a:t>https://en.wikipedia.org/wiki/Sudoku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Code &amp; </a:t>
            </a:r>
            <a:r>
              <a:rPr lang="de-DE" dirty="0"/>
              <a:t>Präsentation</a:t>
            </a:r>
            <a:r>
              <a:rPr lang="en-GB" dirty="0"/>
              <a:t>: </a:t>
            </a:r>
            <a:r>
              <a:rPr lang="en-GB" dirty="0">
                <a:hlinkClick r:id="rId5"/>
              </a:rPr>
              <a:t>https://github.com/7rebux/backtracking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420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F1F77-C551-B08D-D869-4F038415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der Algorithmus?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638566-1073-EF3E-A1D9-0A63A41D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Jedes Problem was durch eine </a:t>
            </a:r>
            <a:r>
              <a:rPr lang="de-DE" b="1" dirty="0"/>
              <a:t>Reihe an Entscheidungen </a:t>
            </a:r>
            <a:r>
              <a:rPr lang="de-DE" dirty="0"/>
              <a:t>gelöst wird kann durch Backtracking gelöst werden</a:t>
            </a:r>
          </a:p>
          <a:p>
            <a:r>
              <a:rPr lang="de-DE" dirty="0"/>
              <a:t>Wenn beim finden einer Lösung ein </a:t>
            </a:r>
            <a:r>
              <a:rPr lang="de-DE" b="1" dirty="0"/>
              <a:t>ungültiges Ende</a:t>
            </a:r>
            <a:r>
              <a:rPr lang="de-DE" dirty="0"/>
              <a:t> gefunden wird, geht man einen </a:t>
            </a:r>
            <a:r>
              <a:rPr lang="de-DE" b="1" dirty="0"/>
              <a:t>Schritt zurück</a:t>
            </a:r>
            <a:r>
              <a:rPr lang="de-DE" dirty="0"/>
              <a:t> und versucht die </a:t>
            </a:r>
            <a:r>
              <a:rPr lang="de-DE" b="1" dirty="0"/>
              <a:t>nächst folgende Entscheidung</a:t>
            </a:r>
          </a:p>
          <a:p>
            <a:r>
              <a:rPr lang="de-DE" dirty="0"/>
              <a:t>Dieser Prozess wird solange wiederholt bis das </a:t>
            </a:r>
            <a:r>
              <a:rPr lang="de-DE" b="1" dirty="0"/>
              <a:t>erste vorkommende gültige Ende</a:t>
            </a:r>
            <a:r>
              <a:rPr lang="de-DE" dirty="0"/>
              <a:t> gefunden wird</a:t>
            </a:r>
          </a:p>
          <a:p>
            <a:r>
              <a:rPr lang="de-DE" dirty="0"/>
              <a:t>Falls nach jedem möglichen Pfad kein gültiges Ende gefunden wurde, gibt es </a:t>
            </a:r>
            <a:r>
              <a:rPr lang="de-DE" b="1" dirty="0"/>
              <a:t>keine Lösung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12FCC3A-B5CF-FF1C-3F70-1895A40C8A22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Wie funktioniert der Algorithmus? &gt; Beschreibung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961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12FCC3A-B5CF-FF1C-3F70-1895A40C8A22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Wie funktioniert der Algorithmus? &gt; Beschreibung</a:t>
            </a: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B44AF3B-6EF4-296A-1F29-96EAF44C2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41" y="2117992"/>
            <a:ext cx="4849318" cy="262201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2C6126F-EAD9-2CA6-A72A-0DF633438278}"/>
              </a:ext>
            </a:extLst>
          </p:cNvPr>
          <p:cNvSpPr txBox="1"/>
          <p:nvPr/>
        </p:nvSpPr>
        <p:spPr>
          <a:xfrm>
            <a:off x="2806835" y="426094"/>
            <a:ext cx="6665205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Beispiel: Baumdiagramm</a:t>
            </a:r>
          </a:p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Ziel: Durch 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Addition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auf Ergebnis 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5FBD508-7E98-F59D-E17C-5475B78A4EFC}"/>
              </a:ext>
            </a:extLst>
          </p:cNvPr>
          <p:cNvCxnSpPr>
            <a:cxnSpLocks/>
          </p:cNvCxnSpPr>
          <p:nvPr/>
        </p:nvCxnSpPr>
        <p:spPr>
          <a:xfrm flipH="1">
            <a:off x="4341195" y="2662063"/>
            <a:ext cx="1780661" cy="60987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59F489C-D8C7-91A7-96F4-314B0D95A9C0}"/>
              </a:ext>
            </a:extLst>
          </p:cNvPr>
          <p:cNvCxnSpPr>
            <a:cxnSpLocks/>
          </p:cNvCxnSpPr>
          <p:nvPr/>
        </p:nvCxnSpPr>
        <p:spPr>
          <a:xfrm flipH="1">
            <a:off x="3913158" y="3596762"/>
            <a:ext cx="499043" cy="68611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4D3A63E-C418-9304-832C-115D2469DB2D}"/>
              </a:ext>
            </a:extLst>
          </p:cNvPr>
          <p:cNvCxnSpPr>
            <a:cxnSpLocks/>
          </p:cNvCxnSpPr>
          <p:nvPr/>
        </p:nvCxnSpPr>
        <p:spPr>
          <a:xfrm flipV="1">
            <a:off x="3913710" y="3596762"/>
            <a:ext cx="500028" cy="6861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FD19783-706B-DE1C-BAC2-D49333E00473}"/>
              </a:ext>
            </a:extLst>
          </p:cNvPr>
          <p:cNvCxnSpPr>
            <a:cxnSpLocks/>
          </p:cNvCxnSpPr>
          <p:nvPr/>
        </p:nvCxnSpPr>
        <p:spPr>
          <a:xfrm>
            <a:off x="4414030" y="3629190"/>
            <a:ext cx="449945" cy="75001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FD46D21-0301-E877-8D7D-125900FA08CF}"/>
              </a:ext>
            </a:extLst>
          </p:cNvPr>
          <p:cNvCxnSpPr>
            <a:cxnSpLocks/>
          </p:cNvCxnSpPr>
          <p:nvPr/>
        </p:nvCxnSpPr>
        <p:spPr>
          <a:xfrm flipH="1" flipV="1">
            <a:off x="4365484" y="3591678"/>
            <a:ext cx="432361" cy="6912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87B456FB-D397-E2C5-80DF-433E469CC886}"/>
              </a:ext>
            </a:extLst>
          </p:cNvPr>
          <p:cNvCxnSpPr>
            <a:cxnSpLocks/>
          </p:cNvCxnSpPr>
          <p:nvPr/>
        </p:nvCxnSpPr>
        <p:spPr>
          <a:xfrm flipV="1">
            <a:off x="4341196" y="2678693"/>
            <a:ext cx="1754803" cy="5825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36660233-5C98-5EA2-923D-FD0BB05288DE}"/>
              </a:ext>
            </a:extLst>
          </p:cNvPr>
          <p:cNvCxnSpPr>
            <a:cxnSpLocks/>
          </p:cNvCxnSpPr>
          <p:nvPr/>
        </p:nvCxnSpPr>
        <p:spPr>
          <a:xfrm flipH="1">
            <a:off x="5606664" y="3631311"/>
            <a:ext cx="532774" cy="65156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A2008B07-649F-026E-3240-BA8B7A1697B5}"/>
              </a:ext>
            </a:extLst>
          </p:cNvPr>
          <p:cNvCxnSpPr>
            <a:cxnSpLocks/>
          </p:cNvCxnSpPr>
          <p:nvPr/>
        </p:nvCxnSpPr>
        <p:spPr>
          <a:xfrm>
            <a:off x="6095999" y="2678693"/>
            <a:ext cx="0" cy="68020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C83E5DB6-F7C0-1B0A-AA58-EAC3FE69436F}"/>
              </a:ext>
            </a:extLst>
          </p:cNvPr>
          <p:cNvCxnSpPr>
            <a:cxnSpLocks/>
          </p:cNvCxnSpPr>
          <p:nvPr/>
        </p:nvCxnSpPr>
        <p:spPr>
          <a:xfrm>
            <a:off x="6095999" y="2643078"/>
            <a:ext cx="0" cy="68020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0CC35614-E852-DF8A-6004-D65443D8FCF0}"/>
              </a:ext>
            </a:extLst>
          </p:cNvPr>
          <p:cNvCxnSpPr>
            <a:cxnSpLocks/>
          </p:cNvCxnSpPr>
          <p:nvPr/>
        </p:nvCxnSpPr>
        <p:spPr>
          <a:xfrm flipH="1">
            <a:off x="5606664" y="3629190"/>
            <a:ext cx="515192" cy="68377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31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12FCC3A-B5CF-FF1C-3F70-1895A40C8A22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Wie funktioniert der Algorithmus? &gt; Beschreibung</a:t>
            </a:r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7F05F7A-EB7A-8E76-A8FF-08D87360D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57" y="2261831"/>
            <a:ext cx="4317268" cy="233433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9266157-CAB6-B8FD-4C18-E529E5A33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935" y="2261831"/>
            <a:ext cx="4317268" cy="2334337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3157024-046D-2750-3801-BB60254CA0C1}"/>
              </a:ext>
            </a:extLst>
          </p:cNvPr>
          <p:cNvCxnSpPr>
            <a:cxnSpLocks/>
          </p:cNvCxnSpPr>
          <p:nvPr/>
        </p:nvCxnSpPr>
        <p:spPr>
          <a:xfrm flipH="1">
            <a:off x="1388514" y="2732093"/>
            <a:ext cx="1559777" cy="52891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D0FC4DC-874E-BE7F-8308-055562F7B876}"/>
              </a:ext>
            </a:extLst>
          </p:cNvPr>
          <p:cNvCxnSpPr>
            <a:cxnSpLocks/>
          </p:cNvCxnSpPr>
          <p:nvPr/>
        </p:nvCxnSpPr>
        <p:spPr>
          <a:xfrm flipH="1">
            <a:off x="1011997" y="3583739"/>
            <a:ext cx="439270" cy="60273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3F9087D9-B8B5-AA4F-C590-469D26477573}"/>
              </a:ext>
            </a:extLst>
          </p:cNvPr>
          <p:cNvCxnSpPr>
            <a:cxnSpLocks/>
          </p:cNvCxnSpPr>
          <p:nvPr/>
        </p:nvCxnSpPr>
        <p:spPr>
          <a:xfrm>
            <a:off x="9186569" y="2732093"/>
            <a:ext cx="1552134" cy="52891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AC96080-9E7E-8794-AD08-C54D5D0549E5}"/>
              </a:ext>
            </a:extLst>
          </p:cNvPr>
          <p:cNvCxnSpPr>
            <a:cxnSpLocks/>
          </p:cNvCxnSpPr>
          <p:nvPr/>
        </p:nvCxnSpPr>
        <p:spPr>
          <a:xfrm>
            <a:off x="10675867" y="3616044"/>
            <a:ext cx="430388" cy="57042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315CBA38-0ED4-E4D7-1C3C-49FB58FE69F3}"/>
              </a:ext>
            </a:extLst>
          </p:cNvPr>
          <p:cNvSpPr txBox="1"/>
          <p:nvPr/>
        </p:nvSpPr>
        <p:spPr>
          <a:xfrm>
            <a:off x="1680188" y="1492390"/>
            <a:ext cx="253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/>
              <a:t>Best Case</a:t>
            </a:r>
            <a:endParaRPr lang="en-GB" sz="36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F7ADD37-9777-79F9-92A4-E83A5D726381}"/>
              </a:ext>
            </a:extLst>
          </p:cNvPr>
          <p:cNvSpPr txBox="1"/>
          <p:nvPr/>
        </p:nvSpPr>
        <p:spPr>
          <a:xfrm>
            <a:off x="7664392" y="1492389"/>
            <a:ext cx="3044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/>
              <a:t>Worst Case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45228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493964-E52E-4341-AC1B-4CB031C8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Rekursiv vs. Iterativ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65D108-6683-ED16-19E4-7D3FEA83E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Rekursion ist die Möglichkeit die eigene Funktion in sich selbst aufzurufen</a:t>
            </a:r>
          </a:p>
          <a:p>
            <a:r>
              <a:rPr lang="de-DE" dirty="0"/>
              <a:t>Rekursion ist kein muss, jedes Programm kann auch iterativ implementiert werden</a:t>
            </a:r>
          </a:p>
          <a:p>
            <a:r>
              <a:rPr lang="de-DE" dirty="0"/>
              <a:t>Beim übersetzen einer rekursiven Funktion wird diese auch als einfache Schleife behandelt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&gt; Alles was sich Rekursiv implementieren lässt, lässt sich auch iterativ    implementieren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8BA8A90-2CDE-EBDD-45FB-C660D3C0766B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Wie funktioniert der Algorithmus? &gt; Rekursiv vs. Iterativ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1156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76C03E4-40C6-E906-02C2-8DC58CC612F8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Wie funktioniert der Algorithmus? &gt; Rekursiv vs. Iterativ</a:t>
            </a:r>
            <a:endParaRPr lang="en-GB" dirty="0"/>
          </a:p>
        </p:txBody>
      </p:sp>
      <p:pic>
        <p:nvPicPr>
          <p:cNvPr id="3" name="Grafik 2" descr="Ein Bild, das Text, Monitor, drinnen, Screenshot enthält.&#10;&#10;Automatisch generierte Beschreibung">
            <a:extLst>
              <a:ext uri="{FF2B5EF4-FFF2-40B4-BE49-F238E27FC236}">
                <a16:creationId xmlns:a16="http://schemas.microsoft.com/office/drawing/2014/main" id="{F5F11C1A-B7FB-A3D7-6FB1-B0FF8BFF81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9" t="10193" r="6712" b="9860"/>
          <a:stretch/>
        </p:blipFill>
        <p:spPr>
          <a:xfrm>
            <a:off x="5523321" y="-7580"/>
            <a:ext cx="6668679" cy="3989028"/>
          </a:xfrm>
          <a:prstGeom prst="rect">
            <a:avLst/>
          </a:prstGeom>
        </p:spPr>
      </p:pic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6CF07578-6897-B2A6-14B9-73B191DEBC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7" t="15121" r="7016" b="15012"/>
          <a:stretch/>
        </p:blipFill>
        <p:spPr>
          <a:xfrm>
            <a:off x="5523321" y="3919325"/>
            <a:ext cx="6668679" cy="2525542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98FBD4CD-2662-9F03-0102-0E06365C4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21" y="346075"/>
            <a:ext cx="10515600" cy="1325563"/>
          </a:xfrm>
        </p:spPr>
        <p:txBody>
          <a:bodyPr/>
          <a:lstStyle/>
          <a:p>
            <a:r>
              <a:rPr lang="de-DE" dirty="0"/>
              <a:t>Fibonacci</a:t>
            </a:r>
            <a:endParaRPr lang="en-GB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0FCE694-D640-E65F-89E8-B323EE9C9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521" y="2597150"/>
            <a:ext cx="10515600" cy="4351338"/>
          </a:xfrm>
        </p:spPr>
        <p:txBody>
          <a:bodyPr/>
          <a:lstStyle/>
          <a:p>
            <a:r>
              <a:rPr lang="de-DE" dirty="0"/>
              <a:t>Bekannte Zahlenfolge</a:t>
            </a:r>
          </a:p>
          <a:p>
            <a:r>
              <a:rPr lang="de-DE" dirty="0"/>
              <a:t>F(n) = F(n-1) + F(n-2)</a:t>
            </a:r>
          </a:p>
          <a:p>
            <a:r>
              <a:rPr lang="de-DE" dirty="0"/>
              <a:t>0, 1, 1, 2, 3, 5, 8, 13, 21..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118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8EC8F8-F799-5869-10FE-344E43B2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370"/>
            <a:ext cx="10515600" cy="944563"/>
          </a:xfrm>
        </p:spPr>
        <p:txBody>
          <a:bodyPr/>
          <a:lstStyle/>
          <a:p>
            <a:r>
              <a:rPr lang="de-DE" dirty="0"/>
              <a:t>Pseudo Code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A64215-E805-C4F2-4FC5-2955B9DDD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2200"/>
            <a:ext cx="10515600" cy="50847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Boolean</a:t>
            </a:r>
            <a:r>
              <a:rPr lang="de-DE" dirty="0"/>
              <a:t> </a:t>
            </a:r>
            <a:r>
              <a:rPr lang="de-DE" dirty="0">
                <a:solidFill>
                  <a:srgbClr val="0070C0"/>
                </a:solidFill>
              </a:rPr>
              <a:t>lösen</a:t>
            </a:r>
            <a:r>
              <a:rPr lang="de-DE" dirty="0"/>
              <a:t>(schritt) {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solidFill>
                  <a:srgbClr val="00B050"/>
                </a:solidFill>
              </a:rPr>
              <a:t>Wenn</a:t>
            </a:r>
            <a:r>
              <a:rPr lang="de-DE" dirty="0"/>
              <a:t> (zielErreicht)</a:t>
            </a:r>
          </a:p>
          <a:p>
            <a:pPr marL="0" indent="0">
              <a:buNone/>
            </a:pPr>
            <a:r>
              <a:rPr lang="de-DE" dirty="0"/>
              <a:t>		</a:t>
            </a:r>
            <a:r>
              <a:rPr lang="de-DE" dirty="0">
                <a:solidFill>
                  <a:srgbClr val="7030A0"/>
                </a:solidFill>
              </a:rPr>
              <a:t>Rückgabe</a:t>
            </a:r>
            <a:r>
              <a:rPr lang="de-DE" dirty="0"/>
              <a:t> True</a:t>
            </a:r>
          </a:p>
          <a:p>
            <a:pPr marL="0" indent="0">
              <a:buNone/>
            </a:pPr>
            <a:r>
              <a:rPr lang="de-DE" dirty="0"/>
              <a:t>	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solidFill>
                  <a:srgbClr val="00B050"/>
                </a:solidFill>
              </a:rPr>
              <a:t>Wenn</a:t>
            </a:r>
            <a:r>
              <a:rPr lang="de-DE" dirty="0"/>
              <a:t> </a:t>
            </a:r>
            <a:r>
              <a:rPr lang="de-DE" dirty="0">
                <a:solidFill>
                  <a:srgbClr val="0070C0"/>
                </a:solidFill>
              </a:rPr>
              <a:t>gültig</a:t>
            </a:r>
            <a:r>
              <a:rPr lang="de-DE" dirty="0"/>
              <a:t>(schritt) {</a:t>
            </a:r>
          </a:p>
          <a:p>
            <a:pPr marL="0" indent="0">
              <a:buNone/>
            </a:pPr>
            <a:r>
              <a:rPr lang="de-DE" dirty="0"/>
              <a:t>		lösung += schritt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	</a:t>
            </a:r>
            <a:r>
              <a:rPr lang="de-DE" dirty="0">
                <a:solidFill>
                  <a:srgbClr val="00B050"/>
                </a:solidFill>
              </a:rPr>
              <a:t>Wenn</a:t>
            </a:r>
            <a:r>
              <a:rPr lang="de-DE" dirty="0"/>
              <a:t> (</a:t>
            </a:r>
            <a:r>
              <a:rPr lang="de-DE" dirty="0">
                <a:solidFill>
                  <a:srgbClr val="0070C0"/>
                </a:solidFill>
              </a:rPr>
              <a:t>lösen</a:t>
            </a:r>
            <a:r>
              <a:rPr lang="de-DE" dirty="0"/>
              <a:t>(schritt+1))</a:t>
            </a:r>
          </a:p>
          <a:p>
            <a:pPr marL="0" indent="0">
              <a:buNone/>
            </a:pPr>
            <a:r>
              <a:rPr lang="de-DE" dirty="0"/>
              <a:t>			</a:t>
            </a:r>
            <a:r>
              <a:rPr lang="de-DE" dirty="0">
                <a:solidFill>
                  <a:srgbClr val="7030A0"/>
                </a:solidFill>
              </a:rPr>
              <a:t>Rückgabe</a:t>
            </a:r>
            <a:r>
              <a:rPr lang="de-DE" dirty="0"/>
              <a:t> True</a:t>
            </a:r>
          </a:p>
          <a:p>
            <a:pPr marL="0" indent="0">
              <a:buNone/>
            </a:pPr>
            <a:r>
              <a:rPr lang="de-DE" dirty="0"/>
              <a:t>		</a:t>
            </a:r>
            <a:r>
              <a:rPr lang="de-DE" dirty="0">
                <a:solidFill>
                  <a:srgbClr val="00B050"/>
                </a:solidFill>
              </a:rPr>
              <a:t>Ansonsten</a:t>
            </a:r>
          </a:p>
          <a:p>
            <a:pPr marL="0" indent="0">
              <a:buNone/>
            </a:pPr>
            <a:r>
              <a:rPr lang="de-DE" dirty="0"/>
              <a:t>			lösung -= schritt</a:t>
            </a:r>
          </a:p>
          <a:p>
            <a:pPr marL="0" indent="0">
              <a:buNone/>
            </a:pPr>
            <a:r>
              <a:rPr lang="de-DE" dirty="0"/>
              <a:t>	}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solidFill>
                  <a:srgbClr val="7030A0"/>
                </a:solidFill>
              </a:rPr>
              <a:t>Rückgabe</a:t>
            </a:r>
            <a:r>
              <a:rPr lang="de-DE" dirty="0"/>
              <a:t> False</a:t>
            </a:r>
          </a:p>
          <a:p>
            <a:pPr marL="0" indent="0">
              <a:buNone/>
            </a:pPr>
            <a:r>
              <a:rPr lang="de-DE" dirty="0"/>
              <a:t>}</a:t>
            </a:r>
            <a:endParaRPr lang="en-GB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DA6BD2E-F1E5-B29A-B4F9-CE646DC9B406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Wie funktioniert der Algorithmus? &gt; Pseudo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0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E4BBC-F954-2CBB-FCAA-193B383E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066" y="2766218"/>
            <a:ext cx="7907867" cy="1325563"/>
          </a:xfrm>
        </p:spPr>
        <p:txBody>
          <a:bodyPr/>
          <a:lstStyle/>
          <a:p>
            <a:r>
              <a:rPr lang="de-DE" dirty="0"/>
              <a:t>Implementierung des Algorithmus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9770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833</Words>
  <Application>Microsoft Office PowerPoint</Application>
  <PresentationFormat>Breitbild</PresentationFormat>
  <Paragraphs>128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</vt:lpstr>
      <vt:lpstr>Backtracking</vt:lpstr>
      <vt:lpstr>Gliederung</vt:lpstr>
      <vt:lpstr>Wie funktioniert der Algorithmus?</vt:lpstr>
      <vt:lpstr>PowerPoint-Präsentation</vt:lpstr>
      <vt:lpstr>PowerPoint-Präsentation</vt:lpstr>
      <vt:lpstr>Rekursiv vs. Iterativ</vt:lpstr>
      <vt:lpstr>Fibonacci</vt:lpstr>
      <vt:lpstr>Pseudo Code</vt:lpstr>
      <vt:lpstr>Implementierung des Algorithmus</vt:lpstr>
      <vt:lpstr>„Rat in a Maze“ Problem</vt:lpstr>
      <vt:lpstr>PowerPoint-Präsentation</vt:lpstr>
      <vt:lpstr>Lösungsansatz</vt:lpstr>
      <vt:lpstr>PowerPoint-Präsentation</vt:lpstr>
      <vt:lpstr>Programmcode</vt:lpstr>
      <vt:lpstr>5x5 Labyrinth</vt:lpstr>
      <vt:lpstr>Ergebnis</vt:lpstr>
      <vt:lpstr>10x12 Labyrinth</vt:lpstr>
      <vt:lpstr>Ergebnis</vt:lpstr>
      <vt:lpstr>Implementierung von Sudoku</vt:lpstr>
      <vt:lpstr>Sudoku Regeln</vt:lpstr>
      <vt:lpstr>Angepasster Algorithmus für Sudoku</vt:lpstr>
      <vt:lpstr>Zeilen und Spalten Validation</vt:lpstr>
      <vt:lpstr>Box Validation</vt:lpstr>
      <vt:lpstr>Die neue Validierungsfunktion</vt:lpstr>
      <vt:lpstr>Der fertige  Algorithmus</vt:lpstr>
      <vt:lpstr>Programmvorstellung</vt:lpstr>
      <vt:lpstr>Oberflächenprogrammierung in Java</vt:lpstr>
      <vt:lpstr>Visualisierung des Algorithmus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Backtracking</dc:title>
  <dc:creator>Nils Osswald</dc:creator>
  <cp:lastModifiedBy>Nils Osswald</cp:lastModifiedBy>
  <cp:revision>13</cp:revision>
  <dcterms:created xsi:type="dcterms:W3CDTF">2022-06-29T17:57:35Z</dcterms:created>
  <dcterms:modified xsi:type="dcterms:W3CDTF">2022-07-03T21:33:25Z</dcterms:modified>
</cp:coreProperties>
</file>