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9" r:id="rId22"/>
    <p:sldId id="278" r:id="rId23"/>
    <p:sldId id="281" r:id="rId24"/>
    <p:sldId id="280" r:id="rId25"/>
    <p:sldId id="282" r:id="rId26"/>
    <p:sldId id="284" r:id="rId27"/>
    <p:sldId id="283" r:id="rId28"/>
    <p:sldId id="285" r:id="rId29"/>
    <p:sldId id="286" r:id="rId30"/>
    <p:sldId id="288" r:id="rId31"/>
    <p:sldId id="287" r:id="rId32"/>
    <p:sldId id="289" r:id="rId33"/>
    <p:sldId id="290" r:id="rId34"/>
    <p:sldId id="292" r:id="rId35"/>
    <p:sldId id="291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0DC-BEEA-A829-1F57-A8DD13AA8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188B1-C112-2FAC-8160-965D49079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6A542-F455-1AE1-CE4A-EC16FC2C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78C48-3422-6EA9-32A8-435FF1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D2AFD-99BE-4577-22BF-4DA0E427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49DB7-D63F-D053-BEFB-BAE428C5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77B13-E7F1-860E-357F-D05EC409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A9484-A02B-103F-3F79-2A21C08F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0CDCA-30A9-694C-2D9C-5E2750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B7D28-3C67-D1E3-2AB7-93D82A3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1734D-FDD8-4185-FDA6-9057907E0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D5995-B010-4D62-F335-A7A75EB4F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D07E6-D261-87A1-155F-12B28DF7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496BC-6CF6-C422-47F9-BB3AD3A0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863C-EAFE-DB4D-BFFB-D211A230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5224-6E14-7F8A-2E03-58C0A524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4EC66-A183-6AD8-97F1-E87BFA9B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02582-513F-5454-BC51-FB0B167C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3C5D7-9997-9A36-ED82-86994718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82BC5-AC66-D744-110E-7F722B3C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82F96-20CE-7BAC-FCC8-AB5B26E2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D22E5-FB1A-FAA2-8587-25A036D2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31F51-2235-44D3-BEF2-1A2E4F29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59812-7000-BF65-3C56-96F008A5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5553F-FF9E-C45E-C391-661F5C0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BA5A-EF87-A037-C7F9-1BB808AD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912FC-DCD3-2838-53A2-29D78AB3E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EEE4B-017C-DD7F-029C-1BA49645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8B7CC-01E4-8131-7777-EEF701C6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FC56E-C50D-29DA-5171-B77C77A9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FC852-5833-C2F5-B8A6-70D0039E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EBD03-E2D2-E00F-1300-5D675B3D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BC94D-0D99-9CC3-DF74-AC46F0A8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173B0-58C0-1D79-0762-34A042F5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4CBE1-AABD-5984-6DCE-A417A1CC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BE5885-5CB5-35D1-5151-8F705E6D0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AEA50-8A7B-4BD6-5E56-B1C5D829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0CACEB-AEEA-1B5A-AFFC-315DC288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761CF9-DD26-A9CF-BBC8-41F31082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9A66-8A0F-AFBC-6817-E964E450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27BC67-04E1-0F4B-4126-EE9A5863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70BF6-2B83-35E1-0C37-152DB327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4ADCB-AB47-C555-87EE-31E5C15E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667D9-242C-B4CD-B10B-7946E64E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1BB8A5-E383-31B6-D2E3-EA186239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21EE0C-FD29-6BE4-DE20-F63692AA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E5CF-5AB8-A0CC-ED6E-2C4F0C3D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42F-E1DA-2E90-2120-32B2E62A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67C3A-E5A1-77E1-30CF-B672CA5B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0029C-CA62-D161-5F84-4E413E4D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DE88D-C91A-4E86-EDD2-14BC690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80217-3809-304E-0B0A-016CA00D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B39D3-EBE7-3828-65AD-529D2180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B526E1-8BCC-7494-5A13-F8118CAD0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F7A45-80A8-F182-67C8-3F5F2F4C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67DDE-971D-C4CD-4B7F-7E163D2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2316E-DCBC-ADB1-BF04-B0297F7C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50DEC-CB06-D636-25A2-EB9A026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274DCF-FDE9-A1D6-7CFB-8F87D38E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43F22-F6AB-8E50-B76C-0C1011F17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993C-3C01-F782-2F97-963B0AE8A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27057-CE4F-455F-8FA1-179A6E45870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B014-AF88-DDE3-83AE-8CAA1932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D762A-9187-DFDA-2F72-BDF03C34A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39F63-4FAF-435E-8F3F-3F3CF578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023F4-5D21-0486-0AC3-E49869412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Chapter 5. </a:t>
            </a:r>
            <a:r>
              <a:rPr lang="ko-KR" altLang="en-US" sz="5000" dirty="0"/>
              <a:t>서포트 벡터 머신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C9B4E-F1B4-E2DB-85B0-01EB88A02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13564-5ECA-E9B5-0404-6A96EDCE9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BC6AF-CDBD-2549-0293-66C912D7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= 100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0042F-722D-7258-904F-9BB15A92A842}"/>
              </a:ext>
            </a:extLst>
          </p:cNvPr>
          <p:cNvSpPr/>
          <p:nvPr/>
        </p:nvSpPr>
        <p:spPr>
          <a:xfrm>
            <a:off x="4371802" y="362709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CF867A-7F28-90EE-AE92-A8BB6AEAC005}"/>
              </a:ext>
            </a:extLst>
          </p:cNvPr>
          <p:cNvSpPr/>
          <p:nvPr/>
        </p:nvSpPr>
        <p:spPr>
          <a:xfrm>
            <a:off x="3359538" y="2945838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FCBD7-E2D8-DDA7-F4DB-6D0E5A74CA0F}"/>
              </a:ext>
            </a:extLst>
          </p:cNvPr>
          <p:cNvSpPr/>
          <p:nvPr/>
        </p:nvSpPr>
        <p:spPr>
          <a:xfrm>
            <a:off x="5505627" y="231877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DF519-213B-8538-380C-F61FA3C53FF8}"/>
              </a:ext>
            </a:extLst>
          </p:cNvPr>
          <p:cNvSpPr/>
          <p:nvPr/>
        </p:nvSpPr>
        <p:spPr>
          <a:xfrm>
            <a:off x="5401081" y="395066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843EC-44AF-0506-F3F4-D63D5502AD56}"/>
              </a:ext>
            </a:extLst>
          </p:cNvPr>
          <p:cNvSpPr/>
          <p:nvPr/>
        </p:nvSpPr>
        <p:spPr>
          <a:xfrm>
            <a:off x="4611767" y="297594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9F543-528D-5E92-CE79-FC5436742D7B}"/>
              </a:ext>
            </a:extLst>
          </p:cNvPr>
          <p:cNvSpPr/>
          <p:nvPr/>
        </p:nvSpPr>
        <p:spPr>
          <a:xfrm>
            <a:off x="5786419" y="359273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03FB8E-22C5-9544-E594-D3D56C2ACBF5}"/>
              </a:ext>
            </a:extLst>
          </p:cNvPr>
          <p:cNvSpPr/>
          <p:nvPr/>
        </p:nvSpPr>
        <p:spPr>
          <a:xfrm>
            <a:off x="5006424" y="441663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BB940D-C924-C429-E435-8637B082643C}"/>
              </a:ext>
            </a:extLst>
          </p:cNvPr>
          <p:cNvSpPr/>
          <p:nvPr/>
        </p:nvSpPr>
        <p:spPr>
          <a:xfrm>
            <a:off x="2686722" y="268397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78A48-DF1A-E8A3-6F4D-CCC7818288C1}"/>
              </a:ext>
            </a:extLst>
          </p:cNvPr>
          <p:cNvSpPr/>
          <p:nvPr/>
        </p:nvSpPr>
        <p:spPr>
          <a:xfrm>
            <a:off x="4100911" y="295782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DDEDD-A5C3-421C-8A4C-90C6BC2C7741}"/>
              </a:ext>
            </a:extLst>
          </p:cNvPr>
          <p:cNvSpPr/>
          <p:nvPr/>
        </p:nvSpPr>
        <p:spPr>
          <a:xfrm>
            <a:off x="5087705" y="349060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9A24D8-B9A2-9808-8D5A-CCE198C4AF5A}"/>
              </a:ext>
            </a:extLst>
          </p:cNvPr>
          <p:cNvSpPr/>
          <p:nvPr/>
        </p:nvSpPr>
        <p:spPr>
          <a:xfrm>
            <a:off x="5367465" y="3139974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403AED-6CE6-0367-1439-D2AE23F45395}"/>
              </a:ext>
            </a:extLst>
          </p:cNvPr>
          <p:cNvSpPr/>
          <p:nvPr/>
        </p:nvSpPr>
        <p:spPr>
          <a:xfrm>
            <a:off x="4482055" y="2156650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46910D-8F31-62E6-B9FF-80B53E802304}"/>
              </a:ext>
            </a:extLst>
          </p:cNvPr>
          <p:cNvSpPr/>
          <p:nvPr/>
        </p:nvSpPr>
        <p:spPr>
          <a:xfrm>
            <a:off x="3902833" y="235129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C5429C-F37F-E0F1-6479-8223189D0F66}"/>
              </a:ext>
            </a:extLst>
          </p:cNvPr>
          <p:cNvSpPr/>
          <p:nvPr/>
        </p:nvSpPr>
        <p:spPr>
          <a:xfrm>
            <a:off x="2860960" y="35843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39C6D2-8711-95E1-2879-2586B58B5DE1}"/>
              </a:ext>
            </a:extLst>
          </p:cNvPr>
          <p:cNvSpPr/>
          <p:nvPr/>
        </p:nvSpPr>
        <p:spPr>
          <a:xfrm>
            <a:off x="4470394" y="435468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6CFD7-E9B5-2256-8027-22D06C2ADB3B}"/>
              </a:ext>
            </a:extLst>
          </p:cNvPr>
          <p:cNvSpPr/>
          <p:nvPr/>
        </p:nvSpPr>
        <p:spPr>
          <a:xfrm>
            <a:off x="5696993" y="176637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B08A09-2A95-4341-C748-107983B1EC19}"/>
              </a:ext>
            </a:extLst>
          </p:cNvPr>
          <p:cNvSpPr/>
          <p:nvPr/>
        </p:nvSpPr>
        <p:spPr>
          <a:xfrm>
            <a:off x="5121861" y="1877357"/>
            <a:ext cx="207645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46BA32-64A0-1433-7F85-2405AA212B57}"/>
              </a:ext>
            </a:extLst>
          </p:cNvPr>
          <p:cNvSpPr/>
          <p:nvPr/>
        </p:nvSpPr>
        <p:spPr>
          <a:xfrm>
            <a:off x="6534169" y="257689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DD2A8-42C2-573C-D554-DC5517391AEC}"/>
              </a:ext>
            </a:extLst>
          </p:cNvPr>
          <p:cNvSpPr/>
          <p:nvPr/>
        </p:nvSpPr>
        <p:spPr>
          <a:xfrm>
            <a:off x="5696993" y="127596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257BB9-4272-98C6-5DF7-8684D6B71544}"/>
              </a:ext>
            </a:extLst>
          </p:cNvPr>
          <p:cNvSpPr/>
          <p:nvPr/>
        </p:nvSpPr>
        <p:spPr>
          <a:xfrm>
            <a:off x="7030459" y="287416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933B5E-3E3A-00CD-B009-5A3932B5A5FD}"/>
              </a:ext>
            </a:extLst>
          </p:cNvPr>
          <p:cNvSpPr/>
          <p:nvPr/>
        </p:nvSpPr>
        <p:spPr>
          <a:xfrm>
            <a:off x="7106896" y="232561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9DC67D-D158-F384-6828-A8BC47EE3203}"/>
              </a:ext>
            </a:extLst>
          </p:cNvPr>
          <p:cNvSpPr/>
          <p:nvPr/>
        </p:nvSpPr>
        <p:spPr>
          <a:xfrm>
            <a:off x="6063541" y="235064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C514D-AC1D-8AD4-58FD-F067C4EE229E}"/>
              </a:ext>
            </a:extLst>
          </p:cNvPr>
          <p:cNvSpPr/>
          <p:nvPr/>
        </p:nvSpPr>
        <p:spPr>
          <a:xfrm>
            <a:off x="6568179" y="301926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AEEEDA-9A07-E06E-97F5-C58821879A27}"/>
              </a:ext>
            </a:extLst>
          </p:cNvPr>
          <p:cNvSpPr/>
          <p:nvPr/>
        </p:nvSpPr>
        <p:spPr>
          <a:xfrm>
            <a:off x="7967873" y="271172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710050-AE0F-0672-3DE1-C9E9101855BB}"/>
              </a:ext>
            </a:extLst>
          </p:cNvPr>
          <p:cNvSpPr/>
          <p:nvPr/>
        </p:nvSpPr>
        <p:spPr>
          <a:xfrm>
            <a:off x="8497133" y="235543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B530B2-854B-A701-2EF6-24C493922F52}"/>
              </a:ext>
            </a:extLst>
          </p:cNvPr>
          <p:cNvSpPr/>
          <p:nvPr/>
        </p:nvSpPr>
        <p:spPr>
          <a:xfrm>
            <a:off x="7409212" y="30328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40AA68-55B0-963F-A5C4-B8028B1F7522}"/>
              </a:ext>
            </a:extLst>
          </p:cNvPr>
          <p:cNvSpPr/>
          <p:nvPr/>
        </p:nvSpPr>
        <p:spPr>
          <a:xfrm>
            <a:off x="8190470" y="3347002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9AE777-F7C4-DE27-6A98-1D9A2942C06C}"/>
              </a:ext>
            </a:extLst>
          </p:cNvPr>
          <p:cNvSpPr/>
          <p:nvPr/>
        </p:nvSpPr>
        <p:spPr>
          <a:xfrm>
            <a:off x="6119902" y="168171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F76C4D-04D1-5196-F782-3982A91146DB}"/>
              </a:ext>
            </a:extLst>
          </p:cNvPr>
          <p:cNvSpPr/>
          <p:nvPr/>
        </p:nvSpPr>
        <p:spPr>
          <a:xfrm>
            <a:off x="6906874" y="174442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463C9B-5323-3E08-C6B4-8FF37FF4032B}"/>
              </a:ext>
            </a:extLst>
          </p:cNvPr>
          <p:cNvSpPr/>
          <p:nvPr/>
        </p:nvSpPr>
        <p:spPr>
          <a:xfrm>
            <a:off x="7863513" y="188595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557FEB-1886-2FE2-3AAD-205297DDA017}"/>
              </a:ext>
            </a:extLst>
          </p:cNvPr>
          <p:cNvSpPr/>
          <p:nvPr/>
        </p:nvSpPr>
        <p:spPr>
          <a:xfrm>
            <a:off x="7348828" y="12332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55124F-3F51-E6AD-612C-E96C0C337AA3}"/>
              </a:ext>
            </a:extLst>
          </p:cNvPr>
          <p:cNvSpPr/>
          <p:nvPr/>
        </p:nvSpPr>
        <p:spPr>
          <a:xfrm>
            <a:off x="8566343" y="295616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1C875D-367A-5E8C-C00A-A6CEDAB1B3B2}"/>
              </a:ext>
            </a:extLst>
          </p:cNvPr>
          <p:cNvCxnSpPr>
            <a:cxnSpLocks/>
          </p:cNvCxnSpPr>
          <p:nvPr/>
        </p:nvCxnSpPr>
        <p:spPr>
          <a:xfrm>
            <a:off x="4367371" y="1128091"/>
            <a:ext cx="4628623" cy="50838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B024B1-AB59-C1F7-DFC0-B35E7F9EED52}"/>
              </a:ext>
            </a:extLst>
          </p:cNvPr>
          <p:cNvCxnSpPr>
            <a:cxnSpLocks/>
          </p:cNvCxnSpPr>
          <p:nvPr/>
        </p:nvCxnSpPr>
        <p:spPr>
          <a:xfrm>
            <a:off x="4023648" y="1596469"/>
            <a:ext cx="4310313" cy="473475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EE467E0-67BE-4CD8-1DDC-B1A14B331FFD}"/>
              </a:ext>
            </a:extLst>
          </p:cNvPr>
          <p:cNvCxnSpPr>
            <a:cxnSpLocks/>
          </p:cNvCxnSpPr>
          <p:nvPr/>
        </p:nvCxnSpPr>
        <p:spPr>
          <a:xfrm>
            <a:off x="4842619" y="826580"/>
            <a:ext cx="4434342" cy="4790783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6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ADCCB-F184-665D-DC25-81675EB2F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16A1-82C5-5551-088B-45097A6F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5.2 </a:t>
            </a:r>
            <a:r>
              <a:rPr lang="ko-KR" altLang="en-US" dirty="0"/>
              <a:t>비선형 </a:t>
            </a:r>
            <a:r>
              <a:rPr lang="en-US" altLang="ko-KR" dirty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6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59D18-8709-96B1-081A-142E831E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비선형 </a:t>
            </a:r>
            <a:r>
              <a:rPr lang="en-US" altLang="ko-KR" dirty="0"/>
              <a:t>SVM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94193-DFF8-D6DF-B72C-68BB5456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선형적으로 구분할 수 없는 데이터셋을 다루는 방법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다항 특성을 추가하여 선형적으로 구분할 수 있음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3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3D9C15-B796-5552-71C6-34D9DD18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323681"/>
            <a:ext cx="1096480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0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6B8C6-1385-5DC1-A0B7-AC9402E2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6D9C-97D0-ED0A-CD00-183285C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5.2.1 </a:t>
            </a:r>
            <a:r>
              <a:rPr lang="ko-KR" altLang="en-US" dirty="0"/>
              <a:t>다항식 커널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9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AAA9A-6980-4674-DC58-C2ADC41D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다항식 커널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023B-501E-AAF6-19C8-AC6ACCF0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다항 특성을 추가하는 것은 차수가 높아질수록 모델이 느려짐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SVM</a:t>
            </a:r>
            <a:r>
              <a:rPr lang="ko-KR" altLang="en-US" dirty="0"/>
              <a:t>은 커널 트릭을 사용하여 특성을 추가하지 않으면서 추가한 것과 같은 결과를 얻음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2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2825A-54F4-5436-E9AF-CEF82440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080760"/>
            <a:ext cx="1165070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2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3995-2F2C-2506-509F-5EAB89E1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C7250-2D5A-9A8B-ACA1-B8EEE5B4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5.2.2 </a:t>
            </a:r>
            <a:r>
              <a:rPr lang="ko-KR" altLang="en-US" dirty="0"/>
              <a:t>유사도 특성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05D8A-11A3-8F9C-1C5B-8FBC7F64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유사도 특성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B6785-F8F3-1386-75B0-F4EA2DDC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샘플이 특정 랜드마크와 얼마나 닮았는지 측정하는 유사도 함수로 계산한 특성을 추가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가우스 방사 기저 함수를 사용하여 유사도 특성을 만들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7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817DB-7821-5D83-AC02-87A049AE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2372-F659-4DA1-F136-BE0DD6FF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5.2.3 </a:t>
            </a:r>
            <a:r>
              <a:rPr lang="ko-KR" altLang="en-US" dirty="0"/>
              <a:t>가우스 </a:t>
            </a:r>
            <a:r>
              <a:rPr lang="en-US" altLang="ko-KR" dirty="0"/>
              <a:t>RBF </a:t>
            </a:r>
            <a:r>
              <a:rPr lang="ko-KR" altLang="en-US" dirty="0"/>
              <a:t>커널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4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48DAEC-E912-8987-1E85-6426215D911E}"/>
              </a:ext>
            </a:extLst>
          </p:cNvPr>
          <p:cNvSpPr/>
          <p:nvPr/>
        </p:nvSpPr>
        <p:spPr>
          <a:xfrm>
            <a:off x="3541655" y="496790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0CCBA6-6FC3-F3D1-7E7C-CD6E48A372F6}"/>
              </a:ext>
            </a:extLst>
          </p:cNvPr>
          <p:cNvSpPr/>
          <p:nvPr/>
        </p:nvSpPr>
        <p:spPr>
          <a:xfrm>
            <a:off x="3036414" y="419183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C4780-5D0A-DD69-CF1D-6A2CF7CD9A74}"/>
              </a:ext>
            </a:extLst>
          </p:cNvPr>
          <p:cNvSpPr/>
          <p:nvPr/>
        </p:nvSpPr>
        <p:spPr>
          <a:xfrm>
            <a:off x="3968207" y="290802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5A713-28E2-740E-9029-2A350BE2933F}"/>
              </a:ext>
            </a:extLst>
          </p:cNvPr>
          <p:cNvSpPr/>
          <p:nvPr/>
        </p:nvSpPr>
        <p:spPr>
          <a:xfrm>
            <a:off x="5021757" y="513190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878A0E-2A66-310E-3CDF-C683DE34F8B2}"/>
              </a:ext>
            </a:extLst>
          </p:cNvPr>
          <p:cNvSpPr/>
          <p:nvPr/>
        </p:nvSpPr>
        <p:spPr>
          <a:xfrm>
            <a:off x="4611767" y="297594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FA51E-A416-0B83-B1B1-371FA18242DE}"/>
              </a:ext>
            </a:extLst>
          </p:cNvPr>
          <p:cNvSpPr/>
          <p:nvPr/>
        </p:nvSpPr>
        <p:spPr>
          <a:xfrm>
            <a:off x="5205631" y="446598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C4B854-8454-0879-0518-EDF6DD0E65DD}"/>
              </a:ext>
            </a:extLst>
          </p:cNvPr>
          <p:cNvSpPr/>
          <p:nvPr/>
        </p:nvSpPr>
        <p:spPr>
          <a:xfrm>
            <a:off x="4335955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A5CB94-33A0-90C6-5FD8-2C76E5A2C93F}"/>
              </a:ext>
            </a:extLst>
          </p:cNvPr>
          <p:cNvSpPr/>
          <p:nvPr/>
        </p:nvSpPr>
        <p:spPr>
          <a:xfrm>
            <a:off x="2621458" y="3401668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91735-FCDE-3EC5-F647-DA86BC92A25E}"/>
              </a:ext>
            </a:extLst>
          </p:cNvPr>
          <p:cNvSpPr/>
          <p:nvPr/>
        </p:nvSpPr>
        <p:spPr>
          <a:xfrm>
            <a:off x="3474980" y="34836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4650B5-3F24-09FF-59DD-90C500705988}"/>
              </a:ext>
            </a:extLst>
          </p:cNvPr>
          <p:cNvSpPr/>
          <p:nvPr/>
        </p:nvSpPr>
        <p:spPr>
          <a:xfrm>
            <a:off x="4152081" y="438398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D079DA-9B08-54AE-F40D-1CB0D9DE7059}"/>
              </a:ext>
            </a:extLst>
          </p:cNvPr>
          <p:cNvSpPr/>
          <p:nvPr/>
        </p:nvSpPr>
        <p:spPr>
          <a:xfrm>
            <a:off x="4696250" y="380751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FA038D-EC42-0B78-81CF-698FC0FD7CF6}"/>
              </a:ext>
            </a:extLst>
          </p:cNvPr>
          <p:cNvSpPr/>
          <p:nvPr/>
        </p:nvSpPr>
        <p:spPr>
          <a:xfrm>
            <a:off x="3400440" y="2720010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BEC948-1C12-025D-BF4E-93E2643DECF4}"/>
              </a:ext>
            </a:extLst>
          </p:cNvPr>
          <p:cNvSpPr/>
          <p:nvPr/>
        </p:nvSpPr>
        <p:spPr>
          <a:xfrm>
            <a:off x="2728302" y="244668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808025-9635-68A0-EFA2-3E277A3E88BF}"/>
              </a:ext>
            </a:extLst>
          </p:cNvPr>
          <p:cNvSpPr/>
          <p:nvPr/>
        </p:nvSpPr>
        <p:spPr>
          <a:xfrm>
            <a:off x="2236315" y="4617554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1A86EB-5441-AFA2-7B25-A6B8416A4BC7}"/>
              </a:ext>
            </a:extLst>
          </p:cNvPr>
          <p:cNvSpPr/>
          <p:nvPr/>
        </p:nvSpPr>
        <p:spPr>
          <a:xfrm>
            <a:off x="3067476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D05743-2373-2BA8-BCED-E35554084A13}"/>
              </a:ext>
            </a:extLst>
          </p:cNvPr>
          <p:cNvSpPr/>
          <p:nvPr/>
        </p:nvSpPr>
        <p:spPr>
          <a:xfrm>
            <a:off x="6378447" y="105851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3796EA-870B-7FF8-600B-AFD921DB2BBA}"/>
              </a:ext>
            </a:extLst>
          </p:cNvPr>
          <p:cNvSpPr/>
          <p:nvPr/>
        </p:nvSpPr>
        <p:spPr>
          <a:xfrm>
            <a:off x="6645975" y="196297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7A4484-4FAC-61E9-4A8A-8201AB01B7D7}"/>
              </a:ext>
            </a:extLst>
          </p:cNvPr>
          <p:cNvSpPr/>
          <p:nvPr/>
        </p:nvSpPr>
        <p:spPr>
          <a:xfrm>
            <a:off x="6607046" y="255601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82F202-D4C8-21AE-E12C-ABC726A2F6FE}"/>
              </a:ext>
            </a:extLst>
          </p:cNvPr>
          <p:cNvSpPr/>
          <p:nvPr/>
        </p:nvSpPr>
        <p:spPr>
          <a:xfrm>
            <a:off x="7115599" y="134178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B76145-E278-C13D-F0D9-F66955A83E0F}"/>
              </a:ext>
            </a:extLst>
          </p:cNvPr>
          <p:cNvSpPr/>
          <p:nvPr/>
        </p:nvSpPr>
        <p:spPr>
          <a:xfrm>
            <a:off x="7933506" y="364352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238F7C-BFC1-92DD-C260-F5CFCCA440DB}"/>
              </a:ext>
            </a:extLst>
          </p:cNvPr>
          <p:cNvSpPr/>
          <p:nvPr/>
        </p:nvSpPr>
        <p:spPr>
          <a:xfrm>
            <a:off x="7926880" y="232064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8DC946-7998-6A1D-5652-2B03FE03B0DD}"/>
              </a:ext>
            </a:extLst>
          </p:cNvPr>
          <p:cNvSpPr/>
          <p:nvPr/>
        </p:nvSpPr>
        <p:spPr>
          <a:xfrm>
            <a:off x="7572799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EA266A-BEFF-3308-8DB8-F3E5E1E24145}"/>
              </a:ext>
            </a:extLst>
          </p:cNvPr>
          <p:cNvSpPr/>
          <p:nvPr/>
        </p:nvSpPr>
        <p:spPr>
          <a:xfrm>
            <a:off x="7250605" y="2638012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D121A8-3571-AFC5-D232-0F137CA09292}"/>
              </a:ext>
            </a:extLst>
          </p:cNvPr>
          <p:cNvSpPr/>
          <p:nvPr/>
        </p:nvSpPr>
        <p:spPr>
          <a:xfrm>
            <a:off x="8787857" y="270675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E1F366-778F-AD54-01CB-721E674C2781}"/>
              </a:ext>
            </a:extLst>
          </p:cNvPr>
          <p:cNvSpPr/>
          <p:nvPr/>
        </p:nvSpPr>
        <p:spPr>
          <a:xfrm>
            <a:off x="9317117" y="235046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61AEFF-5AB3-750A-6560-9946C53EACC5}"/>
              </a:ext>
            </a:extLst>
          </p:cNvPr>
          <p:cNvSpPr/>
          <p:nvPr/>
        </p:nvSpPr>
        <p:spPr>
          <a:xfrm>
            <a:off x="8229196" y="302783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BFDFA9-5114-369A-6596-04D7C868887A}"/>
              </a:ext>
            </a:extLst>
          </p:cNvPr>
          <p:cNvSpPr/>
          <p:nvPr/>
        </p:nvSpPr>
        <p:spPr>
          <a:xfrm>
            <a:off x="9133243" y="32592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3C20B1-626A-D486-240F-310763AD522E}"/>
              </a:ext>
            </a:extLst>
          </p:cNvPr>
          <p:cNvSpPr/>
          <p:nvPr/>
        </p:nvSpPr>
        <p:spPr>
          <a:xfrm>
            <a:off x="7158668" y="76372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965338-B98C-3270-D031-F265E1EE716F}"/>
              </a:ext>
            </a:extLst>
          </p:cNvPr>
          <p:cNvSpPr/>
          <p:nvPr/>
        </p:nvSpPr>
        <p:spPr>
          <a:xfrm>
            <a:off x="8013435" y="131030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9ABA96-37DF-ADFA-786C-04C1346CD080}"/>
              </a:ext>
            </a:extLst>
          </p:cNvPr>
          <p:cNvSpPr/>
          <p:nvPr/>
        </p:nvSpPr>
        <p:spPr>
          <a:xfrm>
            <a:off x="8683497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14614A-4C8D-93D5-8AA1-7B18EF828FD1}"/>
              </a:ext>
            </a:extLst>
          </p:cNvPr>
          <p:cNvSpPr/>
          <p:nvPr/>
        </p:nvSpPr>
        <p:spPr>
          <a:xfrm>
            <a:off x="8901330" y="783607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33C6E8-2619-5BFC-90FA-71927604E1B5}"/>
              </a:ext>
            </a:extLst>
          </p:cNvPr>
          <p:cNvSpPr/>
          <p:nvPr/>
        </p:nvSpPr>
        <p:spPr>
          <a:xfrm>
            <a:off x="9225180" y="13923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7CDBD-A79A-A879-0A3B-543B9F17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가우스 </a:t>
            </a:r>
            <a:r>
              <a:rPr lang="en-US" altLang="ko-KR" dirty="0"/>
              <a:t>RBF </a:t>
            </a:r>
            <a:r>
              <a:rPr lang="ko-KR" altLang="en-US" dirty="0"/>
              <a:t>커널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5A501-A978-6631-46BC-85203A15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유사도 특성도 계산하는데 연산 비용이 높음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커널 트릭을 사용해 유사도 특성을 추가하는 것과 비슷한 결과를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2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7FD5-0D25-647C-DC49-E99C3848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E23BC-D134-69C5-DE50-BEF3E139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5.2.4 </a:t>
            </a:r>
            <a:r>
              <a:rPr lang="ko-KR" altLang="en-US" dirty="0"/>
              <a:t>계산 복잡도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6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B0E0-426B-5841-B544-0C1A682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 복잡도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6ADE74-D060-DEEF-2522-5DE60A5BC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일반적으로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사이임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SVC</a:t>
                </a:r>
                <a:r>
                  <a:rPr lang="ko-KR" altLang="en-US" dirty="0"/>
                  <a:t>의 계산 복잡도는 커널 트릭을 구현한 </a:t>
                </a:r>
                <a:r>
                  <a:rPr lang="en-US" altLang="ko-KR" dirty="0" err="1"/>
                  <a:t>libsvm</a:t>
                </a:r>
                <a:r>
                  <a:rPr lang="ko-KR" altLang="en-US" dirty="0"/>
                  <a:t> 을 기반으로 함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D6ADE74-D060-DEEF-2522-5DE60A5BC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3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64F6C-AC24-CA94-B60D-6EA3767C9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57AB6-CC6D-C1B2-01AB-C59D6B80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5.3 SVM</a:t>
            </a:r>
            <a:r>
              <a:rPr lang="ko-KR" altLang="en-US" sz="5000" dirty="0"/>
              <a:t> 회귀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44B8F-D234-C643-BC70-D6C437E7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3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61966-C004-1ACA-A2AE-60703D2E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</a:t>
            </a:r>
            <a:r>
              <a:rPr lang="ko-KR" altLang="en-US" dirty="0"/>
              <a:t>회귀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A458C-F749-FF4C-4C37-8E92F0715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</a:t>
                </a:r>
                <a:r>
                  <a:rPr lang="ko-KR" altLang="en-US" dirty="0"/>
                  <a:t>회귀는 제한된 마진 오류 안에서 도로 안에 가능한 많은 샘플이 들어가도록 학습함</a:t>
                </a:r>
                <a:r>
                  <a:rPr lang="en-US" altLang="ko-KR" dirty="0"/>
                  <a:t>.</a:t>
                </a:r>
              </a:p>
              <a:p>
                <a:endParaRPr lang="en-US" dirty="0"/>
              </a:p>
              <a:p>
                <a:r>
                  <a:rPr lang="ko-KR" altLang="en-US" dirty="0" err="1"/>
                  <a:t>하이퍼파라미터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을 사용하여 모델을 규제함</a:t>
                </a:r>
                <a:endParaRPr lang="en-US" altLang="ko-KR" dirty="0"/>
              </a:p>
              <a:p>
                <a:endParaRPr lang="en-US" dirty="0"/>
              </a:p>
              <a:p>
                <a:r>
                  <a:rPr lang="ko-KR" altLang="en-US" dirty="0"/>
                  <a:t>모델은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에 민감하지 않다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A458C-F749-FF4C-4C37-8E92F0715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30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819106-D266-BD17-25D6-C13973DE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828312"/>
            <a:ext cx="1101243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3EC62-8B12-F4D3-CA93-DCE97606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1B989-3189-EF82-498E-28A408742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5.4 SVM</a:t>
            </a:r>
            <a:r>
              <a:rPr lang="ko-KR" altLang="en-US" sz="5000" dirty="0"/>
              <a:t> 이론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41C1E-19D0-A343-F480-35A1CE9AC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0900-BD3B-0A03-AE07-3F5E14C4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분류기 모델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AAC09-28AC-E349-6818-F98220A7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596"/>
            <a:ext cx="10515600" cy="3498367"/>
          </a:xfrm>
        </p:spPr>
        <p:txBody>
          <a:bodyPr/>
          <a:lstStyle/>
          <a:p>
            <a:r>
              <a:rPr lang="ko-KR" altLang="en-US" dirty="0"/>
              <a:t>결과값이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</a:p>
          <a:p>
            <a:endParaRPr lang="en-US" dirty="0"/>
          </a:p>
          <a:p>
            <a:r>
              <a:rPr lang="ko-KR" altLang="en-US" dirty="0"/>
              <a:t>훈련은 마진 오류를 제한하면서 도로의 너비를 크게 만드는 가중치 벡터와 편향을 찾는 것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95AFAE-7D74-3A66-81A5-4E4185DB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690688"/>
            <a:ext cx="641122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9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1170-CD5E-5643-9FEA-4A5C1D2B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 마진 선형 분류기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40FEF7-A93F-003D-BF28-6AD0981E5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90" y="2881950"/>
            <a:ext cx="6954220" cy="2238687"/>
          </a:xfrm>
        </p:spPr>
      </p:pic>
    </p:spTree>
    <p:extLst>
      <p:ext uri="{BB962C8B-B14F-4D97-AF65-F5344CB8AC3E}">
        <p14:creationId xmlns:p14="http://schemas.microsoft.com/office/powerpoint/2010/main" val="40988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14057-E219-45B9-7B68-DE2A017F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 마진 선형 분류기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825A05-2A6E-4CE6-6106-DF9FB3EDE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362" y="2872424"/>
            <a:ext cx="8783276" cy="2257740"/>
          </a:xfrm>
        </p:spPr>
      </p:pic>
    </p:spTree>
    <p:extLst>
      <p:ext uri="{BB962C8B-B14F-4D97-AF65-F5344CB8AC3E}">
        <p14:creationId xmlns:p14="http://schemas.microsoft.com/office/powerpoint/2010/main" val="169774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9ACF-7DB6-537A-60B6-141D504E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63E721-9C14-EAF6-F572-DE25A5343AC1}"/>
              </a:ext>
            </a:extLst>
          </p:cNvPr>
          <p:cNvSpPr/>
          <p:nvPr/>
        </p:nvSpPr>
        <p:spPr>
          <a:xfrm>
            <a:off x="3541655" y="496790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1DA39C-7A9C-A976-89C6-4F83372BC11B}"/>
              </a:ext>
            </a:extLst>
          </p:cNvPr>
          <p:cNvSpPr/>
          <p:nvPr/>
        </p:nvSpPr>
        <p:spPr>
          <a:xfrm>
            <a:off x="3036414" y="419183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BD70A-4073-C127-1348-3AF1D9E3C448}"/>
              </a:ext>
            </a:extLst>
          </p:cNvPr>
          <p:cNvSpPr/>
          <p:nvPr/>
        </p:nvSpPr>
        <p:spPr>
          <a:xfrm>
            <a:off x="3968207" y="290802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D4ED75-2205-6613-22D7-7F1F6C5F73AA}"/>
              </a:ext>
            </a:extLst>
          </p:cNvPr>
          <p:cNvSpPr/>
          <p:nvPr/>
        </p:nvSpPr>
        <p:spPr>
          <a:xfrm>
            <a:off x="5021757" y="513190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57CF7-213A-F614-31B5-E2971CB4B092}"/>
              </a:ext>
            </a:extLst>
          </p:cNvPr>
          <p:cNvSpPr/>
          <p:nvPr/>
        </p:nvSpPr>
        <p:spPr>
          <a:xfrm>
            <a:off x="4611767" y="297594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BD843C-1857-F089-C308-4EB24446CE9C}"/>
              </a:ext>
            </a:extLst>
          </p:cNvPr>
          <p:cNvSpPr/>
          <p:nvPr/>
        </p:nvSpPr>
        <p:spPr>
          <a:xfrm>
            <a:off x="5205631" y="446598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081366-8294-18E2-663E-E1AB85CC2950}"/>
              </a:ext>
            </a:extLst>
          </p:cNvPr>
          <p:cNvSpPr/>
          <p:nvPr/>
        </p:nvSpPr>
        <p:spPr>
          <a:xfrm>
            <a:off x="4335955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90B90E-D7FC-4325-F52A-83B8808B5FEF}"/>
              </a:ext>
            </a:extLst>
          </p:cNvPr>
          <p:cNvSpPr/>
          <p:nvPr/>
        </p:nvSpPr>
        <p:spPr>
          <a:xfrm>
            <a:off x="2621458" y="3401668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186282-7892-9517-7CE3-EB3DA7125836}"/>
              </a:ext>
            </a:extLst>
          </p:cNvPr>
          <p:cNvSpPr/>
          <p:nvPr/>
        </p:nvSpPr>
        <p:spPr>
          <a:xfrm>
            <a:off x="3474980" y="34836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772BE7-1B44-D955-A856-C78643BFA540}"/>
              </a:ext>
            </a:extLst>
          </p:cNvPr>
          <p:cNvSpPr/>
          <p:nvPr/>
        </p:nvSpPr>
        <p:spPr>
          <a:xfrm>
            <a:off x="4152081" y="438398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9600BE-7695-97C1-887B-D0A3AE2F5523}"/>
              </a:ext>
            </a:extLst>
          </p:cNvPr>
          <p:cNvSpPr/>
          <p:nvPr/>
        </p:nvSpPr>
        <p:spPr>
          <a:xfrm>
            <a:off x="4696250" y="380751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CC927-ED33-5459-3CF1-A1B60780C49A}"/>
              </a:ext>
            </a:extLst>
          </p:cNvPr>
          <p:cNvSpPr/>
          <p:nvPr/>
        </p:nvSpPr>
        <p:spPr>
          <a:xfrm>
            <a:off x="3400440" y="2720010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948C86-B124-4070-CFE5-B0C4C64A9F2F}"/>
              </a:ext>
            </a:extLst>
          </p:cNvPr>
          <p:cNvSpPr/>
          <p:nvPr/>
        </p:nvSpPr>
        <p:spPr>
          <a:xfrm>
            <a:off x="2728302" y="244668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E7DCB7-E63A-06D8-B247-F7DC738CABA4}"/>
              </a:ext>
            </a:extLst>
          </p:cNvPr>
          <p:cNvSpPr/>
          <p:nvPr/>
        </p:nvSpPr>
        <p:spPr>
          <a:xfrm>
            <a:off x="2236315" y="4617554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407B4-A92A-0F47-0C1D-A67B8F7B29C1}"/>
              </a:ext>
            </a:extLst>
          </p:cNvPr>
          <p:cNvSpPr/>
          <p:nvPr/>
        </p:nvSpPr>
        <p:spPr>
          <a:xfrm>
            <a:off x="3067476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F32326-41BC-05ED-A6E1-47244D2EAB64}"/>
              </a:ext>
            </a:extLst>
          </p:cNvPr>
          <p:cNvSpPr/>
          <p:nvPr/>
        </p:nvSpPr>
        <p:spPr>
          <a:xfrm>
            <a:off x="6378447" y="105851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592CC1-EEA4-BC1A-BCEB-54AAAF4C5B8A}"/>
              </a:ext>
            </a:extLst>
          </p:cNvPr>
          <p:cNvSpPr/>
          <p:nvPr/>
        </p:nvSpPr>
        <p:spPr>
          <a:xfrm>
            <a:off x="6645975" y="196297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7C0B17-D013-7FD5-C144-0FC532ED87D0}"/>
              </a:ext>
            </a:extLst>
          </p:cNvPr>
          <p:cNvSpPr/>
          <p:nvPr/>
        </p:nvSpPr>
        <p:spPr>
          <a:xfrm>
            <a:off x="6607046" y="255601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7F4BB-8CE6-8CDE-92CE-CF917A3D75E5}"/>
              </a:ext>
            </a:extLst>
          </p:cNvPr>
          <p:cNvSpPr/>
          <p:nvPr/>
        </p:nvSpPr>
        <p:spPr>
          <a:xfrm>
            <a:off x="7115599" y="134178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56307-4E34-7CA3-1297-071D4A97A48D}"/>
              </a:ext>
            </a:extLst>
          </p:cNvPr>
          <p:cNvSpPr/>
          <p:nvPr/>
        </p:nvSpPr>
        <p:spPr>
          <a:xfrm>
            <a:off x="7933506" y="364352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6BA496-2033-1171-AEED-1D67705F8CA0}"/>
              </a:ext>
            </a:extLst>
          </p:cNvPr>
          <p:cNvSpPr/>
          <p:nvPr/>
        </p:nvSpPr>
        <p:spPr>
          <a:xfrm>
            <a:off x="7926880" y="232064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74CB09-EB66-3F87-662B-138398CA2172}"/>
              </a:ext>
            </a:extLst>
          </p:cNvPr>
          <p:cNvSpPr/>
          <p:nvPr/>
        </p:nvSpPr>
        <p:spPr>
          <a:xfrm>
            <a:off x="7572799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8D99FA-D48D-E229-8450-FF9CEF5D98DD}"/>
              </a:ext>
            </a:extLst>
          </p:cNvPr>
          <p:cNvSpPr/>
          <p:nvPr/>
        </p:nvSpPr>
        <p:spPr>
          <a:xfrm>
            <a:off x="7250605" y="2638012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496015-D3B0-D4F5-092C-E3B447B22D85}"/>
              </a:ext>
            </a:extLst>
          </p:cNvPr>
          <p:cNvSpPr/>
          <p:nvPr/>
        </p:nvSpPr>
        <p:spPr>
          <a:xfrm>
            <a:off x="8787857" y="270675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66E41A-639B-515D-8FA1-B7B03726E1A1}"/>
              </a:ext>
            </a:extLst>
          </p:cNvPr>
          <p:cNvSpPr/>
          <p:nvPr/>
        </p:nvSpPr>
        <p:spPr>
          <a:xfrm>
            <a:off x="9317117" y="235046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0FAF05-7BF6-DA45-9E03-BE65B617883F}"/>
              </a:ext>
            </a:extLst>
          </p:cNvPr>
          <p:cNvSpPr/>
          <p:nvPr/>
        </p:nvSpPr>
        <p:spPr>
          <a:xfrm>
            <a:off x="8229196" y="302783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AD5A82-69AC-F9C3-7A7D-0A8E7B81FFE0}"/>
              </a:ext>
            </a:extLst>
          </p:cNvPr>
          <p:cNvSpPr/>
          <p:nvPr/>
        </p:nvSpPr>
        <p:spPr>
          <a:xfrm>
            <a:off x="9133243" y="32592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B6E25-4107-3944-8396-108135875EF9}"/>
              </a:ext>
            </a:extLst>
          </p:cNvPr>
          <p:cNvSpPr/>
          <p:nvPr/>
        </p:nvSpPr>
        <p:spPr>
          <a:xfrm>
            <a:off x="7158668" y="76372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D038EF-08C8-C91A-604A-1D6BCBBDFB01}"/>
              </a:ext>
            </a:extLst>
          </p:cNvPr>
          <p:cNvSpPr/>
          <p:nvPr/>
        </p:nvSpPr>
        <p:spPr>
          <a:xfrm>
            <a:off x="8013435" y="131030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D15A75-AD5F-577E-96F6-FC850734D9DB}"/>
              </a:ext>
            </a:extLst>
          </p:cNvPr>
          <p:cNvSpPr/>
          <p:nvPr/>
        </p:nvSpPr>
        <p:spPr>
          <a:xfrm>
            <a:off x="8683497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A891A6-DE34-D4EF-64BB-734C7FF7A965}"/>
              </a:ext>
            </a:extLst>
          </p:cNvPr>
          <p:cNvSpPr/>
          <p:nvPr/>
        </p:nvSpPr>
        <p:spPr>
          <a:xfrm>
            <a:off x="8901330" y="783607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7D4075-1EFD-32EA-D3E4-00464937030E}"/>
              </a:ext>
            </a:extLst>
          </p:cNvPr>
          <p:cNvSpPr/>
          <p:nvPr/>
        </p:nvSpPr>
        <p:spPr>
          <a:xfrm>
            <a:off x="9225180" y="13923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394116-52D2-640E-527C-80EE9F5B9263}"/>
              </a:ext>
            </a:extLst>
          </p:cNvPr>
          <p:cNvCxnSpPr>
            <a:cxnSpLocks/>
          </p:cNvCxnSpPr>
          <p:nvPr/>
        </p:nvCxnSpPr>
        <p:spPr>
          <a:xfrm>
            <a:off x="4447884" y="596348"/>
            <a:ext cx="3200590" cy="570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0853E0-74B8-85DF-5CB8-13C6CF23E67D}"/>
              </a:ext>
            </a:extLst>
          </p:cNvPr>
          <p:cNvCxnSpPr>
            <a:cxnSpLocks/>
          </p:cNvCxnSpPr>
          <p:nvPr/>
        </p:nvCxnSpPr>
        <p:spPr>
          <a:xfrm>
            <a:off x="3559674" y="927725"/>
            <a:ext cx="3165188" cy="571499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8B68AF-1D67-AB51-4651-45FDE3BFC15C}"/>
              </a:ext>
            </a:extLst>
          </p:cNvPr>
          <p:cNvCxnSpPr>
            <a:cxnSpLocks/>
          </p:cNvCxnSpPr>
          <p:nvPr/>
        </p:nvCxnSpPr>
        <p:spPr>
          <a:xfrm>
            <a:off x="5337637" y="255033"/>
            <a:ext cx="3165188" cy="57149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51BD28-985F-26E1-1D00-A035029E7A0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95641" y="2638012"/>
            <a:ext cx="789314" cy="4199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A778C43-90FB-A2C9-F554-A90BDD7D5019}"/>
              </a:ext>
            </a:extLst>
          </p:cNvPr>
          <p:cNvCxnSpPr>
            <a:cxnSpLocks/>
          </p:cNvCxnSpPr>
          <p:nvPr/>
        </p:nvCxnSpPr>
        <p:spPr>
          <a:xfrm flipV="1">
            <a:off x="5880867" y="2720010"/>
            <a:ext cx="679181" cy="38125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5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D48D2-EECB-CF55-07EF-20441428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62880-E2D6-C97A-8AA0-3FFF78F56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5.5 </a:t>
            </a:r>
            <a:r>
              <a:rPr lang="ko-KR" altLang="en-US" sz="5000" dirty="0" err="1"/>
              <a:t>쌍대</a:t>
            </a:r>
            <a:r>
              <a:rPr lang="ko-KR" altLang="en-US" sz="5000" dirty="0"/>
              <a:t> 문제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F89FC-4BAA-82F9-5378-543D6C35D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A122-B922-F89D-C761-388D2EF8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32C0-EF10-D00B-5D78-25402B32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 문제라고 불리는 제약이 있는 최적화 문제는 </a:t>
            </a:r>
            <a:r>
              <a:rPr lang="ko-KR" altLang="en-US" dirty="0" err="1"/>
              <a:t>쌍대</a:t>
            </a:r>
            <a:r>
              <a:rPr lang="ko-KR" altLang="en-US" dirty="0"/>
              <a:t> 문제로 표현 가능하다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일반적으로 </a:t>
            </a:r>
            <a:r>
              <a:rPr lang="ko-KR" altLang="en-US" dirty="0" err="1"/>
              <a:t>쌍대</a:t>
            </a:r>
            <a:r>
              <a:rPr lang="ko-KR" altLang="en-US" dirty="0"/>
              <a:t> 문제는 원 문제 해의 </a:t>
            </a:r>
            <a:r>
              <a:rPr lang="ko-KR" altLang="en-US" dirty="0" err="1"/>
              <a:t>하한값이지만</a:t>
            </a:r>
            <a:r>
              <a:rPr lang="ko-KR" altLang="en-US" dirty="0"/>
              <a:t> 특정 경우에는 원 문제와 같은 해를 제공함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SVM</a:t>
            </a:r>
            <a:r>
              <a:rPr lang="ko-KR" altLang="en-US" dirty="0"/>
              <a:t>은 이 조건을 만족함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41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C9B46-E783-69A4-A9FE-C3423ECA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쌍대</a:t>
            </a:r>
            <a:r>
              <a:rPr lang="ko-KR" altLang="en-US" dirty="0"/>
              <a:t> 형식</a:t>
            </a:r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6634E4-5B37-2D2A-72B0-ED4D57F2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2548529"/>
            <a:ext cx="7630590" cy="2905530"/>
          </a:xfrm>
        </p:spPr>
      </p:pic>
    </p:spTree>
    <p:extLst>
      <p:ext uri="{BB962C8B-B14F-4D97-AF65-F5344CB8AC3E}">
        <p14:creationId xmlns:p14="http://schemas.microsoft.com/office/powerpoint/2010/main" val="1692228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C6DB8-7B20-974E-E401-E9E37FF7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쌍대</a:t>
            </a:r>
            <a:r>
              <a:rPr lang="ko-KR" altLang="en-US" dirty="0"/>
              <a:t> 문제로 구한 해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82896C-4AF3-A459-FEB9-E30C01F4A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74" y="2581871"/>
            <a:ext cx="6096851" cy="2838846"/>
          </a:xfrm>
        </p:spPr>
      </p:pic>
    </p:spTree>
    <p:extLst>
      <p:ext uri="{BB962C8B-B14F-4D97-AF65-F5344CB8AC3E}">
        <p14:creationId xmlns:p14="http://schemas.microsoft.com/office/powerpoint/2010/main" val="387637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132A7-D7DA-09A2-9DE2-9BCBF0DD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021A7-292D-66F2-5A4C-EC399715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5.5.1 </a:t>
            </a:r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69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10F6-7071-4C2D-1C3D-CBC76570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en-US" altLang="ko-KR" dirty="0"/>
              <a:t>SVM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6EF3D9-4920-E292-EC34-826F82A6E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231" y="2112066"/>
            <a:ext cx="6068831" cy="3419060"/>
          </a:xfrm>
        </p:spPr>
      </p:pic>
    </p:spTree>
    <p:extLst>
      <p:ext uri="{BB962C8B-B14F-4D97-AF65-F5344CB8AC3E}">
        <p14:creationId xmlns:p14="http://schemas.microsoft.com/office/powerpoint/2010/main" val="236141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DF366-D689-C1B7-E9F9-9F9ED3A7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트릭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536176-0F37-FEDF-D92F-FA775151B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68" y="2143660"/>
            <a:ext cx="7078063" cy="37152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0E202-C16D-FCE2-9B25-A518167D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06" y="5744547"/>
            <a:ext cx="309605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E7CBA-4AD1-E330-FC31-9C4108D1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커널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DA711A-67B3-3F79-E56B-0958120A3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85" y="2286554"/>
            <a:ext cx="6306430" cy="3429479"/>
          </a:xfrm>
        </p:spPr>
      </p:pic>
    </p:spTree>
    <p:extLst>
      <p:ext uri="{BB962C8B-B14F-4D97-AF65-F5344CB8AC3E}">
        <p14:creationId xmlns:p14="http://schemas.microsoft.com/office/powerpoint/2010/main" val="225185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79F11-AD17-9792-A564-556DEB7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예측과 편향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EC21A5-2A1F-4A26-DFB3-BC2F714AD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062" y="1473660"/>
            <a:ext cx="4733876" cy="233669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5AAED5-48A7-9A97-E6AE-DE81BD85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96" y="3810358"/>
            <a:ext cx="6277808" cy="25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B05B2-9641-65B7-DAB3-220B96D7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서포트 벡터 머신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04503-3A78-7482-B02D-4E3CED2B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결정선</a:t>
            </a:r>
            <a:r>
              <a:rPr lang="en-US" altLang="ko-KR" dirty="0"/>
              <a:t>(</a:t>
            </a:r>
            <a:r>
              <a:rPr lang="ko-KR" altLang="en-US" dirty="0"/>
              <a:t>면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) </a:t>
            </a:r>
            <a:r>
              <a:rPr lang="ko-KR" altLang="en-US" dirty="0"/>
              <a:t>에서 가장 가까운 샘플이 가장 멀도록 결정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도로의 폭이 가장 크도록 결정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이때 결정에 영향을 미치는 샘플은 오직 도로 경계에 위치한 샘플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이런 샘플을 서포트 벡터라고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EB595-F3C3-55B0-C3C8-7E08DB02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5.1.1 </a:t>
            </a:r>
            <a:r>
              <a:rPr lang="ko-KR" altLang="en-US" dirty="0"/>
              <a:t>소프트 마진 분류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0F65-1306-DC80-02C5-AE93DA35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8B1A550-9A57-8511-DAA9-000AE37DC679}"/>
              </a:ext>
            </a:extLst>
          </p:cNvPr>
          <p:cNvSpPr/>
          <p:nvPr/>
        </p:nvSpPr>
        <p:spPr>
          <a:xfrm>
            <a:off x="3541655" y="496790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4AFF99-FCB6-A247-3534-A6996A7C415A}"/>
              </a:ext>
            </a:extLst>
          </p:cNvPr>
          <p:cNvSpPr/>
          <p:nvPr/>
        </p:nvSpPr>
        <p:spPr>
          <a:xfrm>
            <a:off x="3036414" y="419183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D2F987-290E-EB7E-6713-F0091D976A06}"/>
              </a:ext>
            </a:extLst>
          </p:cNvPr>
          <p:cNvSpPr/>
          <p:nvPr/>
        </p:nvSpPr>
        <p:spPr>
          <a:xfrm>
            <a:off x="6486849" y="151474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7697BD-DDB3-2ABA-15C6-8916A8946B6B}"/>
              </a:ext>
            </a:extLst>
          </p:cNvPr>
          <p:cNvSpPr/>
          <p:nvPr/>
        </p:nvSpPr>
        <p:spPr>
          <a:xfrm>
            <a:off x="5021757" y="513190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EE014A-A16A-B5E0-1DDF-4CDC82BE76FD}"/>
              </a:ext>
            </a:extLst>
          </p:cNvPr>
          <p:cNvSpPr/>
          <p:nvPr/>
        </p:nvSpPr>
        <p:spPr>
          <a:xfrm>
            <a:off x="4611767" y="297594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E7E3D-B117-F826-E80E-D9C2198FEF93}"/>
              </a:ext>
            </a:extLst>
          </p:cNvPr>
          <p:cNvSpPr/>
          <p:nvPr/>
        </p:nvSpPr>
        <p:spPr>
          <a:xfrm>
            <a:off x="5205631" y="446598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305351-2F8C-F7F8-7A4C-3366725FBB26}"/>
              </a:ext>
            </a:extLst>
          </p:cNvPr>
          <p:cNvSpPr/>
          <p:nvPr/>
        </p:nvSpPr>
        <p:spPr>
          <a:xfrm>
            <a:off x="4335955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1AF152-4AD8-B4CD-CD0A-1B94210F7088}"/>
              </a:ext>
            </a:extLst>
          </p:cNvPr>
          <p:cNvSpPr/>
          <p:nvPr/>
        </p:nvSpPr>
        <p:spPr>
          <a:xfrm>
            <a:off x="2621458" y="3401668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12813E-D15E-4C52-814C-A6693492E427}"/>
              </a:ext>
            </a:extLst>
          </p:cNvPr>
          <p:cNvSpPr/>
          <p:nvPr/>
        </p:nvSpPr>
        <p:spPr>
          <a:xfrm>
            <a:off x="3474980" y="34836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AFB195-0956-A49A-C959-0A9AFCAF3DB7}"/>
              </a:ext>
            </a:extLst>
          </p:cNvPr>
          <p:cNvSpPr/>
          <p:nvPr/>
        </p:nvSpPr>
        <p:spPr>
          <a:xfrm>
            <a:off x="4152081" y="438398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1F0865-A746-054F-3D4F-6E512096E436}"/>
              </a:ext>
            </a:extLst>
          </p:cNvPr>
          <p:cNvSpPr/>
          <p:nvPr/>
        </p:nvSpPr>
        <p:spPr>
          <a:xfrm>
            <a:off x="4696250" y="380751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2408CF-C80A-C5B2-2172-4E8916EE8E4E}"/>
              </a:ext>
            </a:extLst>
          </p:cNvPr>
          <p:cNvSpPr/>
          <p:nvPr/>
        </p:nvSpPr>
        <p:spPr>
          <a:xfrm>
            <a:off x="3400440" y="2720010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1952BB-FAD4-B12A-64E2-EE95F07B92D9}"/>
              </a:ext>
            </a:extLst>
          </p:cNvPr>
          <p:cNvSpPr/>
          <p:nvPr/>
        </p:nvSpPr>
        <p:spPr>
          <a:xfrm>
            <a:off x="2728302" y="244668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06C3C2-0CF9-3E9F-B7CA-8EB33EEF37F0}"/>
              </a:ext>
            </a:extLst>
          </p:cNvPr>
          <p:cNvSpPr/>
          <p:nvPr/>
        </p:nvSpPr>
        <p:spPr>
          <a:xfrm>
            <a:off x="2236315" y="4617554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A10DDF-C60B-466E-136A-388DDF9512AD}"/>
              </a:ext>
            </a:extLst>
          </p:cNvPr>
          <p:cNvSpPr/>
          <p:nvPr/>
        </p:nvSpPr>
        <p:spPr>
          <a:xfrm>
            <a:off x="3067476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FB23EE-DEA0-1A42-2319-4D91255D0914}"/>
              </a:ext>
            </a:extLst>
          </p:cNvPr>
          <p:cNvSpPr/>
          <p:nvPr/>
        </p:nvSpPr>
        <p:spPr>
          <a:xfrm>
            <a:off x="6378447" y="105851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BAE3E5-2597-1831-1C1A-FFA94B006962}"/>
              </a:ext>
            </a:extLst>
          </p:cNvPr>
          <p:cNvSpPr/>
          <p:nvPr/>
        </p:nvSpPr>
        <p:spPr>
          <a:xfrm>
            <a:off x="6645975" y="196297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0B426A-97AC-86E5-7917-62CEE720A0F4}"/>
              </a:ext>
            </a:extLst>
          </p:cNvPr>
          <p:cNvSpPr/>
          <p:nvPr/>
        </p:nvSpPr>
        <p:spPr>
          <a:xfrm>
            <a:off x="6607046" y="255601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A3B120-DD6E-A552-0C46-E3BCCC9E3330}"/>
              </a:ext>
            </a:extLst>
          </p:cNvPr>
          <p:cNvSpPr/>
          <p:nvPr/>
        </p:nvSpPr>
        <p:spPr>
          <a:xfrm>
            <a:off x="7115599" y="134178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7626B-693B-7032-F3E3-BE90712891AD}"/>
              </a:ext>
            </a:extLst>
          </p:cNvPr>
          <p:cNvSpPr/>
          <p:nvPr/>
        </p:nvSpPr>
        <p:spPr>
          <a:xfrm>
            <a:off x="4841085" y="429039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08E51C-543B-1F6C-8114-F7EA3A168BA9}"/>
              </a:ext>
            </a:extLst>
          </p:cNvPr>
          <p:cNvSpPr/>
          <p:nvPr/>
        </p:nvSpPr>
        <p:spPr>
          <a:xfrm>
            <a:off x="7926880" y="232064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41431E-CACB-B5C1-77A3-A6742466AA5C}"/>
              </a:ext>
            </a:extLst>
          </p:cNvPr>
          <p:cNvSpPr/>
          <p:nvPr/>
        </p:nvSpPr>
        <p:spPr>
          <a:xfrm>
            <a:off x="7572799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C44094-EF1C-E8C9-4C4B-D86A185FF787}"/>
              </a:ext>
            </a:extLst>
          </p:cNvPr>
          <p:cNvSpPr/>
          <p:nvPr/>
        </p:nvSpPr>
        <p:spPr>
          <a:xfrm>
            <a:off x="7250605" y="2638012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072623-47C4-8CD9-6248-B8102BC6500F}"/>
              </a:ext>
            </a:extLst>
          </p:cNvPr>
          <p:cNvSpPr/>
          <p:nvPr/>
        </p:nvSpPr>
        <p:spPr>
          <a:xfrm>
            <a:off x="8787857" y="270675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CCF56-58E8-8010-23C6-A495B6ECC29D}"/>
              </a:ext>
            </a:extLst>
          </p:cNvPr>
          <p:cNvSpPr/>
          <p:nvPr/>
        </p:nvSpPr>
        <p:spPr>
          <a:xfrm>
            <a:off x="9317117" y="235046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F1E6F-5054-7816-5F3C-552E61DE1914}"/>
              </a:ext>
            </a:extLst>
          </p:cNvPr>
          <p:cNvSpPr/>
          <p:nvPr/>
        </p:nvSpPr>
        <p:spPr>
          <a:xfrm>
            <a:off x="8229196" y="302783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AE78C0-9496-4ABE-5EF3-1632971C1A62}"/>
              </a:ext>
            </a:extLst>
          </p:cNvPr>
          <p:cNvSpPr/>
          <p:nvPr/>
        </p:nvSpPr>
        <p:spPr>
          <a:xfrm>
            <a:off x="9133243" y="32592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8B8772-1FE5-471F-ACDB-42CDCA59C8E2}"/>
              </a:ext>
            </a:extLst>
          </p:cNvPr>
          <p:cNvSpPr/>
          <p:nvPr/>
        </p:nvSpPr>
        <p:spPr>
          <a:xfrm>
            <a:off x="7158668" y="76372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660CB1-E9E0-C303-1DA4-69719C86B977}"/>
              </a:ext>
            </a:extLst>
          </p:cNvPr>
          <p:cNvSpPr/>
          <p:nvPr/>
        </p:nvSpPr>
        <p:spPr>
          <a:xfrm>
            <a:off x="8013435" y="131030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12A03B-6F39-F151-614F-3FCC3F40541D}"/>
              </a:ext>
            </a:extLst>
          </p:cNvPr>
          <p:cNvSpPr/>
          <p:nvPr/>
        </p:nvSpPr>
        <p:spPr>
          <a:xfrm>
            <a:off x="8683497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EFC9B4-715A-63AB-795C-FC2466102953}"/>
              </a:ext>
            </a:extLst>
          </p:cNvPr>
          <p:cNvSpPr/>
          <p:nvPr/>
        </p:nvSpPr>
        <p:spPr>
          <a:xfrm>
            <a:off x="8901330" y="783607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80BE91-5DB1-2164-561D-D005FB4C6705}"/>
              </a:ext>
            </a:extLst>
          </p:cNvPr>
          <p:cNvSpPr/>
          <p:nvPr/>
        </p:nvSpPr>
        <p:spPr>
          <a:xfrm>
            <a:off x="9225180" y="13923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D1B6366-0DEE-EEF0-B6A1-17D0E34CE9C8}"/>
              </a:ext>
            </a:extLst>
          </p:cNvPr>
          <p:cNvCxnSpPr>
            <a:cxnSpLocks/>
          </p:cNvCxnSpPr>
          <p:nvPr/>
        </p:nvCxnSpPr>
        <p:spPr>
          <a:xfrm>
            <a:off x="3559674" y="927725"/>
            <a:ext cx="3165188" cy="571499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0D1F93-AC22-30B2-642C-BFD97395937D}"/>
              </a:ext>
            </a:extLst>
          </p:cNvPr>
          <p:cNvCxnSpPr>
            <a:cxnSpLocks/>
          </p:cNvCxnSpPr>
          <p:nvPr/>
        </p:nvCxnSpPr>
        <p:spPr>
          <a:xfrm>
            <a:off x="5337637" y="255033"/>
            <a:ext cx="3165188" cy="57149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2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F415-CC51-B26E-D8B0-F2EDAE6CD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87699B-172F-521F-EFF4-296826EE304C}"/>
              </a:ext>
            </a:extLst>
          </p:cNvPr>
          <p:cNvSpPr/>
          <p:nvPr/>
        </p:nvSpPr>
        <p:spPr>
          <a:xfrm>
            <a:off x="1747630" y="496790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081695-8B34-8243-CAC1-CC3C821A4663}"/>
              </a:ext>
            </a:extLst>
          </p:cNvPr>
          <p:cNvSpPr/>
          <p:nvPr/>
        </p:nvSpPr>
        <p:spPr>
          <a:xfrm>
            <a:off x="1242389" y="419183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B18505-8CEC-642B-D4B9-738C886A15C0}"/>
              </a:ext>
            </a:extLst>
          </p:cNvPr>
          <p:cNvSpPr/>
          <p:nvPr/>
        </p:nvSpPr>
        <p:spPr>
          <a:xfrm>
            <a:off x="2237809" y="34836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E983-5BDA-31F7-155B-04E713838ED2}"/>
              </a:ext>
            </a:extLst>
          </p:cNvPr>
          <p:cNvSpPr/>
          <p:nvPr/>
        </p:nvSpPr>
        <p:spPr>
          <a:xfrm>
            <a:off x="3227732" y="513190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B12E-BF1A-D767-DE9C-15452AFA0F9F}"/>
              </a:ext>
            </a:extLst>
          </p:cNvPr>
          <p:cNvSpPr/>
          <p:nvPr/>
        </p:nvSpPr>
        <p:spPr>
          <a:xfrm>
            <a:off x="6286510" y="28108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809502-E2AE-67DC-3DA3-299BFA8E8F7B}"/>
              </a:ext>
            </a:extLst>
          </p:cNvPr>
          <p:cNvSpPr/>
          <p:nvPr/>
        </p:nvSpPr>
        <p:spPr>
          <a:xfrm>
            <a:off x="3411606" y="446598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105869-0660-6B57-3754-1E7FC85C6A83}"/>
              </a:ext>
            </a:extLst>
          </p:cNvPr>
          <p:cNvSpPr/>
          <p:nvPr/>
        </p:nvSpPr>
        <p:spPr>
          <a:xfrm>
            <a:off x="2541930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1DFCDE-5A5C-E546-A073-BAFF6B7AC02D}"/>
              </a:ext>
            </a:extLst>
          </p:cNvPr>
          <p:cNvSpPr/>
          <p:nvPr/>
        </p:nvSpPr>
        <p:spPr>
          <a:xfrm>
            <a:off x="827433" y="3401668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09D340-FED3-A401-6BB7-0C1FF9F157A0}"/>
              </a:ext>
            </a:extLst>
          </p:cNvPr>
          <p:cNvSpPr/>
          <p:nvPr/>
        </p:nvSpPr>
        <p:spPr>
          <a:xfrm>
            <a:off x="1680955" y="34836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58D8AE-56B4-2931-DC20-B262470EED75}"/>
              </a:ext>
            </a:extLst>
          </p:cNvPr>
          <p:cNvSpPr/>
          <p:nvPr/>
        </p:nvSpPr>
        <p:spPr>
          <a:xfrm>
            <a:off x="2358056" y="4383985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708690-6DCC-C62F-3489-5FFC4714221A}"/>
              </a:ext>
            </a:extLst>
          </p:cNvPr>
          <p:cNvSpPr/>
          <p:nvPr/>
        </p:nvSpPr>
        <p:spPr>
          <a:xfrm>
            <a:off x="2902225" y="380751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7550FF-1710-F054-09ED-94DF6E447340}"/>
              </a:ext>
            </a:extLst>
          </p:cNvPr>
          <p:cNvSpPr/>
          <p:nvPr/>
        </p:nvSpPr>
        <p:spPr>
          <a:xfrm>
            <a:off x="1606415" y="2720010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21657-0593-81BE-3474-09F53EB3B7A2}"/>
              </a:ext>
            </a:extLst>
          </p:cNvPr>
          <p:cNvSpPr/>
          <p:nvPr/>
        </p:nvSpPr>
        <p:spPr>
          <a:xfrm>
            <a:off x="934277" y="244668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927391-D3CA-6CA6-9AE6-69E2B7AAEA2C}"/>
              </a:ext>
            </a:extLst>
          </p:cNvPr>
          <p:cNvSpPr/>
          <p:nvPr/>
        </p:nvSpPr>
        <p:spPr>
          <a:xfrm>
            <a:off x="442290" y="4617554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E7E41D-035B-E647-156E-6F60077E1EA8}"/>
              </a:ext>
            </a:extLst>
          </p:cNvPr>
          <p:cNvSpPr/>
          <p:nvPr/>
        </p:nvSpPr>
        <p:spPr>
          <a:xfrm>
            <a:off x="1273451" y="562803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5852A2-3670-E28C-D840-7EF20CD0DFB4}"/>
              </a:ext>
            </a:extLst>
          </p:cNvPr>
          <p:cNvSpPr/>
          <p:nvPr/>
        </p:nvSpPr>
        <p:spPr>
          <a:xfrm>
            <a:off x="6378447" y="105851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173F9E-DFCF-11DF-140D-47FCD3118B2C}"/>
              </a:ext>
            </a:extLst>
          </p:cNvPr>
          <p:cNvSpPr/>
          <p:nvPr/>
        </p:nvSpPr>
        <p:spPr>
          <a:xfrm>
            <a:off x="6645975" y="196297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4A4AA-415D-8BC0-DF47-6E9A79B447EA}"/>
              </a:ext>
            </a:extLst>
          </p:cNvPr>
          <p:cNvSpPr/>
          <p:nvPr/>
        </p:nvSpPr>
        <p:spPr>
          <a:xfrm>
            <a:off x="6607046" y="255601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0DE245-570A-9770-EF65-ED2DBB6D896C}"/>
              </a:ext>
            </a:extLst>
          </p:cNvPr>
          <p:cNvSpPr/>
          <p:nvPr/>
        </p:nvSpPr>
        <p:spPr>
          <a:xfrm>
            <a:off x="7115599" y="134178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E12FE8-BA29-BB4D-2F7E-4E8EA9C13B70}"/>
              </a:ext>
            </a:extLst>
          </p:cNvPr>
          <p:cNvSpPr/>
          <p:nvPr/>
        </p:nvSpPr>
        <p:spPr>
          <a:xfrm>
            <a:off x="7671771" y="32592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A108E0-A2CD-90D3-E775-CE50229E892E}"/>
              </a:ext>
            </a:extLst>
          </p:cNvPr>
          <p:cNvSpPr/>
          <p:nvPr/>
        </p:nvSpPr>
        <p:spPr>
          <a:xfrm>
            <a:off x="7926880" y="232064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669E22-6FB8-FEA5-4B2D-D3308B1E7667}"/>
              </a:ext>
            </a:extLst>
          </p:cNvPr>
          <p:cNvSpPr/>
          <p:nvPr/>
        </p:nvSpPr>
        <p:spPr>
          <a:xfrm>
            <a:off x="7572799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42B77A-0CAF-42D2-CF3E-DBEF0F4B7CB7}"/>
              </a:ext>
            </a:extLst>
          </p:cNvPr>
          <p:cNvSpPr/>
          <p:nvPr/>
        </p:nvSpPr>
        <p:spPr>
          <a:xfrm>
            <a:off x="7250605" y="2638012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B7C295-A262-625F-ADC3-138B0B879739}"/>
              </a:ext>
            </a:extLst>
          </p:cNvPr>
          <p:cNvSpPr/>
          <p:nvPr/>
        </p:nvSpPr>
        <p:spPr>
          <a:xfrm>
            <a:off x="8787857" y="270675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2B7B85-E202-9481-5811-4FB551BF68C3}"/>
              </a:ext>
            </a:extLst>
          </p:cNvPr>
          <p:cNvSpPr/>
          <p:nvPr/>
        </p:nvSpPr>
        <p:spPr>
          <a:xfrm>
            <a:off x="9317117" y="235046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B5828D-D12D-84CA-B2F6-3B5524A427CB}"/>
              </a:ext>
            </a:extLst>
          </p:cNvPr>
          <p:cNvSpPr/>
          <p:nvPr/>
        </p:nvSpPr>
        <p:spPr>
          <a:xfrm>
            <a:off x="8229196" y="302783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2369AB-7175-0B5F-BADB-99E1DD255882}"/>
              </a:ext>
            </a:extLst>
          </p:cNvPr>
          <p:cNvSpPr/>
          <p:nvPr/>
        </p:nvSpPr>
        <p:spPr>
          <a:xfrm>
            <a:off x="9133243" y="32592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5C465C-0952-92B3-C287-5D29E8C47159}"/>
              </a:ext>
            </a:extLst>
          </p:cNvPr>
          <p:cNvSpPr/>
          <p:nvPr/>
        </p:nvSpPr>
        <p:spPr>
          <a:xfrm>
            <a:off x="7158668" y="76372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25F93A-8E0D-9644-BC1B-AB8E83DEC757}"/>
              </a:ext>
            </a:extLst>
          </p:cNvPr>
          <p:cNvSpPr/>
          <p:nvPr/>
        </p:nvSpPr>
        <p:spPr>
          <a:xfrm>
            <a:off x="8013435" y="131030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677147-D75F-9754-5B26-0CEFA3FBB663}"/>
              </a:ext>
            </a:extLst>
          </p:cNvPr>
          <p:cNvSpPr/>
          <p:nvPr/>
        </p:nvSpPr>
        <p:spPr>
          <a:xfrm>
            <a:off x="8683497" y="18809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12AAD4-352B-C5EE-CB14-A4F1D903A0C7}"/>
              </a:ext>
            </a:extLst>
          </p:cNvPr>
          <p:cNvSpPr/>
          <p:nvPr/>
        </p:nvSpPr>
        <p:spPr>
          <a:xfrm>
            <a:off x="8901330" y="783607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3B219E-6DBB-BB7F-D3FB-6F182B6E909E}"/>
              </a:ext>
            </a:extLst>
          </p:cNvPr>
          <p:cNvSpPr/>
          <p:nvPr/>
        </p:nvSpPr>
        <p:spPr>
          <a:xfrm>
            <a:off x="9225180" y="13923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29D9C0-932D-7D80-A8CA-8F347F403F5F}"/>
              </a:ext>
            </a:extLst>
          </p:cNvPr>
          <p:cNvCxnSpPr>
            <a:cxnSpLocks/>
          </p:cNvCxnSpPr>
          <p:nvPr/>
        </p:nvCxnSpPr>
        <p:spPr>
          <a:xfrm>
            <a:off x="5109167" y="259788"/>
            <a:ext cx="3200590" cy="570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D12531C-B716-F8C9-0E90-D7607B782F55}"/>
              </a:ext>
            </a:extLst>
          </p:cNvPr>
          <p:cNvCxnSpPr>
            <a:cxnSpLocks/>
          </p:cNvCxnSpPr>
          <p:nvPr/>
        </p:nvCxnSpPr>
        <p:spPr>
          <a:xfrm>
            <a:off x="4963897" y="334332"/>
            <a:ext cx="3165188" cy="571499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3CA70D0-2423-A561-D4D8-BF435601834F}"/>
              </a:ext>
            </a:extLst>
          </p:cNvPr>
          <p:cNvCxnSpPr>
            <a:cxnSpLocks/>
          </p:cNvCxnSpPr>
          <p:nvPr/>
        </p:nvCxnSpPr>
        <p:spPr>
          <a:xfrm>
            <a:off x="5337637" y="255033"/>
            <a:ext cx="3165188" cy="5714999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9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861BE-FF35-79C6-270A-D0E02C83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 마진 분류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B1B6C-92C1-4CD8-5821-73EEAD60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 마진 분류는 이상치에 민감하고 선형적으로 구분이 가능해야 정상적으로 작동함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문제를 피하고자 이상치에 덜 민감하고 유연하게 작동하기 위해 마진 오류 와 도로의 폭 사이에서 적절한 균형을 취하는 분류를 소프트 마진 분류라고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를 이용하여 모델을 규제할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824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762DB-3E98-6FE9-9B02-2548D5AF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= 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A42F6A-139A-2A91-F5C6-DA1217B7D9EE}"/>
              </a:ext>
            </a:extLst>
          </p:cNvPr>
          <p:cNvSpPr/>
          <p:nvPr/>
        </p:nvSpPr>
        <p:spPr>
          <a:xfrm>
            <a:off x="4371802" y="362709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79F39-B352-2E9C-9C3B-035893DC38F7}"/>
              </a:ext>
            </a:extLst>
          </p:cNvPr>
          <p:cNvSpPr/>
          <p:nvPr/>
        </p:nvSpPr>
        <p:spPr>
          <a:xfrm>
            <a:off x="3359538" y="2945838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BD9AF7-5BC0-49BA-B0E6-F96DD0CF1821}"/>
              </a:ext>
            </a:extLst>
          </p:cNvPr>
          <p:cNvSpPr/>
          <p:nvPr/>
        </p:nvSpPr>
        <p:spPr>
          <a:xfrm>
            <a:off x="5507024" y="2268643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960F8B-2BB4-D2F4-ABD4-92927A60FD0A}"/>
              </a:ext>
            </a:extLst>
          </p:cNvPr>
          <p:cNvSpPr/>
          <p:nvPr/>
        </p:nvSpPr>
        <p:spPr>
          <a:xfrm>
            <a:off x="5401081" y="395066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5BEFE-D706-222F-B723-61D05292D0D4}"/>
              </a:ext>
            </a:extLst>
          </p:cNvPr>
          <p:cNvSpPr/>
          <p:nvPr/>
        </p:nvSpPr>
        <p:spPr>
          <a:xfrm>
            <a:off x="4611767" y="2975941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F330D-0C1A-241B-F9A2-4ACAD7D3B5E3}"/>
              </a:ext>
            </a:extLst>
          </p:cNvPr>
          <p:cNvSpPr/>
          <p:nvPr/>
        </p:nvSpPr>
        <p:spPr>
          <a:xfrm>
            <a:off x="5786419" y="359273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652A2-8F78-D184-7091-4B816BB5DE73}"/>
              </a:ext>
            </a:extLst>
          </p:cNvPr>
          <p:cNvSpPr/>
          <p:nvPr/>
        </p:nvSpPr>
        <p:spPr>
          <a:xfrm>
            <a:off x="5006424" y="441663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D48B34-BE19-0639-96F5-D634A1ADAB66}"/>
              </a:ext>
            </a:extLst>
          </p:cNvPr>
          <p:cNvSpPr/>
          <p:nvPr/>
        </p:nvSpPr>
        <p:spPr>
          <a:xfrm>
            <a:off x="2686722" y="2683979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22F34-138E-0D6E-A1B8-0552E97AF0F2}"/>
              </a:ext>
            </a:extLst>
          </p:cNvPr>
          <p:cNvSpPr/>
          <p:nvPr/>
        </p:nvSpPr>
        <p:spPr>
          <a:xfrm>
            <a:off x="4100911" y="295782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DB5AB5-791B-0C70-63FD-A97099582805}"/>
              </a:ext>
            </a:extLst>
          </p:cNvPr>
          <p:cNvSpPr/>
          <p:nvPr/>
        </p:nvSpPr>
        <p:spPr>
          <a:xfrm>
            <a:off x="5087705" y="3490602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13CD6A-B7D8-2882-25CC-D88B8E444627}"/>
              </a:ext>
            </a:extLst>
          </p:cNvPr>
          <p:cNvSpPr/>
          <p:nvPr/>
        </p:nvSpPr>
        <p:spPr>
          <a:xfrm>
            <a:off x="5367465" y="3139974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657AC2-3FDE-0A7E-7F14-55BE4D5CF58F}"/>
              </a:ext>
            </a:extLst>
          </p:cNvPr>
          <p:cNvSpPr/>
          <p:nvPr/>
        </p:nvSpPr>
        <p:spPr>
          <a:xfrm>
            <a:off x="4482055" y="2156650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0988C4-C233-D384-AE9B-A7F231B61151}"/>
              </a:ext>
            </a:extLst>
          </p:cNvPr>
          <p:cNvSpPr/>
          <p:nvPr/>
        </p:nvSpPr>
        <p:spPr>
          <a:xfrm>
            <a:off x="3902833" y="2351297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0E7F5-997A-6478-CAED-24DC71CAF14A}"/>
              </a:ext>
            </a:extLst>
          </p:cNvPr>
          <p:cNvSpPr/>
          <p:nvPr/>
        </p:nvSpPr>
        <p:spPr>
          <a:xfrm>
            <a:off x="2860960" y="358436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4398B9-A8B4-DE7B-EFFC-1F17BF9629AF}"/>
              </a:ext>
            </a:extLst>
          </p:cNvPr>
          <p:cNvSpPr/>
          <p:nvPr/>
        </p:nvSpPr>
        <p:spPr>
          <a:xfrm>
            <a:off x="4470394" y="4354686"/>
            <a:ext cx="183874" cy="163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37B9D-EA92-33C3-14B2-4EDDE56892AA}"/>
              </a:ext>
            </a:extLst>
          </p:cNvPr>
          <p:cNvSpPr/>
          <p:nvPr/>
        </p:nvSpPr>
        <p:spPr>
          <a:xfrm>
            <a:off x="5696993" y="176637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6B73CB-375B-D3CD-0DF6-EE64467548E4}"/>
              </a:ext>
            </a:extLst>
          </p:cNvPr>
          <p:cNvSpPr/>
          <p:nvPr/>
        </p:nvSpPr>
        <p:spPr>
          <a:xfrm>
            <a:off x="5121861" y="1877357"/>
            <a:ext cx="207645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8E38D1-D51E-EA5B-5BE0-FE5A7B0CC79D}"/>
              </a:ext>
            </a:extLst>
          </p:cNvPr>
          <p:cNvSpPr/>
          <p:nvPr/>
        </p:nvSpPr>
        <p:spPr>
          <a:xfrm>
            <a:off x="6534169" y="257689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2F3216-3AF6-7BB8-CB5F-E22086EB388D}"/>
              </a:ext>
            </a:extLst>
          </p:cNvPr>
          <p:cNvSpPr/>
          <p:nvPr/>
        </p:nvSpPr>
        <p:spPr>
          <a:xfrm>
            <a:off x="5696993" y="127596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C7EDEC-337E-A719-C055-CF75E160BC3A}"/>
              </a:ext>
            </a:extLst>
          </p:cNvPr>
          <p:cNvSpPr/>
          <p:nvPr/>
        </p:nvSpPr>
        <p:spPr>
          <a:xfrm>
            <a:off x="7030459" y="287416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5EFEB3-C9C0-D57C-DFE6-2BCAB6ABEEEF}"/>
              </a:ext>
            </a:extLst>
          </p:cNvPr>
          <p:cNvSpPr/>
          <p:nvPr/>
        </p:nvSpPr>
        <p:spPr>
          <a:xfrm>
            <a:off x="7106896" y="232561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0ACEFB-240E-A3B1-B3AD-BA2F262CFB87}"/>
              </a:ext>
            </a:extLst>
          </p:cNvPr>
          <p:cNvSpPr/>
          <p:nvPr/>
        </p:nvSpPr>
        <p:spPr>
          <a:xfrm>
            <a:off x="6063541" y="235064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36E86E-4116-58B3-650F-C137166D83F0}"/>
              </a:ext>
            </a:extLst>
          </p:cNvPr>
          <p:cNvSpPr/>
          <p:nvPr/>
        </p:nvSpPr>
        <p:spPr>
          <a:xfrm>
            <a:off x="6568179" y="3019268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8FC83B-EB5A-7B0D-8F6D-4735EA972109}"/>
              </a:ext>
            </a:extLst>
          </p:cNvPr>
          <p:cNvSpPr/>
          <p:nvPr/>
        </p:nvSpPr>
        <p:spPr>
          <a:xfrm>
            <a:off x="7967873" y="2711729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935559-B95A-F6F5-0E4A-929C482B915F}"/>
              </a:ext>
            </a:extLst>
          </p:cNvPr>
          <p:cNvSpPr/>
          <p:nvPr/>
        </p:nvSpPr>
        <p:spPr>
          <a:xfrm>
            <a:off x="8497133" y="2355433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88117F-27F6-EB85-9C19-FD06F109D1AB}"/>
              </a:ext>
            </a:extLst>
          </p:cNvPr>
          <p:cNvSpPr/>
          <p:nvPr/>
        </p:nvSpPr>
        <p:spPr>
          <a:xfrm>
            <a:off x="7409212" y="303280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CF0C38-D91D-372D-0F73-148F779E2E3C}"/>
              </a:ext>
            </a:extLst>
          </p:cNvPr>
          <p:cNvSpPr/>
          <p:nvPr/>
        </p:nvSpPr>
        <p:spPr>
          <a:xfrm>
            <a:off x="8190470" y="3347002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606DAB-F4B9-5D67-438E-296452339D50}"/>
              </a:ext>
            </a:extLst>
          </p:cNvPr>
          <p:cNvSpPr/>
          <p:nvPr/>
        </p:nvSpPr>
        <p:spPr>
          <a:xfrm>
            <a:off x="6119902" y="1681714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FCD3F9-011F-44B1-DD82-E15129F7422A}"/>
              </a:ext>
            </a:extLst>
          </p:cNvPr>
          <p:cNvSpPr/>
          <p:nvPr/>
        </p:nvSpPr>
        <p:spPr>
          <a:xfrm>
            <a:off x="6906874" y="1744421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ADC1A2-7CD9-E467-8AAB-CF3A8696DBE8}"/>
              </a:ext>
            </a:extLst>
          </p:cNvPr>
          <p:cNvSpPr/>
          <p:nvPr/>
        </p:nvSpPr>
        <p:spPr>
          <a:xfrm>
            <a:off x="7863513" y="188595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FBFF38-E3E3-E312-A2C1-03F58C4034EC}"/>
              </a:ext>
            </a:extLst>
          </p:cNvPr>
          <p:cNvSpPr/>
          <p:nvPr/>
        </p:nvSpPr>
        <p:spPr>
          <a:xfrm>
            <a:off x="7348828" y="1233280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C8038C-F404-4526-0E56-BC90CFEA3D5B}"/>
              </a:ext>
            </a:extLst>
          </p:cNvPr>
          <p:cNvSpPr/>
          <p:nvPr/>
        </p:nvSpPr>
        <p:spPr>
          <a:xfrm>
            <a:off x="8566343" y="2956166"/>
            <a:ext cx="183874" cy="1639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AD264E9-C48D-5533-FF5F-E2BA6D81B290}"/>
              </a:ext>
            </a:extLst>
          </p:cNvPr>
          <p:cNvCxnSpPr>
            <a:cxnSpLocks/>
          </p:cNvCxnSpPr>
          <p:nvPr/>
        </p:nvCxnSpPr>
        <p:spPr>
          <a:xfrm>
            <a:off x="4642867" y="496957"/>
            <a:ext cx="2835535" cy="5819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565E810-9EA6-9B12-5117-838FD202077C}"/>
              </a:ext>
            </a:extLst>
          </p:cNvPr>
          <p:cNvCxnSpPr>
            <a:cxnSpLocks/>
          </p:cNvCxnSpPr>
          <p:nvPr/>
        </p:nvCxnSpPr>
        <p:spPr>
          <a:xfrm>
            <a:off x="3821818" y="887968"/>
            <a:ext cx="2890177" cy="578118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0595A4E-344A-1751-8C12-9CEFB7897640}"/>
              </a:ext>
            </a:extLst>
          </p:cNvPr>
          <p:cNvCxnSpPr>
            <a:cxnSpLocks/>
          </p:cNvCxnSpPr>
          <p:nvPr/>
        </p:nvCxnSpPr>
        <p:spPr>
          <a:xfrm>
            <a:off x="5337637" y="255033"/>
            <a:ext cx="3114022" cy="606128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343</Words>
  <Application>Microsoft Office PowerPoint</Application>
  <PresentationFormat>와이드스크린</PresentationFormat>
  <Paragraphs>68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Office 테마</vt:lpstr>
      <vt:lpstr>Chapter 5. 서포트 벡터 머신</vt:lpstr>
      <vt:lpstr>PowerPoint 프레젠테이션</vt:lpstr>
      <vt:lpstr>PowerPoint 프레젠테이션</vt:lpstr>
      <vt:lpstr>서포트 벡터 머신</vt:lpstr>
      <vt:lpstr>5.1.1 소프트 마진 분류</vt:lpstr>
      <vt:lpstr>PowerPoint 프레젠테이션</vt:lpstr>
      <vt:lpstr>PowerPoint 프레젠테이션</vt:lpstr>
      <vt:lpstr>소프트 마진 분류</vt:lpstr>
      <vt:lpstr>C = 1</vt:lpstr>
      <vt:lpstr>C = 100</vt:lpstr>
      <vt:lpstr>5.2 비선형 SVM</vt:lpstr>
      <vt:lpstr>비선형 SVM</vt:lpstr>
      <vt:lpstr>PowerPoint 프레젠테이션</vt:lpstr>
      <vt:lpstr>5.2.1 다항식 커널</vt:lpstr>
      <vt:lpstr>다항식 커널</vt:lpstr>
      <vt:lpstr>PowerPoint 프레젠테이션</vt:lpstr>
      <vt:lpstr>5.2.2 유사도 특성</vt:lpstr>
      <vt:lpstr>유사도 특성</vt:lpstr>
      <vt:lpstr>5.2.3 가우스 RBF 커널</vt:lpstr>
      <vt:lpstr>가우스 RBF 커널</vt:lpstr>
      <vt:lpstr>5.2.4 계산 복잡도</vt:lpstr>
      <vt:lpstr>계산 복잡도</vt:lpstr>
      <vt:lpstr>5.3 SVM 회귀</vt:lpstr>
      <vt:lpstr>SVM 회귀</vt:lpstr>
      <vt:lpstr>PowerPoint 프레젠테이션</vt:lpstr>
      <vt:lpstr>5.4 SVM 이론</vt:lpstr>
      <vt:lpstr>선형 SVM 분류기 모델</vt:lpstr>
      <vt:lpstr>하드 마진 선형 분류기</vt:lpstr>
      <vt:lpstr>소프트 마진 선형 분류기</vt:lpstr>
      <vt:lpstr>5.5 쌍대 문제</vt:lpstr>
      <vt:lpstr>쌍대 문제</vt:lpstr>
      <vt:lpstr>쌍대 형식</vt:lpstr>
      <vt:lpstr>쌍대 문제로 구한 해</vt:lpstr>
      <vt:lpstr>5.5.1 커널 SVM</vt:lpstr>
      <vt:lpstr>커널 SVM</vt:lpstr>
      <vt:lpstr>커널 트릭</vt:lpstr>
      <vt:lpstr>일반적인 커널</vt:lpstr>
      <vt:lpstr>예측과 편향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오민혁</dc:creator>
  <cp:lastModifiedBy>오민혁</cp:lastModifiedBy>
  <cp:revision>5</cp:revision>
  <dcterms:created xsi:type="dcterms:W3CDTF">2024-11-07T04:57:48Z</dcterms:created>
  <dcterms:modified xsi:type="dcterms:W3CDTF">2024-11-07T09:03:17Z</dcterms:modified>
</cp:coreProperties>
</file>