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6858000" cx="12192000"/>
  <p:notesSz cx="6858000" cy="9144000"/>
  <p:embeddedFontLst>
    <p:embeddedFont>
      <p:font typeface="Gill Sans"/>
      <p:regular r:id="rId87"/>
      <p:bold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22A244-3591-463F-94BC-5B4BA6D0727C}">
  <a:tblStyle styleId="{D322A244-3591-463F-94BC-5B4BA6D0727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GillSans-bold.fntdata"/><Relationship Id="rId43" Type="http://schemas.openxmlformats.org/officeDocument/2006/relationships/slide" Target="slides/slide38.xml"/><Relationship Id="rId87" Type="http://schemas.openxmlformats.org/officeDocument/2006/relationships/font" Target="fonts/GillSans-regular.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6" name="Google Shape;1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98" name="Google Shape;29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16" name="Google Shape;31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0" name="Google Shape;11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49" name="Google Shape;34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77" name="Google Shape;37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89" name="Google Shape;38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59" name="Google Shape;45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87" name="Google Shape;48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99" name="Google Shape;499;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22" name="Google Shape;52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41" name="Google Shape;541;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9" name="Google Shape;12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60" name="Google Shape;56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12" name="Google Shape;612;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49" name="Google Shape;649;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68" name="Google Shape;768;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grpSp>
        <p:nvGrpSpPr>
          <p:cNvPr id="77" name="Google Shape;77;p11"/>
          <p:cNvGrpSpPr/>
          <p:nvPr/>
        </p:nvGrpSpPr>
        <p:grpSpPr>
          <a:xfrm>
            <a:off x="7477387" y="482170"/>
            <a:ext cx="4074533" cy="5149101"/>
            <a:chOff x="7477387" y="482170"/>
            <a:chExt cx="4074533" cy="5149101"/>
          </a:xfrm>
        </p:grpSpPr>
        <p:sp>
          <p:nvSpPr>
            <p:cNvPr id="78" name="Google Shape;78;p11"/>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ph idx="2" type="pic"/>
          </p:nvPr>
        </p:nvSpPr>
        <p:spPr>
          <a:xfrm>
            <a:off x="8124389" y="1122542"/>
            <a:ext cx="2791171" cy="3866327"/>
          </a:xfrm>
          <a:prstGeom prst="rect">
            <a:avLst/>
          </a:prstGeom>
          <a:solidFill>
            <a:srgbClr val="D8D8D8"/>
          </a:solidFill>
          <a:ln>
            <a:noFill/>
          </a:ln>
        </p:spPr>
      </p:sp>
      <p:sp>
        <p:nvSpPr>
          <p:cNvPr id="82" name="Google Shape;82;p11"/>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86" name="Google Shape;86;p11"/>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0" name="Google Shape;90;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93" name="Google Shape;93;p1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3"/>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7" name="Google Shape;97;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100" name="Google Shape;100;p13"/>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6" name="Google Shape;26;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3" name="Google Shape;33;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36" name="Google Shape;36;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0" name="Google Shape;40;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43" name="Google Shape;43;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51" name="Google Shape;51;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5" name="Google Shape;55;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6" name="Google Shape;56;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7" name="Google Shape;57;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8" name="Google Shape;58;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1" name="Google Shape;71;p10"/>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2" name="Google Shape;72;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cxnSp>
        <p:nvCxnSpPr>
          <p:cNvPr id="75" name="Google Shape;75;p10"/>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None/>
              <a:defRPr b="0" i="0" sz="2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rgbClr val="191919"/>
                </a:solidFill>
                <a:latin typeface="Avenir"/>
                <a:ea typeface="Avenir"/>
                <a:cs typeface="Avenir"/>
                <a:sym typeface="Avenir"/>
              </a:rPr>
              <a:t>Introduction to DBMS</a:t>
            </a:r>
            <a:endParaRPr b="0" i="0" sz="6667" u="none" cap="none" strike="noStrike">
              <a:solidFill>
                <a:srgbClr val="191919"/>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Keys</a:t>
            </a:r>
            <a:endParaRPr b="0" i="0" sz="3200" u="none" cap="none" strike="noStrike">
              <a:solidFill>
                <a:srgbClr val="191919"/>
              </a:solidFill>
              <a:latin typeface="Avenir"/>
              <a:ea typeface="Avenir"/>
              <a:cs typeface="Avenir"/>
              <a:sym typeface="Avenir"/>
            </a:endParaRPr>
          </a:p>
        </p:txBody>
      </p:sp>
      <p:sp>
        <p:nvSpPr>
          <p:cNvPr id="166" name="Google Shape;166;p23"/>
          <p:cNvSpPr txBox="1"/>
          <p:nvPr/>
        </p:nvSpPr>
        <p:spPr>
          <a:xfrm>
            <a:off x="503399" y="1146331"/>
            <a:ext cx="11018000" cy="3797200"/>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5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 key is a data item (a column or a set of column) to uniquely identify a  record in a table</a:t>
            </a:r>
            <a:endParaRPr b="0" i="0" sz="2400" u="none" cap="none" strike="noStrike">
              <a:solidFill>
                <a:srgbClr val="191919"/>
              </a:solidFill>
              <a:latin typeface="Avenir"/>
              <a:ea typeface="Avenir"/>
              <a:cs typeface="Avenir"/>
              <a:sym typeface="Avenir"/>
            </a:endParaRPr>
          </a:p>
          <a:p>
            <a:pPr indent="0" lvl="0" marL="609585"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5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It is used to fetch a single or a set of records from a table</a:t>
            </a:r>
            <a:endParaRPr b="0" i="0" sz="2400" u="none" cap="none" strike="noStrike">
              <a:solidFill>
                <a:srgbClr val="191919"/>
              </a:solidFill>
              <a:latin typeface="Avenir"/>
              <a:ea typeface="Avenir"/>
              <a:cs typeface="Avenir"/>
              <a:sym typeface="Avenir"/>
            </a:endParaRPr>
          </a:p>
          <a:p>
            <a:pPr indent="0" lvl="0" marL="609585"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5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Keys can also provide several types of useful constraints. For example, a unique key constraint can help avoid enter a duplicate value</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Keys</a:t>
            </a:r>
            <a:endParaRPr b="0" i="0" sz="3200" u="none" cap="none" strike="noStrike">
              <a:solidFill>
                <a:srgbClr val="191919"/>
              </a:solidFill>
              <a:latin typeface="Avenir"/>
              <a:ea typeface="Avenir"/>
              <a:cs typeface="Avenir"/>
              <a:sym typeface="Avenir"/>
            </a:endParaRPr>
          </a:p>
        </p:txBody>
      </p:sp>
      <p:sp>
        <p:nvSpPr>
          <p:cNvPr id="172" name="Google Shape;172;p24"/>
          <p:cNvSpPr txBox="1"/>
          <p:nvPr/>
        </p:nvSpPr>
        <p:spPr>
          <a:xfrm>
            <a:off x="337625" y="1012874"/>
            <a:ext cx="11235808" cy="4829259"/>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A database supports various types of keys. Some of them are</a:t>
            </a:r>
            <a:endParaRPr b="0" i="0" sz="2400" u="none" cap="none" strike="noStrike">
              <a:solidFill>
                <a:srgbClr val="191919"/>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Candidate key</a:t>
            </a:r>
            <a:endParaRPr b="0" i="0" sz="2400" u="none" cap="none" strike="noStrike">
              <a:solidFill>
                <a:srgbClr val="191919"/>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Primary key</a:t>
            </a:r>
            <a:endParaRPr b="0" i="0" sz="2400" u="none" cap="none" strike="noStrike">
              <a:solidFill>
                <a:srgbClr val="191919"/>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Foreign key</a:t>
            </a:r>
            <a:endParaRPr b="0" i="0" sz="2400" u="none" cap="none" strike="noStrike">
              <a:solidFill>
                <a:srgbClr val="191919"/>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Unique key</a:t>
            </a:r>
            <a:endParaRPr b="0" i="0" sz="2400" u="none" cap="none" strike="noStrike">
              <a:solidFill>
                <a:srgbClr val="191919"/>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Alternate key</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513633" y="2691500"/>
            <a:ext cx="113940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rgbClr val="191919"/>
                </a:solidFill>
                <a:latin typeface="Calibri"/>
                <a:ea typeface="Calibri"/>
                <a:cs typeface="Calibri"/>
                <a:sym typeface="Calibri"/>
              </a:rPr>
              <a:t>Structured Query Language (SQL) Basics</a:t>
            </a:r>
            <a:endParaRPr b="0" i="0" sz="6667" u="none" cap="none" strike="noStrike">
              <a:solidFill>
                <a:srgbClr val="19191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SQL Introduction</a:t>
            </a:r>
            <a:endParaRPr b="0" i="0" sz="3200" u="none" cap="none" strike="noStrike">
              <a:solidFill>
                <a:srgbClr val="191919"/>
              </a:solidFill>
              <a:latin typeface="Avenir"/>
              <a:ea typeface="Avenir"/>
              <a:cs typeface="Avenir"/>
              <a:sym typeface="Avenir"/>
            </a:endParaRPr>
          </a:p>
        </p:txBody>
      </p:sp>
      <p:sp>
        <p:nvSpPr>
          <p:cNvPr id="184" name="Google Shape;184;p26"/>
          <p:cNvSpPr txBox="1"/>
          <p:nvPr/>
        </p:nvSpPr>
        <p:spPr>
          <a:xfrm>
            <a:off x="337625" y="1012874"/>
            <a:ext cx="11196975" cy="5358293"/>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Clr>
                <a:srgbClr val="000000"/>
              </a:buClr>
              <a:buSzPts val="2133"/>
              <a:buFont typeface="Arial"/>
              <a:buNone/>
            </a:pPr>
            <a:r>
              <a:rPr b="0" i="0" lang="en" sz="2133" u="none" cap="none" strike="noStrike">
                <a:solidFill>
                  <a:srgbClr val="191919"/>
                </a:solidFill>
                <a:latin typeface="Avenir"/>
                <a:ea typeface="Avenir"/>
                <a:cs typeface="Avenir"/>
                <a:sym typeface="Avenir"/>
              </a:rPr>
              <a:t>The commands available in SQL can be broadly categorised as follows:</a:t>
            </a:r>
            <a:endParaRPr b="0" i="0" sz="2133" u="none" cap="none" strike="noStrike">
              <a:solidFill>
                <a:srgbClr val="191919"/>
              </a:solidFill>
              <a:latin typeface="Avenir"/>
              <a:ea typeface="Avenir"/>
              <a:cs typeface="Avenir"/>
              <a:sym typeface="Avenir"/>
            </a:endParaRPr>
          </a:p>
          <a:p>
            <a:pPr indent="-440255" lvl="0" marL="609585"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Data Definition Language (DDL)</a:t>
            </a:r>
            <a:endParaRPr b="0" i="0" sz="2133" u="none" cap="none" strike="noStrike">
              <a:solidFill>
                <a:srgbClr val="191919"/>
              </a:solidFill>
              <a:latin typeface="Avenir"/>
              <a:ea typeface="Avenir"/>
              <a:cs typeface="Avenir"/>
              <a:sym typeface="Avenir"/>
            </a:endParaRPr>
          </a:p>
          <a:p>
            <a:pPr indent="0" lvl="0" marL="609585" marR="0" rtl="0" algn="just">
              <a:lnSpc>
                <a:spcPct val="150000"/>
              </a:lnSpc>
              <a:spcBef>
                <a:spcPts val="0"/>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Data Manipulation Language(DML)</a:t>
            </a:r>
            <a:endParaRPr b="0" i="0" sz="2133" u="none" cap="none" strike="noStrike">
              <a:solidFill>
                <a:srgbClr val="191919"/>
              </a:solidFill>
              <a:latin typeface="Avenir"/>
              <a:ea typeface="Avenir"/>
              <a:cs typeface="Avenir"/>
              <a:sym typeface="Avenir"/>
            </a:endParaRPr>
          </a:p>
          <a:p>
            <a:pPr indent="0" lvl="0" marL="609585" marR="0" rtl="0" algn="just">
              <a:lnSpc>
                <a:spcPct val="100000"/>
              </a:lnSpc>
              <a:spcBef>
                <a:spcPts val="1333"/>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00000"/>
              </a:lnSpc>
              <a:spcBef>
                <a:spcPts val="1333"/>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Data Query Language (DQL)</a:t>
            </a:r>
            <a:endParaRPr b="0" i="0" sz="2133" u="none" cap="none" strike="noStrike">
              <a:solidFill>
                <a:srgbClr val="191919"/>
              </a:solidFill>
              <a:latin typeface="Avenir"/>
              <a:ea typeface="Avenir"/>
              <a:cs typeface="Avenir"/>
              <a:sym typeface="Avenir"/>
            </a:endParaRPr>
          </a:p>
          <a:p>
            <a:pPr indent="0" lvl="0" marL="609585" marR="0" rtl="0" algn="just">
              <a:lnSpc>
                <a:spcPct val="100000"/>
              </a:lnSpc>
              <a:spcBef>
                <a:spcPts val="1333"/>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00000"/>
              </a:lnSpc>
              <a:spcBef>
                <a:spcPts val="1333"/>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Data Control Language (DCL)</a:t>
            </a:r>
            <a:endParaRPr b="0" i="0" sz="2133" u="none" cap="none" strike="noStrike">
              <a:solidFill>
                <a:srgbClr val="191919"/>
              </a:solidFill>
              <a:latin typeface="Avenir"/>
              <a:ea typeface="Avenir"/>
              <a:cs typeface="Avenir"/>
              <a:sym typeface="Avenir"/>
            </a:endParaRPr>
          </a:p>
          <a:p>
            <a:pPr indent="0" lvl="0" marL="0" marR="0" rtl="0" algn="just">
              <a:lnSpc>
                <a:spcPct val="100000"/>
              </a:lnSpc>
              <a:spcBef>
                <a:spcPts val="1333"/>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Transactional Control Language (TCL)</a:t>
            </a:r>
            <a:endParaRPr b="0" i="0" sz="2133" u="none" cap="none" strike="noStrike">
              <a:solidFill>
                <a:srgbClr val="191919"/>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Types of SQL Commands</a:t>
            </a:r>
            <a:endParaRPr b="0" i="0" sz="3200" u="none" cap="none" strike="noStrike">
              <a:solidFill>
                <a:srgbClr val="191919"/>
              </a:solidFill>
              <a:latin typeface="Avenir"/>
              <a:ea typeface="Avenir"/>
              <a:cs typeface="Avenir"/>
              <a:sym typeface="Avenir"/>
            </a:endParaRPr>
          </a:p>
        </p:txBody>
      </p:sp>
      <p:cxnSp>
        <p:nvCxnSpPr>
          <p:cNvPr id="190" name="Google Shape;190;p27"/>
          <p:cNvCxnSpPr/>
          <p:nvPr/>
        </p:nvCxnSpPr>
        <p:spPr>
          <a:xfrm>
            <a:off x="5555311" y="1946883"/>
            <a:ext cx="1200" cy="340800"/>
          </a:xfrm>
          <a:prstGeom prst="straightConnector1">
            <a:avLst/>
          </a:prstGeom>
          <a:noFill/>
          <a:ln cap="flat" cmpd="sng" w="9525">
            <a:solidFill>
              <a:schemeClr val="dk2"/>
            </a:solidFill>
            <a:prstDash val="solid"/>
            <a:round/>
            <a:headEnd len="sm" w="sm" type="none"/>
            <a:tailEnd len="sm" w="sm" type="none"/>
          </a:ln>
        </p:spPr>
      </p:cxnSp>
      <p:cxnSp>
        <p:nvCxnSpPr>
          <p:cNvPr id="191" name="Google Shape;191;p27"/>
          <p:cNvCxnSpPr/>
          <p:nvPr/>
        </p:nvCxnSpPr>
        <p:spPr>
          <a:xfrm flipH="1" rot="10800000">
            <a:off x="1105096" y="2282981"/>
            <a:ext cx="9350400" cy="11600"/>
          </a:xfrm>
          <a:prstGeom prst="straightConnector1">
            <a:avLst/>
          </a:prstGeom>
          <a:noFill/>
          <a:ln cap="flat" cmpd="sng" w="9525">
            <a:solidFill>
              <a:schemeClr val="dk2"/>
            </a:solidFill>
            <a:prstDash val="solid"/>
            <a:round/>
            <a:headEnd len="sm" w="sm" type="none"/>
            <a:tailEnd len="sm" w="sm" type="none"/>
          </a:ln>
        </p:spPr>
      </p:cxnSp>
      <p:sp>
        <p:nvSpPr>
          <p:cNvPr id="192" name="Google Shape;192;p27"/>
          <p:cNvSpPr/>
          <p:nvPr/>
        </p:nvSpPr>
        <p:spPr>
          <a:xfrm>
            <a:off x="315557"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DDL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Definition Language </a:t>
            </a:r>
            <a:endParaRPr b="0" i="0" sz="1600" u="none" cap="none" strike="noStrike">
              <a:solidFill>
                <a:schemeClr val="dk1"/>
              </a:solidFill>
              <a:latin typeface="Avenir"/>
              <a:ea typeface="Avenir"/>
              <a:cs typeface="Avenir"/>
              <a:sym typeface="Avenir"/>
            </a:endParaRPr>
          </a:p>
        </p:txBody>
      </p:sp>
      <p:sp>
        <p:nvSpPr>
          <p:cNvPr id="193" name="Google Shape;193;p27"/>
          <p:cNvSpPr/>
          <p:nvPr/>
        </p:nvSpPr>
        <p:spPr>
          <a:xfrm>
            <a:off x="2471328" y="2660848"/>
            <a:ext cx="19660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DML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Manipulation Language </a:t>
            </a:r>
            <a:endParaRPr b="0" i="0" sz="1600" u="none" cap="none" strike="noStrike">
              <a:solidFill>
                <a:schemeClr val="dk1"/>
              </a:solidFill>
              <a:latin typeface="Avenir"/>
              <a:ea typeface="Avenir"/>
              <a:cs typeface="Avenir"/>
              <a:sym typeface="Avenir"/>
            </a:endParaRPr>
          </a:p>
        </p:txBody>
      </p:sp>
      <p:sp>
        <p:nvSpPr>
          <p:cNvPr id="194" name="Google Shape;194;p27"/>
          <p:cNvSpPr/>
          <p:nvPr/>
        </p:nvSpPr>
        <p:spPr>
          <a:xfrm>
            <a:off x="4673533" y="2660881"/>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DQL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Query Language </a:t>
            </a:r>
            <a:endParaRPr b="0" i="0" sz="1600" u="none" cap="none" strike="noStrike">
              <a:solidFill>
                <a:schemeClr val="dk1"/>
              </a:solidFill>
              <a:latin typeface="Avenir"/>
              <a:ea typeface="Avenir"/>
              <a:cs typeface="Avenir"/>
              <a:sym typeface="Avenir"/>
            </a:endParaRPr>
          </a:p>
        </p:txBody>
      </p:sp>
      <p:sp>
        <p:nvSpPr>
          <p:cNvPr id="195" name="Google Shape;195;p27"/>
          <p:cNvSpPr/>
          <p:nvPr/>
        </p:nvSpPr>
        <p:spPr>
          <a:xfrm>
            <a:off x="7007224"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DCL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Control Language </a:t>
            </a:r>
            <a:endParaRPr b="0" i="0" sz="1600" u="none" cap="none" strike="noStrike">
              <a:solidFill>
                <a:schemeClr val="dk1"/>
              </a:solidFill>
              <a:latin typeface="Avenir"/>
              <a:ea typeface="Avenir"/>
              <a:cs typeface="Avenir"/>
              <a:sym typeface="Avenir"/>
            </a:endParaRPr>
          </a:p>
        </p:txBody>
      </p:sp>
      <p:sp>
        <p:nvSpPr>
          <p:cNvPr id="196" name="Google Shape;196;p27"/>
          <p:cNvSpPr/>
          <p:nvPr/>
        </p:nvSpPr>
        <p:spPr>
          <a:xfrm>
            <a:off x="9487861" y="2641448"/>
            <a:ext cx="20504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TCL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Transactional Control Language </a:t>
            </a:r>
            <a:endParaRPr b="0" i="0" sz="1600" u="none" cap="none" strike="noStrike">
              <a:solidFill>
                <a:schemeClr val="dk1"/>
              </a:solidFill>
              <a:latin typeface="Avenir"/>
              <a:ea typeface="Avenir"/>
              <a:cs typeface="Avenir"/>
              <a:sym typeface="Avenir"/>
            </a:endParaRPr>
          </a:p>
        </p:txBody>
      </p:sp>
      <p:cxnSp>
        <p:nvCxnSpPr>
          <p:cNvPr id="197" name="Google Shape;197;p27"/>
          <p:cNvCxnSpPr/>
          <p:nvPr/>
        </p:nvCxnSpPr>
        <p:spPr>
          <a:xfrm>
            <a:off x="656333" y="3453767"/>
            <a:ext cx="2000" cy="2686400"/>
          </a:xfrm>
          <a:prstGeom prst="straightConnector1">
            <a:avLst/>
          </a:prstGeom>
          <a:noFill/>
          <a:ln cap="flat" cmpd="sng" w="9525">
            <a:solidFill>
              <a:schemeClr val="dk2"/>
            </a:solidFill>
            <a:prstDash val="solid"/>
            <a:round/>
            <a:headEnd len="sm" w="sm" type="none"/>
            <a:tailEnd len="sm" w="sm" type="none"/>
          </a:ln>
        </p:spPr>
      </p:cxnSp>
      <p:cxnSp>
        <p:nvCxnSpPr>
          <p:cNvPr id="198" name="Google Shape;198;p27"/>
          <p:cNvCxnSpPr/>
          <p:nvPr/>
        </p:nvCxnSpPr>
        <p:spPr>
          <a:xfrm>
            <a:off x="656348" y="41010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199" name="Google Shape;199;p27"/>
          <p:cNvCxnSpPr/>
          <p:nvPr/>
        </p:nvCxnSpPr>
        <p:spPr>
          <a:xfrm flipH="1">
            <a:off x="2832911" y="3457581"/>
            <a:ext cx="12000" cy="2049600"/>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27"/>
          <p:cNvCxnSpPr/>
          <p:nvPr/>
        </p:nvCxnSpPr>
        <p:spPr>
          <a:xfrm>
            <a:off x="2860396" y="39994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1" name="Google Shape;201;p27"/>
          <p:cNvCxnSpPr/>
          <p:nvPr/>
        </p:nvCxnSpPr>
        <p:spPr>
          <a:xfrm>
            <a:off x="2851681" y="4765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2" name="Google Shape;202;p27"/>
          <p:cNvCxnSpPr/>
          <p:nvPr/>
        </p:nvCxnSpPr>
        <p:spPr>
          <a:xfrm>
            <a:off x="2838149" y="54924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3" name="Google Shape;203;p27"/>
          <p:cNvCxnSpPr/>
          <p:nvPr/>
        </p:nvCxnSpPr>
        <p:spPr>
          <a:xfrm flipH="1">
            <a:off x="5068195" y="3450815"/>
            <a:ext cx="3200" cy="526400"/>
          </a:xfrm>
          <a:prstGeom prst="straightConnector1">
            <a:avLst/>
          </a:prstGeom>
          <a:noFill/>
          <a:ln cap="flat" cmpd="sng" w="9525">
            <a:solidFill>
              <a:schemeClr val="dk2"/>
            </a:solidFill>
            <a:prstDash val="solid"/>
            <a:round/>
            <a:headEnd len="sm" w="sm" type="none"/>
            <a:tailEnd len="sm" w="sm" type="none"/>
          </a:ln>
        </p:spPr>
      </p:cxnSp>
      <p:cxnSp>
        <p:nvCxnSpPr>
          <p:cNvPr id="204" name="Google Shape;204;p27"/>
          <p:cNvCxnSpPr/>
          <p:nvPr/>
        </p:nvCxnSpPr>
        <p:spPr>
          <a:xfrm>
            <a:off x="5071400"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5" name="Google Shape;205;p27"/>
          <p:cNvCxnSpPr/>
          <p:nvPr/>
        </p:nvCxnSpPr>
        <p:spPr>
          <a:xfrm>
            <a:off x="7408300" y="3465433"/>
            <a:ext cx="7200" cy="13608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27"/>
          <p:cNvCxnSpPr/>
          <p:nvPr/>
        </p:nvCxnSpPr>
        <p:spPr>
          <a:xfrm>
            <a:off x="7423681" y="397718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7" name="Google Shape;207;p27"/>
          <p:cNvCxnSpPr/>
          <p:nvPr/>
        </p:nvCxnSpPr>
        <p:spPr>
          <a:xfrm>
            <a:off x="7414965" y="4805463"/>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08" name="Google Shape;208;p27"/>
          <p:cNvCxnSpPr/>
          <p:nvPr/>
        </p:nvCxnSpPr>
        <p:spPr>
          <a:xfrm flipH="1">
            <a:off x="9814995" y="3450815"/>
            <a:ext cx="31600" cy="2490000"/>
          </a:xfrm>
          <a:prstGeom prst="straightConnector1">
            <a:avLst/>
          </a:prstGeom>
          <a:noFill/>
          <a:ln cap="flat" cmpd="sng" w="9525">
            <a:solidFill>
              <a:schemeClr val="dk2"/>
            </a:solidFill>
            <a:prstDash val="solid"/>
            <a:round/>
            <a:headEnd len="sm" w="sm" type="none"/>
            <a:tailEnd len="sm" w="sm" type="none"/>
          </a:ln>
        </p:spPr>
      </p:cxnSp>
      <p:cxnSp>
        <p:nvCxnSpPr>
          <p:cNvPr id="209" name="Google Shape;209;p27"/>
          <p:cNvCxnSpPr/>
          <p:nvPr/>
        </p:nvCxnSpPr>
        <p:spPr>
          <a:xfrm>
            <a:off x="9862081"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10" name="Google Shape;210;p27"/>
          <p:cNvCxnSpPr/>
          <p:nvPr/>
        </p:nvCxnSpPr>
        <p:spPr>
          <a:xfrm>
            <a:off x="9853365" y="45780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11" name="Google Shape;211;p27"/>
          <p:cNvCxnSpPr/>
          <p:nvPr/>
        </p:nvCxnSpPr>
        <p:spPr>
          <a:xfrm>
            <a:off x="9839835" y="5273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12" name="Google Shape;212;p27"/>
          <p:cNvCxnSpPr/>
          <p:nvPr/>
        </p:nvCxnSpPr>
        <p:spPr>
          <a:xfrm>
            <a:off x="9824333" y="5925913"/>
            <a:ext cx="232400" cy="0"/>
          </a:xfrm>
          <a:prstGeom prst="straightConnector1">
            <a:avLst/>
          </a:prstGeom>
          <a:noFill/>
          <a:ln cap="flat" cmpd="sng" w="9525">
            <a:solidFill>
              <a:schemeClr val="dk2"/>
            </a:solidFill>
            <a:prstDash val="solid"/>
            <a:round/>
            <a:headEnd len="sm" w="sm" type="none"/>
            <a:tailEnd len="med" w="med" type="triangle"/>
          </a:ln>
        </p:spPr>
      </p:cxnSp>
      <p:sp>
        <p:nvSpPr>
          <p:cNvPr id="213" name="Google Shape;213;p27"/>
          <p:cNvSpPr/>
          <p:nvPr/>
        </p:nvSpPr>
        <p:spPr>
          <a:xfrm>
            <a:off x="10072233" y="5523784"/>
            <a:ext cx="1966000" cy="636449"/>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Set Transaction</a:t>
            </a:r>
            <a:endParaRPr b="0" i="0" sz="2400" u="none" cap="none" strike="noStrike">
              <a:solidFill>
                <a:schemeClr val="dk1"/>
              </a:solidFill>
              <a:latin typeface="Avenir"/>
              <a:ea typeface="Avenir"/>
              <a:cs typeface="Avenir"/>
              <a:sym typeface="Avenir"/>
            </a:endParaRPr>
          </a:p>
        </p:txBody>
      </p:sp>
      <p:sp>
        <p:nvSpPr>
          <p:cNvPr id="214" name="Google Shape;214;p27"/>
          <p:cNvSpPr/>
          <p:nvPr/>
        </p:nvSpPr>
        <p:spPr>
          <a:xfrm>
            <a:off x="10087700" y="4953600"/>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Save point</a:t>
            </a:r>
            <a:endParaRPr b="0" i="0" sz="2400" u="none" cap="none" strike="noStrike">
              <a:solidFill>
                <a:schemeClr val="dk1"/>
              </a:solidFill>
              <a:latin typeface="Avenir"/>
              <a:ea typeface="Avenir"/>
              <a:cs typeface="Avenir"/>
              <a:sym typeface="Avenir"/>
            </a:endParaRPr>
          </a:p>
        </p:txBody>
      </p:sp>
      <p:sp>
        <p:nvSpPr>
          <p:cNvPr id="215" name="Google Shape;215;p27"/>
          <p:cNvSpPr/>
          <p:nvPr/>
        </p:nvSpPr>
        <p:spPr>
          <a:xfrm>
            <a:off x="10092533" y="4301667"/>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Roll Back</a:t>
            </a:r>
            <a:endParaRPr b="0" i="0" sz="2400" u="none" cap="none" strike="noStrike">
              <a:solidFill>
                <a:schemeClr val="dk1"/>
              </a:solidFill>
              <a:latin typeface="Avenir"/>
              <a:ea typeface="Avenir"/>
              <a:cs typeface="Avenir"/>
              <a:sym typeface="Avenir"/>
            </a:endParaRPr>
          </a:p>
        </p:txBody>
      </p:sp>
      <p:sp>
        <p:nvSpPr>
          <p:cNvPr id="216" name="Google Shape;216;p27"/>
          <p:cNvSpPr/>
          <p:nvPr/>
        </p:nvSpPr>
        <p:spPr>
          <a:xfrm>
            <a:off x="101099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Commit</a:t>
            </a:r>
            <a:endParaRPr b="0" i="0" sz="2400" u="none" cap="none" strike="noStrike">
              <a:solidFill>
                <a:schemeClr val="dk1"/>
              </a:solidFill>
              <a:latin typeface="Avenir"/>
              <a:ea typeface="Avenir"/>
              <a:cs typeface="Avenir"/>
              <a:sym typeface="Avenir"/>
            </a:endParaRPr>
          </a:p>
        </p:txBody>
      </p:sp>
      <p:sp>
        <p:nvSpPr>
          <p:cNvPr id="217" name="Google Shape;217;p27"/>
          <p:cNvSpPr/>
          <p:nvPr/>
        </p:nvSpPr>
        <p:spPr>
          <a:xfrm>
            <a:off x="7678539" y="4501552"/>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Revoke</a:t>
            </a:r>
            <a:endParaRPr b="0" i="0" sz="2400" u="none" cap="none" strike="noStrike">
              <a:solidFill>
                <a:schemeClr val="dk1"/>
              </a:solidFill>
              <a:latin typeface="Avenir"/>
              <a:ea typeface="Avenir"/>
              <a:cs typeface="Avenir"/>
              <a:sym typeface="Avenir"/>
            </a:endParaRPr>
          </a:p>
        </p:txBody>
      </p:sp>
      <p:sp>
        <p:nvSpPr>
          <p:cNvPr id="218" name="Google Shape;218;p27"/>
          <p:cNvSpPr/>
          <p:nvPr/>
        </p:nvSpPr>
        <p:spPr>
          <a:xfrm>
            <a:off x="76521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Grant</a:t>
            </a:r>
            <a:endParaRPr b="0" i="0" sz="2400" u="none" cap="none" strike="noStrike">
              <a:solidFill>
                <a:schemeClr val="dk1"/>
              </a:solidFill>
              <a:latin typeface="Avenir"/>
              <a:ea typeface="Avenir"/>
              <a:cs typeface="Avenir"/>
              <a:sym typeface="Avenir"/>
            </a:endParaRPr>
          </a:p>
        </p:txBody>
      </p:sp>
      <p:sp>
        <p:nvSpPr>
          <p:cNvPr id="219" name="Google Shape;219;p27"/>
          <p:cNvSpPr/>
          <p:nvPr/>
        </p:nvSpPr>
        <p:spPr>
          <a:xfrm>
            <a:off x="5309160" y="3685515"/>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Select</a:t>
            </a:r>
            <a:endParaRPr b="0" i="0" sz="2400" u="none" cap="none" strike="noStrike">
              <a:solidFill>
                <a:schemeClr val="dk1"/>
              </a:solidFill>
              <a:latin typeface="Avenir"/>
              <a:ea typeface="Avenir"/>
              <a:cs typeface="Avenir"/>
              <a:sym typeface="Avenir"/>
            </a:endParaRPr>
          </a:p>
        </p:txBody>
      </p:sp>
      <p:sp>
        <p:nvSpPr>
          <p:cNvPr id="220" name="Google Shape;220;p27"/>
          <p:cNvSpPr/>
          <p:nvPr/>
        </p:nvSpPr>
        <p:spPr>
          <a:xfrm>
            <a:off x="3072467"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Delete</a:t>
            </a:r>
            <a:endParaRPr b="0" i="0" sz="2400" u="none" cap="none" strike="noStrike">
              <a:solidFill>
                <a:schemeClr val="dk1"/>
              </a:solidFill>
              <a:latin typeface="Avenir"/>
              <a:ea typeface="Avenir"/>
              <a:cs typeface="Avenir"/>
              <a:sym typeface="Avenir"/>
            </a:endParaRPr>
          </a:p>
        </p:txBody>
      </p:sp>
      <p:sp>
        <p:nvSpPr>
          <p:cNvPr id="221" name="Google Shape;221;p27"/>
          <p:cNvSpPr/>
          <p:nvPr/>
        </p:nvSpPr>
        <p:spPr>
          <a:xfrm>
            <a:off x="3075800" y="44828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Update</a:t>
            </a:r>
            <a:endParaRPr b="0" i="0" sz="2400" u="none" cap="none" strike="noStrike">
              <a:solidFill>
                <a:schemeClr val="dk1"/>
              </a:solidFill>
              <a:latin typeface="Avenir"/>
              <a:ea typeface="Avenir"/>
              <a:cs typeface="Avenir"/>
              <a:sym typeface="Avenir"/>
            </a:endParaRPr>
          </a:p>
        </p:txBody>
      </p:sp>
      <p:sp>
        <p:nvSpPr>
          <p:cNvPr id="222" name="Google Shape;222;p27"/>
          <p:cNvSpPr/>
          <p:nvPr/>
        </p:nvSpPr>
        <p:spPr>
          <a:xfrm>
            <a:off x="3075767" y="37580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Insert</a:t>
            </a:r>
            <a:endParaRPr b="0" i="0" sz="2400" u="none" cap="none" strike="noStrike">
              <a:solidFill>
                <a:schemeClr val="dk1"/>
              </a:solidFill>
              <a:latin typeface="Avenir"/>
              <a:ea typeface="Avenir"/>
              <a:cs typeface="Avenir"/>
              <a:sym typeface="Avenir"/>
            </a:endParaRPr>
          </a:p>
        </p:txBody>
      </p:sp>
      <p:sp>
        <p:nvSpPr>
          <p:cNvPr id="223" name="Google Shape;223;p27"/>
          <p:cNvSpPr/>
          <p:nvPr/>
        </p:nvSpPr>
        <p:spPr>
          <a:xfrm>
            <a:off x="888733"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Drop</a:t>
            </a:r>
            <a:endParaRPr b="0" i="0" sz="2400" u="none" cap="none" strike="noStrike">
              <a:solidFill>
                <a:schemeClr val="dk1"/>
              </a:solidFill>
              <a:latin typeface="Avenir"/>
              <a:ea typeface="Avenir"/>
              <a:cs typeface="Avenir"/>
              <a:sym typeface="Avenir"/>
            </a:endParaRPr>
          </a:p>
        </p:txBody>
      </p:sp>
      <p:sp>
        <p:nvSpPr>
          <p:cNvPr id="224" name="Google Shape;224;p27"/>
          <p:cNvSpPr/>
          <p:nvPr/>
        </p:nvSpPr>
        <p:spPr>
          <a:xfrm>
            <a:off x="888733" y="4449625"/>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Alter</a:t>
            </a:r>
            <a:endParaRPr b="0" i="0" sz="2400" u="none" cap="none" strike="noStrike">
              <a:solidFill>
                <a:schemeClr val="dk1"/>
              </a:solidFill>
              <a:latin typeface="Avenir"/>
              <a:ea typeface="Avenir"/>
              <a:cs typeface="Avenir"/>
              <a:sym typeface="Avenir"/>
            </a:endParaRPr>
          </a:p>
        </p:txBody>
      </p:sp>
      <p:sp>
        <p:nvSpPr>
          <p:cNvPr id="225" name="Google Shape;225;p27"/>
          <p:cNvSpPr/>
          <p:nvPr/>
        </p:nvSpPr>
        <p:spPr>
          <a:xfrm>
            <a:off x="888749" y="3764844"/>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Create</a:t>
            </a:r>
            <a:endParaRPr b="0" i="0" sz="2400" u="none" cap="none" strike="noStrike">
              <a:solidFill>
                <a:schemeClr val="dk1"/>
              </a:solidFill>
              <a:latin typeface="Avenir"/>
              <a:ea typeface="Avenir"/>
              <a:cs typeface="Avenir"/>
              <a:sym typeface="Avenir"/>
            </a:endParaRPr>
          </a:p>
        </p:txBody>
      </p:sp>
      <p:sp>
        <p:nvSpPr>
          <p:cNvPr id="226" name="Google Shape;226;p27"/>
          <p:cNvSpPr/>
          <p:nvPr/>
        </p:nvSpPr>
        <p:spPr>
          <a:xfrm>
            <a:off x="888733" y="5709224"/>
            <a:ext cx="1658800" cy="636409"/>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Truncate</a:t>
            </a:r>
            <a:endParaRPr b="0" i="0" sz="2400" u="none" cap="none" strike="noStrike">
              <a:solidFill>
                <a:schemeClr val="dk1"/>
              </a:solidFill>
              <a:latin typeface="Avenir"/>
              <a:ea typeface="Avenir"/>
              <a:cs typeface="Avenir"/>
              <a:sym typeface="Avenir"/>
            </a:endParaRPr>
          </a:p>
        </p:txBody>
      </p:sp>
      <p:cxnSp>
        <p:nvCxnSpPr>
          <p:cNvPr id="227" name="Google Shape;227;p27"/>
          <p:cNvCxnSpPr/>
          <p:nvPr/>
        </p:nvCxnSpPr>
        <p:spPr>
          <a:xfrm>
            <a:off x="656348" y="47106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28" name="Google Shape;228;p27"/>
          <p:cNvCxnSpPr/>
          <p:nvPr/>
        </p:nvCxnSpPr>
        <p:spPr>
          <a:xfrm>
            <a:off x="656348" y="54218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29" name="Google Shape;229;p27"/>
          <p:cNvCxnSpPr/>
          <p:nvPr/>
        </p:nvCxnSpPr>
        <p:spPr>
          <a:xfrm>
            <a:off x="656348" y="6133028"/>
            <a:ext cx="232400" cy="0"/>
          </a:xfrm>
          <a:prstGeom prst="straightConnector1">
            <a:avLst/>
          </a:prstGeom>
          <a:noFill/>
          <a:ln cap="flat" cmpd="sng" w="9525">
            <a:solidFill>
              <a:schemeClr val="dk2"/>
            </a:solidFill>
            <a:prstDash val="solid"/>
            <a:round/>
            <a:headEnd len="sm" w="sm" type="none"/>
            <a:tailEnd len="med" w="med" type="triangle"/>
          </a:ln>
        </p:spPr>
      </p:cxnSp>
      <p:sp>
        <p:nvSpPr>
          <p:cNvPr id="230" name="Google Shape;230;p27"/>
          <p:cNvSpPr/>
          <p:nvPr/>
        </p:nvSpPr>
        <p:spPr>
          <a:xfrm>
            <a:off x="3710300" y="906918"/>
            <a:ext cx="3713200" cy="884513"/>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533"/>
              <a:buFont typeface="Arial"/>
              <a:buNone/>
            </a:pPr>
            <a:r>
              <a:rPr b="1" i="0" lang="en" sz="2533" u="none" cap="none" strike="noStrike">
                <a:solidFill>
                  <a:schemeClr val="dk1"/>
                </a:solidFill>
                <a:latin typeface="Avenir"/>
                <a:ea typeface="Avenir"/>
                <a:cs typeface="Avenir"/>
                <a:sym typeface="Avenir"/>
              </a:rPr>
              <a:t>SQL Commands</a:t>
            </a:r>
            <a:endParaRPr b="1" i="0" sz="2533" u="none" cap="none" strike="noStrike">
              <a:solidFill>
                <a:schemeClr val="dk1"/>
              </a:solidFill>
              <a:latin typeface="Avenir"/>
              <a:ea typeface="Avenir"/>
              <a:cs typeface="Avenir"/>
              <a:sym typeface="Avenir"/>
            </a:endParaRPr>
          </a:p>
        </p:txBody>
      </p:sp>
      <p:cxnSp>
        <p:nvCxnSpPr>
          <p:cNvPr id="231" name="Google Shape;231;p27"/>
          <p:cNvCxnSpPr/>
          <p:nvPr/>
        </p:nvCxnSpPr>
        <p:spPr>
          <a:xfrm>
            <a:off x="11114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232" name="Google Shape;232;p27"/>
          <p:cNvCxnSpPr/>
          <p:nvPr/>
        </p:nvCxnSpPr>
        <p:spPr>
          <a:xfrm>
            <a:off x="34482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233" name="Google Shape;233;p27"/>
          <p:cNvCxnSpPr/>
          <p:nvPr/>
        </p:nvCxnSpPr>
        <p:spPr>
          <a:xfrm>
            <a:off x="55559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234" name="Google Shape;234;p27"/>
          <p:cNvCxnSpPr/>
          <p:nvPr/>
        </p:nvCxnSpPr>
        <p:spPr>
          <a:xfrm>
            <a:off x="79943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235" name="Google Shape;235;p27"/>
          <p:cNvCxnSpPr/>
          <p:nvPr/>
        </p:nvCxnSpPr>
        <p:spPr>
          <a:xfrm>
            <a:off x="10449400" y="2287651"/>
            <a:ext cx="0" cy="358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rgbClr val="191919"/>
                </a:solidFill>
                <a:latin typeface="Avenir"/>
                <a:ea typeface="Avenir"/>
                <a:cs typeface="Avenir"/>
                <a:sym typeface="Avenir"/>
              </a:rPr>
              <a:t>Types of SQL Commands</a:t>
            </a:r>
            <a:endParaRPr b="1" i="0" sz="3200" u="none" cap="none" strike="noStrike">
              <a:solidFill>
                <a:srgbClr val="191919"/>
              </a:solidFill>
              <a:latin typeface="Avenir"/>
              <a:ea typeface="Avenir"/>
              <a:cs typeface="Avenir"/>
              <a:sym typeface="Avenir"/>
            </a:endParaRPr>
          </a:p>
        </p:txBody>
      </p:sp>
      <p:cxnSp>
        <p:nvCxnSpPr>
          <p:cNvPr id="241" name="Google Shape;241;p28"/>
          <p:cNvCxnSpPr/>
          <p:nvPr/>
        </p:nvCxnSpPr>
        <p:spPr>
          <a:xfrm>
            <a:off x="5555311" y="1946883"/>
            <a:ext cx="1200" cy="340800"/>
          </a:xfrm>
          <a:prstGeom prst="straightConnector1">
            <a:avLst/>
          </a:prstGeom>
          <a:noFill/>
          <a:ln cap="flat" cmpd="sng" w="9525">
            <a:solidFill>
              <a:schemeClr val="dk2"/>
            </a:solidFill>
            <a:prstDash val="solid"/>
            <a:round/>
            <a:headEnd len="sm" w="sm" type="none"/>
            <a:tailEnd len="sm" w="sm" type="none"/>
          </a:ln>
        </p:spPr>
      </p:cxnSp>
      <p:cxnSp>
        <p:nvCxnSpPr>
          <p:cNvPr id="242" name="Google Shape;242;p28"/>
          <p:cNvCxnSpPr/>
          <p:nvPr/>
        </p:nvCxnSpPr>
        <p:spPr>
          <a:xfrm flipH="1" rot="10800000">
            <a:off x="1105096" y="2282981"/>
            <a:ext cx="9350400" cy="11600"/>
          </a:xfrm>
          <a:prstGeom prst="straightConnector1">
            <a:avLst/>
          </a:prstGeom>
          <a:noFill/>
          <a:ln cap="flat" cmpd="sng" w="9525">
            <a:solidFill>
              <a:schemeClr val="dk2"/>
            </a:solidFill>
            <a:prstDash val="solid"/>
            <a:round/>
            <a:headEnd len="sm" w="sm" type="none"/>
            <a:tailEnd len="sm" w="sm" type="none"/>
          </a:ln>
        </p:spPr>
      </p:cxnSp>
      <p:sp>
        <p:nvSpPr>
          <p:cNvPr id="243" name="Google Shape;243;p28"/>
          <p:cNvSpPr/>
          <p:nvPr/>
        </p:nvSpPr>
        <p:spPr>
          <a:xfrm>
            <a:off x="315557"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DDL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Definition Language </a:t>
            </a:r>
            <a:endParaRPr b="0" i="0" sz="1600" u="none" cap="none" strike="noStrike">
              <a:solidFill>
                <a:schemeClr val="dk1"/>
              </a:solidFill>
              <a:latin typeface="Avenir"/>
              <a:ea typeface="Avenir"/>
              <a:cs typeface="Avenir"/>
              <a:sym typeface="Avenir"/>
            </a:endParaRPr>
          </a:p>
        </p:txBody>
      </p:sp>
      <p:sp>
        <p:nvSpPr>
          <p:cNvPr id="244" name="Google Shape;244;p28"/>
          <p:cNvSpPr/>
          <p:nvPr/>
        </p:nvSpPr>
        <p:spPr>
          <a:xfrm>
            <a:off x="2471328" y="2660848"/>
            <a:ext cx="19660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DML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Manipulation Language </a:t>
            </a:r>
            <a:endParaRPr b="0" i="0" sz="1600" u="none" cap="none" strike="noStrike">
              <a:solidFill>
                <a:schemeClr val="dk1"/>
              </a:solidFill>
              <a:latin typeface="Avenir"/>
              <a:ea typeface="Avenir"/>
              <a:cs typeface="Avenir"/>
              <a:sym typeface="Avenir"/>
            </a:endParaRPr>
          </a:p>
        </p:txBody>
      </p:sp>
      <p:sp>
        <p:nvSpPr>
          <p:cNvPr id="245" name="Google Shape;245;p28"/>
          <p:cNvSpPr/>
          <p:nvPr/>
        </p:nvSpPr>
        <p:spPr>
          <a:xfrm>
            <a:off x="4673533" y="2660881"/>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DQL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Query Language </a:t>
            </a:r>
            <a:endParaRPr b="0" i="0" sz="1600" u="none" cap="none" strike="noStrike">
              <a:solidFill>
                <a:schemeClr val="dk1"/>
              </a:solidFill>
              <a:latin typeface="Avenir"/>
              <a:ea typeface="Avenir"/>
              <a:cs typeface="Avenir"/>
              <a:sym typeface="Avenir"/>
            </a:endParaRPr>
          </a:p>
        </p:txBody>
      </p:sp>
      <p:sp>
        <p:nvSpPr>
          <p:cNvPr id="246" name="Google Shape;246;p28"/>
          <p:cNvSpPr/>
          <p:nvPr/>
        </p:nvSpPr>
        <p:spPr>
          <a:xfrm>
            <a:off x="7007224"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DCL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Data Control Language </a:t>
            </a:r>
            <a:endParaRPr b="0" i="0" sz="1600" u="none" cap="none" strike="noStrike">
              <a:solidFill>
                <a:schemeClr val="dk1"/>
              </a:solidFill>
              <a:latin typeface="Avenir"/>
              <a:ea typeface="Avenir"/>
              <a:cs typeface="Avenir"/>
              <a:sym typeface="Avenir"/>
            </a:endParaRPr>
          </a:p>
        </p:txBody>
      </p:sp>
      <p:sp>
        <p:nvSpPr>
          <p:cNvPr id="247" name="Google Shape;247;p28"/>
          <p:cNvSpPr/>
          <p:nvPr/>
        </p:nvSpPr>
        <p:spPr>
          <a:xfrm>
            <a:off x="9487861" y="2641448"/>
            <a:ext cx="20504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TCL</a:t>
            </a:r>
            <a:endParaRPr b="0" i="0" sz="1600" u="none" cap="none" strike="noStrike">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venir"/>
                <a:ea typeface="Avenir"/>
                <a:cs typeface="Avenir"/>
                <a:sym typeface="Avenir"/>
              </a:rPr>
              <a:t>Transactional Control Language </a:t>
            </a:r>
            <a:endParaRPr b="0" i="0" sz="1600" u="none" cap="none" strike="noStrike">
              <a:solidFill>
                <a:schemeClr val="dk1"/>
              </a:solidFill>
              <a:latin typeface="Avenir"/>
              <a:ea typeface="Avenir"/>
              <a:cs typeface="Avenir"/>
              <a:sym typeface="Avenir"/>
            </a:endParaRPr>
          </a:p>
        </p:txBody>
      </p:sp>
      <p:cxnSp>
        <p:nvCxnSpPr>
          <p:cNvPr id="248" name="Google Shape;248;p28"/>
          <p:cNvCxnSpPr/>
          <p:nvPr/>
        </p:nvCxnSpPr>
        <p:spPr>
          <a:xfrm>
            <a:off x="656333" y="3453767"/>
            <a:ext cx="2000" cy="2686400"/>
          </a:xfrm>
          <a:prstGeom prst="straightConnector1">
            <a:avLst/>
          </a:prstGeom>
          <a:noFill/>
          <a:ln cap="flat" cmpd="sng" w="9525">
            <a:solidFill>
              <a:schemeClr val="dk2"/>
            </a:solidFill>
            <a:prstDash val="solid"/>
            <a:round/>
            <a:headEnd len="sm" w="sm" type="none"/>
            <a:tailEnd len="sm" w="sm" type="none"/>
          </a:ln>
        </p:spPr>
      </p:cxnSp>
      <p:cxnSp>
        <p:nvCxnSpPr>
          <p:cNvPr id="249" name="Google Shape;249;p28"/>
          <p:cNvCxnSpPr/>
          <p:nvPr/>
        </p:nvCxnSpPr>
        <p:spPr>
          <a:xfrm>
            <a:off x="656348" y="41010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0" name="Google Shape;250;p28"/>
          <p:cNvCxnSpPr/>
          <p:nvPr/>
        </p:nvCxnSpPr>
        <p:spPr>
          <a:xfrm flipH="1">
            <a:off x="2832911" y="3457581"/>
            <a:ext cx="12000" cy="20496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28"/>
          <p:cNvCxnSpPr/>
          <p:nvPr/>
        </p:nvCxnSpPr>
        <p:spPr>
          <a:xfrm>
            <a:off x="2860396" y="39994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2" name="Google Shape;252;p28"/>
          <p:cNvCxnSpPr/>
          <p:nvPr/>
        </p:nvCxnSpPr>
        <p:spPr>
          <a:xfrm>
            <a:off x="2851681" y="4765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3" name="Google Shape;253;p28"/>
          <p:cNvCxnSpPr/>
          <p:nvPr/>
        </p:nvCxnSpPr>
        <p:spPr>
          <a:xfrm>
            <a:off x="2838149" y="54924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4" name="Google Shape;254;p28"/>
          <p:cNvCxnSpPr/>
          <p:nvPr/>
        </p:nvCxnSpPr>
        <p:spPr>
          <a:xfrm flipH="1">
            <a:off x="5068195" y="3450815"/>
            <a:ext cx="3200" cy="526400"/>
          </a:xfrm>
          <a:prstGeom prst="straightConnector1">
            <a:avLst/>
          </a:prstGeom>
          <a:noFill/>
          <a:ln cap="flat" cmpd="sng" w="9525">
            <a:solidFill>
              <a:schemeClr val="dk2"/>
            </a:solidFill>
            <a:prstDash val="solid"/>
            <a:round/>
            <a:headEnd len="sm" w="sm" type="none"/>
            <a:tailEnd len="sm" w="sm" type="none"/>
          </a:ln>
        </p:spPr>
      </p:cxnSp>
      <p:cxnSp>
        <p:nvCxnSpPr>
          <p:cNvPr id="255" name="Google Shape;255;p28"/>
          <p:cNvCxnSpPr/>
          <p:nvPr/>
        </p:nvCxnSpPr>
        <p:spPr>
          <a:xfrm>
            <a:off x="5071400"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6" name="Google Shape;256;p28"/>
          <p:cNvCxnSpPr/>
          <p:nvPr/>
        </p:nvCxnSpPr>
        <p:spPr>
          <a:xfrm>
            <a:off x="7408300" y="3465433"/>
            <a:ext cx="7200" cy="1360800"/>
          </a:xfrm>
          <a:prstGeom prst="straightConnector1">
            <a:avLst/>
          </a:prstGeom>
          <a:noFill/>
          <a:ln cap="flat" cmpd="sng" w="9525">
            <a:solidFill>
              <a:schemeClr val="dk2"/>
            </a:solidFill>
            <a:prstDash val="solid"/>
            <a:round/>
            <a:headEnd len="sm" w="sm" type="none"/>
            <a:tailEnd len="sm" w="sm" type="none"/>
          </a:ln>
        </p:spPr>
      </p:cxnSp>
      <p:cxnSp>
        <p:nvCxnSpPr>
          <p:cNvPr id="257" name="Google Shape;257;p28"/>
          <p:cNvCxnSpPr/>
          <p:nvPr/>
        </p:nvCxnSpPr>
        <p:spPr>
          <a:xfrm>
            <a:off x="7423681" y="397718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8" name="Google Shape;258;p28"/>
          <p:cNvCxnSpPr/>
          <p:nvPr/>
        </p:nvCxnSpPr>
        <p:spPr>
          <a:xfrm>
            <a:off x="7414965" y="4805463"/>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59" name="Google Shape;259;p28"/>
          <p:cNvCxnSpPr/>
          <p:nvPr/>
        </p:nvCxnSpPr>
        <p:spPr>
          <a:xfrm flipH="1">
            <a:off x="9814995" y="3450815"/>
            <a:ext cx="31600" cy="2490000"/>
          </a:xfrm>
          <a:prstGeom prst="straightConnector1">
            <a:avLst/>
          </a:prstGeom>
          <a:noFill/>
          <a:ln cap="flat" cmpd="sng" w="9525">
            <a:solidFill>
              <a:schemeClr val="dk2"/>
            </a:solidFill>
            <a:prstDash val="solid"/>
            <a:round/>
            <a:headEnd len="sm" w="sm" type="none"/>
            <a:tailEnd len="sm" w="sm" type="none"/>
          </a:ln>
        </p:spPr>
      </p:cxnSp>
      <p:cxnSp>
        <p:nvCxnSpPr>
          <p:cNvPr id="260" name="Google Shape;260;p28"/>
          <p:cNvCxnSpPr/>
          <p:nvPr/>
        </p:nvCxnSpPr>
        <p:spPr>
          <a:xfrm>
            <a:off x="9862081"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61" name="Google Shape;261;p28"/>
          <p:cNvCxnSpPr/>
          <p:nvPr/>
        </p:nvCxnSpPr>
        <p:spPr>
          <a:xfrm>
            <a:off x="9853365" y="45780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28"/>
          <p:cNvCxnSpPr/>
          <p:nvPr/>
        </p:nvCxnSpPr>
        <p:spPr>
          <a:xfrm>
            <a:off x="9839835" y="5273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28"/>
          <p:cNvCxnSpPr/>
          <p:nvPr/>
        </p:nvCxnSpPr>
        <p:spPr>
          <a:xfrm>
            <a:off x="9824333" y="5925913"/>
            <a:ext cx="232400" cy="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p28"/>
          <p:cNvSpPr/>
          <p:nvPr/>
        </p:nvSpPr>
        <p:spPr>
          <a:xfrm>
            <a:off x="10072233" y="56338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Set Transaction</a:t>
            </a:r>
            <a:endParaRPr b="0" i="0" sz="2400" u="none" cap="none" strike="noStrike">
              <a:solidFill>
                <a:schemeClr val="dk1"/>
              </a:solidFill>
              <a:latin typeface="Avenir"/>
              <a:ea typeface="Avenir"/>
              <a:cs typeface="Avenir"/>
              <a:sym typeface="Avenir"/>
            </a:endParaRPr>
          </a:p>
        </p:txBody>
      </p:sp>
      <p:sp>
        <p:nvSpPr>
          <p:cNvPr id="265" name="Google Shape;265;p28"/>
          <p:cNvSpPr/>
          <p:nvPr/>
        </p:nvSpPr>
        <p:spPr>
          <a:xfrm>
            <a:off x="10087700" y="4953600"/>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Save point</a:t>
            </a:r>
            <a:endParaRPr b="0" i="0" sz="2400" u="none" cap="none" strike="noStrike">
              <a:solidFill>
                <a:schemeClr val="dk1"/>
              </a:solidFill>
              <a:latin typeface="Avenir"/>
              <a:ea typeface="Avenir"/>
              <a:cs typeface="Avenir"/>
              <a:sym typeface="Avenir"/>
            </a:endParaRPr>
          </a:p>
        </p:txBody>
      </p:sp>
      <p:sp>
        <p:nvSpPr>
          <p:cNvPr id="266" name="Google Shape;266;p28"/>
          <p:cNvSpPr/>
          <p:nvPr/>
        </p:nvSpPr>
        <p:spPr>
          <a:xfrm>
            <a:off x="10092533" y="4301667"/>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Roll Back</a:t>
            </a:r>
            <a:endParaRPr b="0" i="0" sz="2400" u="none" cap="none" strike="noStrike">
              <a:solidFill>
                <a:schemeClr val="dk1"/>
              </a:solidFill>
              <a:latin typeface="Avenir"/>
              <a:ea typeface="Avenir"/>
              <a:cs typeface="Avenir"/>
              <a:sym typeface="Avenir"/>
            </a:endParaRPr>
          </a:p>
        </p:txBody>
      </p:sp>
      <p:sp>
        <p:nvSpPr>
          <p:cNvPr id="267" name="Google Shape;267;p28"/>
          <p:cNvSpPr/>
          <p:nvPr/>
        </p:nvSpPr>
        <p:spPr>
          <a:xfrm>
            <a:off x="101099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Commit</a:t>
            </a:r>
            <a:endParaRPr b="0" i="0" sz="2400" u="none" cap="none" strike="noStrike">
              <a:solidFill>
                <a:schemeClr val="dk1"/>
              </a:solidFill>
              <a:latin typeface="Avenir"/>
              <a:ea typeface="Avenir"/>
              <a:cs typeface="Avenir"/>
              <a:sym typeface="Avenir"/>
            </a:endParaRPr>
          </a:p>
        </p:txBody>
      </p:sp>
      <p:sp>
        <p:nvSpPr>
          <p:cNvPr id="268" name="Google Shape;268;p28"/>
          <p:cNvSpPr/>
          <p:nvPr/>
        </p:nvSpPr>
        <p:spPr>
          <a:xfrm>
            <a:off x="7678539" y="4501552"/>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Revoke</a:t>
            </a:r>
            <a:endParaRPr b="0" i="0" sz="2400" u="none" cap="none" strike="noStrike">
              <a:solidFill>
                <a:schemeClr val="dk1"/>
              </a:solidFill>
              <a:latin typeface="Avenir"/>
              <a:ea typeface="Avenir"/>
              <a:cs typeface="Avenir"/>
              <a:sym typeface="Avenir"/>
            </a:endParaRPr>
          </a:p>
        </p:txBody>
      </p:sp>
      <p:sp>
        <p:nvSpPr>
          <p:cNvPr id="269" name="Google Shape;269;p28"/>
          <p:cNvSpPr/>
          <p:nvPr/>
        </p:nvSpPr>
        <p:spPr>
          <a:xfrm>
            <a:off x="76521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Grant</a:t>
            </a:r>
            <a:endParaRPr b="0" i="0" sz="2400" u="none" cap="none" strike="noStrike">
              <a:solidFill>
                <a:schemeClr val="dk1"/>
              </a:solidFill>
              <a:latin typeface="Avenir"/>
              <a:ea typeface="Avenir"/>
              <a:cs typeface="Avenir"/>
              <a:sym typeface="Avenir"/>
            </a:endParaRPr>
          </a:p>
        </p:txBody>
      </p:sp>
      <p:sp>
        <p:nvSpPr>
          <p:cNvPr id="270" name="Google Shape;270;p28"/>
          <p:cNvSpPr/>
          <p:nvPr/>
        </p:nvSpPr>
        <p:spPr>
          <a:xfrm>
            <a:off x="5309160" y="3685515"/>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Select</a:t>
            </a:r>
            <a:endParaRPr b="0" i="0" sz="2400" u="none" cap="none" strike="noStrike">
              <a:solidFill>
                <a:schemeClr val="dk1"/>
              </a:solidFill>
              <a:latin typeface="Avenir"/>
              <a:ea typeface="Avenir"/>
              <a:cs typeface="Avenir"/>
              <a:sym typeface="Avenir"/>
            </a:endParaRPr>
          </a:p>
        </p:txBody>
      </p:sp>
      <p:sp>
        <p:nvSpPr>
          <p:cNvPr id="271" name="Google Shape;271;p28"/>
          <p:cNvSpPr/>
          <p:nvPr/>
        </p:nvSpPr>
        <p:spPr>
          <a:xfrm>
            <a:off x="3072467"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Delete</a:t>
            </a:r>
            <a:endParaRPr b="0" i="0" sz="2400" u="none" cap="none" strike="noStrike">
              <a:solidFill>
                <a:schemeClr val="dk1"/>
              </a:solidFill>
              <a:latin typeface="Avenir"/>
              <a:ea typeface="Avenir"/>
              <a:cs typeface="Avenir"/>
              <a:sym typeface="Avenir"/>
            </a:endParaRPr>
          </a:p>
        </p:txBody>
      </p:sp>
      <p:sp>
        <p:nvSpPr>
          <p:cNvPr id="272" name="Google Shape;272;p28"/>
          <p:cNvSpPr/>
          <p:nvPr/>
        </p:nvSpPr>
        <p:spPr>
          <a:xfrm>
            <a:off x="3075800" y="44828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Update</a:t>
            </a:r>
            <a:endParaRPr b="0" i="0" sz="2400" u="none" cap="none" strike="noStrike">
              <a:solidFill>
                <a:schemeClr val="dk1"/>
              </a:solidFill>
              <a:latin typeface="Avenir"/>
              <a:ea typeface="Avenir"/>
              <a:cs typeface="Avenir"/>
              <a:sym typeface="Avenir"/>
            </a:endParaRPr>
          </a:p>
        </p:txBody>
      </p:sp>
      <p:sp>
        <p:nvSpPr>
          <p:cNvPr id="273" name="Google Shape;273;p28"/>
          <p:cNvSpPr/>
          <p:nvPr/>
        </p:nvSpPr>
        <p:spPr>
          <a:xfrm>
            <a:off x="3075767" y="37580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Insert</a:t>
            </a:r>
            <a:endParaRPr b="0" i="0" sz="2400" u="none" cap="none" strike="noStrike">
              <a:solidFill>
                <a:schemeClr val="dk1"/>
              </a:solidFill>
              <a:latin typeface="Avenir"/>
              <a:ea typeface="Avenir"/>
              <a:cs typeface="Avenir"/>
              <a:sym typeface="Avenir"/>
            </a:endParaRPr>
          </a:p>
        </p:txBody>
      </p:sp>
      <p:sp>
        <p:nvSpPr>
          <p:cNvPr id="274" name="Google Shape;274;p28"/>
          <p:cNvSpPr/>
          <p:nvPr/>
        </p:nvSpPr>
        <p:spPr>
          <a:xfrm>
            <a:off x="888733"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Drop</a:t>
            </a:r>
            <a:endParaRPr b="0" i="0" sz="2400" u="none" cap="none" strike="noStrike">
              <a:solidFill>
                <a:schemeClr val="dk1"/>
              </a:solidFill>
              <a:latin typeface="Avenir"/>
              <a:ea typeface="Avenir"/>
              <a:cs typeface="Avenir"/>
              <a:sym typeface="Avenir"/>
            </a:endParaRPr>
          </a:p>
        </p:txBody>
      </p:sp>
      <p:sp>
        <p:nvSpPr>
          <p:cNvPr id="275" name="Google Shape;275;p28"/>
          <p:cNvSpPr/>
          <p:nvPr/>
        </p:nvSpPr>
        <p:spPr>
          <a:xfrm>
            <a:off x="888733" y="4449625"/>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Alter</a:t>
            </a:r>
            <a:endParaRPr b="0" i="0" sz="2400" u="none" cap="none" strike="noStrike">
              <a:solidFill>
                <a:schemeClr val="dk1"/>
              </a:solidFill>
              <a:latin typeface="Avenir"/>
              <a:ea typeface="Avenir"/>
              <a:cs typeface="Avenir"/>
              <a:sym typeface="Avenir"/>
            </a:endParaRPr>
          </a:p>
        </p:txBody>
      </p:sp>
      <p:sp>
        <p:nvSpPr>
          <p:cNvPr id="276" name="Google Shape;276;p28"/>
          <p:cNvSpPr/>
          <p:nvPr/>
        </p:nvSpPr>
        <p:spPr>
          <a:xfrm>
            <a:off x="888749" y="3764844"/>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Create</a:t>
            </a:r>
            <a:endParaRPr b="0" i="0" sz="2400" u="none" cap="none" strike="noStrike">
              <a:solidFill>
                <a:schemeClr val="dk1"/>
              </a:solidFill>
              <a:latin typeface="Avenir"/>
              <a:ea typeface="Avenir"/>
              <a:cs typeface="Avenir"/>
              <a:sym typeface="Avenir"/>
            </a:endParaRPr>
          </a:p>
        </p:txBody>
      </p:sp>
      <p:sp>
        <p:nvSpPr>
          <p:cNvPr id="277" name="Google Shape;277;p28"/>
          <p:cNvSpPr/>
          <p:nvPr/>
        </p:nvSpPr>
        <p:spPr>
          <a:xfrm>
            <a:off x="907095" y="5660833"/>
            <a:ext cx="1640437" cy="6848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venir"/>
                <a:ea typeface="Avenir"/>
                <a:cs typeface="Avenir"/>
                <a:sym typeface="Avenir"/>
              </a:rPr>
              <a:t>Truncate</a:t>
            </a:r>
            <a:endParaRPr b="0" i="0" sz="2400" u="none" cap="none" strike="noStrike">
              <a:solidFill>
                <a:schemeClr val="dk1"/>
              </a:solidFill>
              <a:latin typeface="Avenir"/>
              <a:ea typeface="Avenir"/>
              <a:cs typeface="Avenir"/>
              <a:sym typeface="Avenir"/>
            </a:endParaRPr>
          </a:p>
        </p:txBody>
      </p:sp>
      <p:cxnSp>
        <p:nvCxnSpPr>
          <p:cNvPr id="278" name="Google Shape;278;p28"/>
          <p:cNvCxnSpPr/>
          <p:nvPr/>
        </p:nvCxnSpPr>
        <p:spPr>
          <a:xfrm>
            <a:off x="656348" y="47106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79" name="Google Shape;279;p28"/>
          <p:cNvCxnSpPr/>
          <p:nvPr/>
        </p:nvCxnSpPr>
        <p:spPr>
          <a:xfrm>
            <a:off x="656348" y="54218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280" name="Google Shape;280;p28"/>
          <p:cNvCxnSpPr/>
          <p:nvPr/>
        </p:nvCxnSpPr>
        <p:spPr>
          <a:xfrm>
            <a:off x="656348" y="6133028"/>
            <a:ext cx="232400" cy="0"/>
          </a:xfrm>
          <a:prstGeom prst="straightConnector1">
            <a:avLst/>
          </a:prstGeom>
          <a:noFill/>
          <a:ln cap="flat" cmpd="sng" w="9525">
            <a:solidFill>
              <a:schemeClr val="dk2"/>
            </a:solidFill>
            <a:prstDash val="solid"/>
            <a:round/>
            <a:headEnd len="sm" w="sm" type="none"/>
            <a:tailEnd len="med" w="med" type="triangle"/>
          </a:ln>
        </p:spPr>
      </p:cxnSp>
      <p:sp>
        <p:nvSpPr>
          <p:cNvPr id="281" name="Google Shape;281;p28"/>
          <p:cNvSpPr/>
          <p:nvPr/>
        </p:nvSpPr>
        <p:spPr>
          <a:xfrm>
            <a:off x="3710300" y="1242467"/>
            <a:ext cx="3713200" cy="704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533"/>
              <a:buFont typeface="Arial"/>
              <a:buNone/>
            </a:pPr>
            <a:r>
              <a:rPr b="1" i="0" lang="en" sz="2533" u="none" cap="none" strike="noStrike">
                <a:solidFill>
                  <a:schemeClr val="dk1"/>
                </a:solidFill>
                <a:latin typeface="Avenir"/>
                <a:ea typeface="Avenir"/>
                <a:cs typeface="Avenir"/>
                <a:sym typeface="Avenir"/>
              </a:rPr>
              <a:t>SQL Commands</a:t>
            </a:r>
            <a:endParaRPr b="1" i="0" sz="2533" u="none" cap="none" strike="noStrike">
              <a:solidFill>
                <a:schemeClr val="dk1"/>
              </a:solidFill>
              <a:latin typeface="Avenir"/>
              <a:ea typeface="Avenir"/>
              <a:cs typeface="Avenir"/>
              <a:sym typeface="Avenir"/>
            </a:endParaRPr>
          </a:p>
        </p:txBody>
      </p:sp>
      <p:cxnSp>
        <p:nvCxnSpPr>
          <p:cNvPr id="282" name="Google Shape;282;p28"/>
          <p:cNvCxnSpPr/>
          <p:nvPr/>
        </p:nvCxnSpPr>
        <p:spPr>
          <a:xfrm>
            <a:off x="11114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283" name="Google Shape;283;p28"/>
          <p:cNvCxnSpPr/>
          <p:nvPr/>
        </p:nvCxnSpPr>
        <p:spPr>
          <a:xfrm>
            <a:off x="34482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284" name="Google Shape;284;p28"/>
          <p:cNvCxnSpPr/>
          <p:nvPr/>
        </p:nvCxnSpPr>
        <p:spPr>
          <a:xfrm>
            <a:off x="55559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285" name="Google Shape;285;p28"/>
          <p:cNvCxnSpPr/>
          <p:nvPr/>
        </p:nvCxnSpPr>
        <p:spPr>
          <a:xfrm>
            <a:off x="79943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p28"/>
          <p:cNvCxnSpPr/>
          <p:nvPr/>
        </p:nvCxnSpPr>
        <p:spPr>
          <a:xfrm>
            <a:off x="10449400" y="2287651"/>
            <a:ext cx="0" cy="358400"/>
          </a:xfrm>
          <a:prstGeom prst="straightConnector1">
            <a:avLst/>
          </a:prstGeom>
          <a:noFill/>
          <a:ln cap="flat" cmpd="sng" w="9525">
            <a:solidFill>
              <a:schemeClr val="dk2"/>
            </a:solidFill>
            <a:prstDash val="solid"/>
            <a:round/>
            <a:headEnd len="sm" w="sm" type="none"/>
            <a:tailEnd len="sm" w="sm" type="none"/>
          </a:ln>
        </p:spPr>
      </p:cxnSp>
      <p:pic>
        <p:nvPicPr>
          <p:cNvPr id="287" name="Google Shape;287;p28"/>
          <p:cNvPicPr preferRelativeResize="0"/>
          <p:nvPr/>
        </p:nvPicPr>
        <p:blipFill rotWithShape="1">
          <a:blip r:embed="rId3">
            <a:alphaModFix/>
          </a:blip>
          <a:srcRect b="0" l="0" r="0" t="0"/>
          <a:stretch/>
        </p:blipFill>
        <p:spPr>
          <a:xfrm>
            <a:off x="538928" y="3868460"/>
            <a:ext cx="368168" cy="417701"/>
          </a:xfrm>
          <a:prstGeom prst="rect">
            <a:avLst/>
          </a:prstGeom>
          <a:noFill/>
          <a:ln>
            <a:noFill/>
          </a:ln>
        </p:spPr>
      </p:pic>
      <p:pic>
        <p:nvPicPr>
          <p:cNvPr id="288" name="Google Shape;288;p28"/>
          <p:cNvPicPr preferRelativeResize="0"/>
          <p:nvPr/>
        </p:nvPicPr>
        <p:blipFill rotWithShape="1">
          <a:blip r:embed="rId3">
            <a:alphaModFix/>
          </a:blip>
          <a:srcRect b="0" l="0" r="0" t="0"/>
          <a:stretch/>
        </p:blipFill>
        <p:spPr>
          <a:xfrm>
            <a:off x="523461" y="4436059"/>
            <a:ext cx="368168" cy="417701"/>
          </a:xfrm>
          <a:prstGeom prst="rect">
            <a:avLst/>
          </a:prstGeom>
          <a:noFill/>
          <a:ln>
            <a:noFill/>
          </a:ln>
        </p:spPr>
      </p:pic>
      <p:pic>
        <p:nvPicPr>
          <p:cNvPr id="289" name="Google Shape;289;p28"/>
          <p:cNvPicPr preferRelativeResize="0"/>
          <p:nvPr/>
        </p:nvPicPr>
        <p:blipFill rotWithShape="1">
          <a:blip r:embed="rId3">
            <a:alphaModFix/>
          </a:blip>
          <a:srcRect b="0" l="0" r="0" t="0"/>
          <a:stretch/>
        </p:blipFill>
        <p:spPr>
          <a:xfrm>
            <a:off x="507711" y="5188776"/>
            <a:ext cx="368168" cy="417701"/>
          </a:xfrm>
          <a:prstGeom prst="rect">
            <a:avLst/>
          </a:prstGeom>
          <a:noFill/>
          <a:ln>
            <a:noFill/>
          </a:ln>
        </p:spPr>
      </p:pic>
      <p:pic>
        <p:nvPicPr>
          <p:cNvPr id="290" name="Google Shape;290;p28"/>
          <p:cNvPicPr preferRelativeResize="0"/>
          <p:nvPr/>
        </p:nvPicPr>
        <p:blipFill rotWithShape="1">
          <a:blip r:embed="rId3">
            <a:alphaModFix/>
          </a:blip>
          <a:srcRect b="0" l="0" r="0" t="0"/>
          <a:stretch/>
        </p:blipFill>
        <p:spPr>
          <a:xfrm>
            <a:off x="508328" y="5858268"/>
            <a:ext cx="368168" cy="417701"/>
          </a:xfrm>
          <a:prstGeom prst="rect">
            <a:avLst/>
          </a:prstGeom>
          <a:noFill/>
          <a:ln>
            <a:noFill/>
          </a:ln>
        </p:spPr>
      </p:pic>
      <p:pic>
        <p:nvPicPr>
          <p:cNvPr id="291" name="Google Shape;291;p28"/>
          <p:cNvPicPr preferRelativeResize="0"/>
          <p:nvPr/>
        </p:nvPicPr>
        <p:blipFill rotWithShape="1">
          <a:blip r:embed="rId3">
            <a:alphaModFix/>
          </a:blip>
          <a:srcRect b="0" l="0" r="0" t="0"/>
          <a:stretch/>
        </p:blipFill>
        <p:spPr>
          <a:xfrm>
            <a:off x="2662477" y="5222943"/>
            <a:ext cx="368168" cy="417701"/>
          </a:xfrm>
          <a:prstGeom prst="rect">
            <a:avLst/>
          </a:prstGeom>
          <a:noFill/>
          <a:ln>
            <a:noFill/>
          </a:ln>
        </p:spPr>
      </p:pic>
      <p:pic>
        <p:nvPicPr>
          <p:cNvPr id="292" name="Google Shape;292;p28"/>
          <p:cNvPicPr preferRelativeResize="0"/>
          <p:nvPr/>
        </p:nvPicPr>
        <p:blipFill rotWithShape="1">
          <a:blip r:embed="rId3">
            <a:alphaModFix/>
          </a:blip>
          <a:srcRect b="0" l="0" r="0" t="0"/>
          <a:stretch/>
        </p:blipFill>
        <p:spPr>
          <a:xfrm>
            <a:off x="2681161" y="3751143"/>
            <a:ext cx="368168" cy="417701"/>
          </a:xfrm>
          <a:prstGeom prst="rect">
            <a:avLst/>
          </a:prstGeom>
          <a:noFill/>
          <a:ln>
            <a:noFill/>
          </a:ln>
        </p:spPr>
      </p:pic>
      <p:pic>
        <p:nvPicPr>
          <p:cNvPr id="293" name="Google Shape;293;p28"/>
          <p:cNvPicPr preferRelativeResize="0"/>
          <p:nvPr/>
        </p:nvPicPr>
        <p:blipFill rotWithShape="1">
          <a:blip r:embed="rId3">
            <a:alphaModFix/>
          </a:blip>
          <a:srcRect b="0" l="0" r="0" t="0"/>
          <a:stretch/>
        </p:blipFill>
        <p:spPr>
          <a:xfrm>
            <a:off x="2681161" y="4532276"/>
            <a:ext cx="368168" cy="417701"/>
          </a:xfrm>
          <a:prstGeom prst="rect">
            <a:avLst/>
          </a:prstGeom>
          <a:noFill/>
          <a:ln>
            <a:noFill/>
          </a:ln>
        </p:spPr>
      </p:pic>
      <p:pic>
        <p:nvPicPr>
          <p:cNvPr id="294" name="Google Shape;294;p28"/>
          <p:cNvPicPr preferRelativeResize="0"/>
          <p:nvPr/>
        </p:nvPicPr>
        <p:blipFill rotWithShape="1">
          <a:blip r:embed="rId3">
            <a:alphaModFix/>
          </a:blip>
          <a:srcRect b="0" l="0" r="0" t="0"/>
          <a:stretch/>
        </p:blipFill>
        <p:spPr>
          <a:xfrm>
            <a:off x="4931695" y="3673743"/>
            <a:ext cx="368168" cy="417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nvSpPr>
        <p:spPr>
          <a:xfrm>
            <a:off x="513633" y="2691500"/>
            <a:ext cx="11005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rgbClr val="191919"/>
                </a:solidFill>
                <a:latin typeface="Calibri"/>
                <a:ea typeface="Calibri"/>
                <a:cs typeface="Calibri"/>
                <a:sym typeface="Calibri"/>
              </a:rPr>
              <a:t>Data Definition Language (DDL)</a:t>
            </a:r>
            <a:endParaRPr b="0" i="0" sz="6667" u="none" cap="none" strike="noStrike">
              <a:solidFill>
                <a:srgbClr val="191919"/>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nvSpPr>
        <p:spPr>
          <a:xfrm>
            <a:off x="337625" y="1209822"/>
            <a:ext cx="11196975" cy="5008145"/>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rgbClr val="3C3C3B"/>
              </a:buClr>
              <a:buSzPts val="1600"/>
              <a:buFont typeface="Avenir"/>
              <a:buChar char="●"/>
            </a:pPr>
            <a:r>
              <a:rPr b="0" i="0" lang="en" sz="2133" u="none" cap="none" strike="noStrike">
                <a:solidFill>
                  <a:srgbClr val="191919"/>
                </a:solidFill>
                <a:latin typeface="Avenir"/>
                <a:ea typeface="Avenir"/>
                <a:cs typeface="Avenir"/>
                <a:sym typeface="Avenir"/>
              </a:rPr>
              <a:t>A database is a collection of many tables, and a database server can hold many of these databases</a:t>
            </a:r>
            <a:endParaRPr b="0" i="0" sz="2133" u="none" cap="none" strike="noStrike">
              <a:solidFill>
                <a:srgbClr val="191919"/>
              </a:solidFill>
              <a:latin typeface="Avenir"/>
              <a:ea typeface="Avenir"/>
              <a:cs typeface="Avenir"/>
              <a:sym typeface="Avenir"/>
            </a:endParaRPr>
          </a:p>
          <a:p>
            <a:pPr indent="0" lvl="0" marL="0" marR="0" rtl="0" algn="ctr">
              <a:lnSpc>
                <a:spcPct val="150000"/>
              </a:lnSpc>
              <a:spcBef>
                <a:spcPts val="2667"/>
              </a:spcBef>
              <a:spcAft>
                <a:spcPts val="0"/>
              </a:spcAft>
              <a:buClr>
                <a:srgbClr val="000000"/>
              </a:buClr>
              <a:buSzPts val="2133"/>
              <a:buFont typeface="Arial"/>
              <a:buNone/>
            </a:pPr>
            <a:r>
              <a:rPr b="0" i="0" lang="en" sz="2133" u="none" cap="none" strike="noStrike">
                <a:solidFill>
                  <a:srgbClr val="191919"/>
                </a:solidFill>
                <a:latin typeface="Avenir"/>
                <a:ea typeface="Avenir"/>
                <a:cs typeface="Avenir"/>
                <a:sym typeface="Avenir"/>
              </a:rPr>
              <a:t>Database Server —&gt; Databases —&gt; Tables (defined by columns) —&gt; Rows</a:t>
            </a:r>
            <a:endParaRPr b="0" i="0" sz="2133" u="none" cap="none" strike="noStrike">
              <a:solidFill>
                <a:srgbClr val="191919"/>
              </a:solidFill>
              <a:latin typeface="Avenir"/>
              <a:ea typeface="Avenir"/>
              <a:cs typeface="Avenir"/>
              <a:sym typeface="Avenir"/>
            </a:endParaRPr>
          </a:p>
          <a:p>
            <a:pPr indent="0" lvl="0" marL="0" marR="0" rtl="0" algn="ctr">
              <a:lnSpc>
                <a:spcPct val="100000"/>
              </a:lnSpc>
              <a:spcBef>
                <a:spcPts val="2667"/>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50000"/>
              </a:lnSpc>
              <a:spcBef>
                <a:spcPts val="0"/>
              </a:spcBef>
              <a:spcAft>
                <a:spcPts val="0"/>
              </a:spcAft>
              <a:buClr>
                <a:srgbClr val="3C3C3B"/>
              </a:buClr>
              <a:buSzPts val="1600"/>
              <a:buFont typeface="Avenir"/>
              <a:buChar char="●"/>
            </a:pPr>
            <a:r>
              <a:rPr b="0" i="0" lang="en" sz="2133" u="none" cap="none" strike="noStrike">
                <a:solidFill>
                  <a:srgbClr val="191919"/>
                </a:solidFill>
                <a:latin typeface="Avenir"/>
                <a:ea typeface="Avenir"/>
                <a:cs typeface="Avenir"/>
                <a:sym typeface="Avenir"/>
              </a:rPr>
              <a:t>Databases and tables are referred to as database objects</a:t>
            </a:r>
            <a:endParaRPr b="0" i="0" sz="2133" u="none" cap="none" strike="noStrike">
              <a:solidFill>
                <a:srgbClr val="191919"/>
              </a:solidFill>
              <a:latin typeface="Avenir"/>
              <a:ea typeface="Avenir"/>
              <a:cs typeface="Avenir"/>
              <a:sym typeface="Avenir"/>
            </a:endParaRPr>
          </a:p>
          <a:p>
            <a:pPr indent="0" lvl="0" marL="609585" marR="0" rtl="0" algn="just">
              <a:lnSpc>
                <a:spcPct val="100000"/>
              </a:lnSpc>
              <a:spcBef>
                <a:spcPts val="2667"/>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50000"/>
              </a:lnSpc>
              <a:spcBef>
                <a:spcPts val="0"/>
              </a:spcBef>
              <a:spcAft>
                <a:spcPts val="0"/>
              </a:spcAft>
              <a:buClr>
                <a:srgbClr val="3C3C3B"/>
              </a:buClr>
              <a:buSzPts val="1600"/>
              <a:buFont typeface="Avenir"/>
              <a:buChar char="●"/>
            </a:pPr>
            <a:r>
              <a:rPr b="0" i="0" lang="en" sz="2133" u="none" cap="none" strike="noStrike">
                <a:solidFill>
                  <a:srgbClr val="191919"/>
                </a:solidFill>
                <a:latin typeface="Avenir"/>
                <a:ea typeface="Avenir"/>
                <a:cs typeface="Avenir"/>
                <a:sym typeface="Avenir"/>
              </a:rPr>
              <a:t>Any operation, such as </a:t>
            </a:r>
            <a:r>
              <a:rPr b="1" i="1" lang="en" sz="2133" u="none" cap="none" strike="noStrike">
                <a:solidFill>
                  <a:srgbClr val="191919"/>
                </a:solidFill>
                <a:latin typeface="Avenir"/>
                <a:ea typeface="Avenir"/>
                <a:cs typeface="Avenir"/>
                <a:sym typeface="Avenir"/>
              </a:rPr>
              <a:t>creating</a:t>
            </a:r>
            <a:r>
              <a:rPr b="0" i="0" lang="en" sz="2133" u="none" cap="none" strike="noStrike">
                <a:solidFill>
                  <a:srgbClr val="191919"/>
                </a:solidFill>
                <a:latin typeface="Avenir"/>
                <a:ea typeface="Avenir"/>
                <a:cs typeface="Avenir"/>
                <a:sym typeface="Avenir"/>
              </a:rPr>
              <a:t>, </a:t>
            </a:r>
            <a:r>
              <a:rPr b="1" i="1" lang="en" sz="2133" u="none" cap="none" strike="noStrike">
                <a:solidFill>
                  <a:srgbClr val="191919"/>
                </a:solidFill>
                <a:latin typeface="Avenir"/>
                <a:ea typeface="Avenir"/>
                <a:cs typeface="Avenir"/>
                <a:sym typeface="Avenir"/>
              </a:rPr>
              <a:t>modifying</a:t>
            </a:r>
            <a:r>
              <a:rPr b="0" i="0" lang="en" sz="2133" u="none" cap="none" strike="noStrike">
                <a:solidFill>
                  <a:srgbClr val="191919"/>
                </a:solidFill>
                <a:latin typeface="Avenir"/>
                <a:ea typeface="Avenir"/>
                <a:cs typeface="Avenir"/>
                <a:sym typeface="Avenir"/>
              </a:rPr>
              <a:t>, or </a:t>
            </a:r>
            <a:r>
              <a:rPr b="1" i="1" lang="en" sz="2133" u="none" cap="none" strike="noStrike">
                <a:solidFill>
                  <a:srgbClr val="191919"/>
                </a:solidFill>
                <a:latin typeface="Avenir"/>
                <a:ea typeface="Avenir"/>
                <a:cs typeface="Avenir"/>
                <a:sym typeface="Avenir"/>
              </a:rPr>
              <a:t>deleting </a:t>
            </a:r>
            <a:r>
              <a:rPr b="0" i="0" lang="en" sz="2133" u="none" cap="none" strike="noStrike">
                <a:solidFill>
                  <a:srgbClr val="191919"/>
                </a:solidFill>
                <a:latin typeface="Avenir"/>
                <a:ea typeface="Avenir"/>
                <a:cs typeface="Avenir"/>
                <a:sym typeface="Avenir"/>
              </a:rPr>
              <a:t>database objects, is called </a:t>
            </a:r>
            <a:r>
              <a:rPr b="1" i="0" lang="en" sz="2133" u="none" cap="none" strike="noStrike">
                <a:solidFill>
                  <a:srgbClr val="191919"/>
                </a:solidFill>
                <a:latin typeface="Avenir"/>
                <a:ea typeface="Avenir"/>
                <a:cs typeface="Avenir"/>
                <a:sym typeface="Avenir"/>
              </a:rPr>
              <a:t>Data Definition Language</a:t>
            </a:r>
            <a:r>
              <a:rPr b="0" i="0" lang="en" sz="2133" u="none" cap="none" strike="noStrike">
                <a:solidFill>
                  <a:srgbClr val="191919"/>
                </a:solidFill>
                <a:latin typeface="Avenir"/>
                <a:ea typeface="Avenir"/>
                <a:cs typeface="Avenir"/>
                <a:sym typeface="Avenir"/>
              </a:rPr>
              <a:t> (</a:t>
            </a:r>
            <a:r>
              <a:rPr b="1" i="0" lang="en" sz="2133" u="none" cap="none" strike="noStrike">
                <a:solidFill>
                  <a:srgbClr val="191919"/>
                </a:solidFill>
                <a:latin typeface="Avenir"/>
                <a:ea typeface="Avenir"/>
                <a:cs typeface="Avenir"/>
                <a:sym typeface="Avenir"/>
              </a:rPr>
              <a:t>DDL</a:t>
            </a:r>
            <a:r>
              <a:rPr b="0" i="0" lang="en" sz="2133" u="none" cap="none" strike="noStrike">
                <a:solidFill>
                  <a:srgbClr val="191919"/>
                </a:solidFill>
                <a:latin typeface="Avenir"/>
                <a:ea typeface="Avenir"/>
                <a:cs typeface="Avenir"/>
                <a:sym typeface="Avenir"/>
              </a:rPr>
              <a:t>)</a:t>
            </a:r>
            <a:endParaRPr b="0" i="0" sz="2133" u="none" cap="none" strike="noStrike">
              <a:solidFill>
                <a:srgbClr val="191919"/>
              </a:solidFill>
              <a:latin typeface="Avenir"/>
              <a:ea typeface="Avenir"/>
              <a:cs typeface="Avenir"/>
              <a:sym typeface="Avenir"/>
            </a:endParaRPr>
          </a:p>
        </p:txBody>
      </p:sp>
      <p:sp>
        <p:nvSpPr>
          <p:cNvPr id="306" name="Google Shape;306;p3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Data Definition Language (DDL)</a:t>
            </a:r>
            <a:endParaRPr b="0" i="0" sz="3200" u="none" cap="none" strike="noStrike">
              <a:solidFill>
                <a:srgbClr val="191919"/>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Data Definition Language (DDL)</a:t>
            </a:r>
            <a:endParaRPr b="0" i="0" sz="3200" u="none" cap="none" strike="noStrike">
              <a:solidFill>
                <a:srgbClr val="191919"/>
              </a:solidFill>
              <a:latin typeface="Avenir"/>
              <a:ea typeface="Avenir"/>
              <a:cs typeface="Avenir"/>
              <a:sym typeface="Avenir"/>
            </a:endParaRPr>
          </a:p>
        </p:txBody>
      </p:sp>
      <p:sp>
        <p:nvSpPr>
          <p:cNvPr id="312" name="Google Shape;312;p31"/>
          <p:cNvSpPr txBox="1"/>
          <p:nvPr/>
        </p:nvSpPr>
        <p:spPr>
          <a:xfrm>
            <a:off x="508000" y="1748433"/>
            <a:ext cx="11031200" cy="4126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DDL is used to create a new schema as well as to modify an existing schema</a:t>
            </a:r>
            <a:endParaRPr b="0" i="0" sz="2133" u="none" cap="none" strike="noStrike">
              <a:solidFill>
                <a:srgbClr val="191919"/>
              </a:solidFill>
              <a:latin typeface="Avenir"/>
              <a:ea typeface="Avenir"/>
              <a:cs typeface="Avenir"/>
              <a:sym typeface="Avenir"/>
            </a:endParaRPr>
          </a:p>
          <a:p>
            <a:pPr indent="0" lvl="0" marL="0" marR="0" rtl="0" algn="just">
              <a:lnSpc>
                <a:spcPct val="150000"/>
              </a:lnSpc>
              <a:spcBef>
                <a:spcPts val="1333"/>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50000"/>
              </a:lnSpc>
              <a:spcBef>
                <a:spcPts val="1333"/>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typical commands available in DDL are:</a:t>
            </a:r>
            <a:endParaRPr b="0" i="0" sz="2133" u="none" cap="none" strike="noStrike">
              <a:solidFill>
                <a:srgbClr val="191919"/>
              </a:solidFill>
              <a:latin typeface="Avenir"/>
              <a:ea typeface="Avenir"/>
              <a:cs typeface="Avenir"/>
              <a:sym typeface="Avenir"/>
            </a:endParaRPr>
          </a:p>
          <a:p>
            <a:pPr indent="-440254"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CREATE</a:t>
            </a:r>
            <a:endParaRPr b="0" i="0" sz="2133" u="none" cap="none" strike="noStrike">
              <a:solidFill>
                <a:srgbClr val="191919"/>
              </a:solidFill>
              <a:latin typeface="Avenir"/>
              <a:ea typeface="Avenir"/>
              <a:cs typeface="Avenir"/>
              <a:sym typeface="Avenir"/>
            </a:endParaRPr>
          </a:p>
          <a:p>
            <a:pPr indent="-440254"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ALTER</a:t>
            </a:r>
            <a:endParaRPr b="0" i="0" sz="2133" u="none" cap="none" strike="noStrike">
              <a:solidFill>
                <a:srgbClr val="191919"/>
              </a:solidFill>
              <a:latin typeface="Avenir"/>
              <a:ea typeface="Avenir"/>
              <a:cs typeface="Avenir"/>
              <a:sym typeface="Avenir"/>
            </a:endParaRPr>
          </a:p>
          <a:p>
            <a:pPr indent="-440254"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DROP</a:t>
            </a:r>
            <a:endParaRPr b="0" i="0" sz="2133" u="none" cap="none" strike="noStrike">
              <a:solidFill>
                <a:srgbClr val="191919"/>
              </a:solidFill>
              <a:latin typeface="Avenir"/>
              <a:ea typeface="Avenir"/>
              <a:cs typeface="Avenir"/>
              <a:sym typeface="Avenir"/>
            </a:endParaRPr>
          </a:p>
          <a:p>
            <a:pPr indent="-440254"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TRUNCATE</a:t>
            </a:r>
            <a:endParaRPr b="0" i="0" sz="2133" u="none" cap="none" strike="noStrike">
              <a:solidFill>
                <a:srgbClr val="191919"/>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Create Database</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nvSpPr>
        <p:spPr>
          <a:xfrm>
            <a:off x="668425" y="126100"/>
            <a:ext cx="10058400" cy="9144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rgbClr val="191919"/>
                </a:solidFill>
                <a:latin typeface="Avenir"/>
                <a:ea typeface="Avenir"/>
                <a:cs typeface="Avenir"/>
                <a:sym typeface="Avenir"/>
              </a:rPr>
              <a:t>Agenda</a:t>
            </a:r>
            <a:endParaRPr b="1" i="0" sz="4500" u="none" cap="none" strike="noStrike">
              <a:solidFill>
                <a:srgbClr val="191919"/>
              </a:solidFill>
              <a:latin typeface="Avenir"/>
              <a:ea typeface="Avenir"/>
              <a:cs typeface="Avenir"/>
              <a:sym typeface="Avenir"/>
            </a:endParaRPr>
          </a:p>
        </p:txBody>
      </p:sp>
      <p:sp>
        <p:nvSpPr>
          <p:cNvPr id="113" name="Google Shape;113;p15"/>
          <p:cNvSpPr txBox="1"/>
          <p:nvPr/>
        </p:nvSpPr>
        <p:spPr>
          <a:xfrm>
            <a:off x="503400" y="1791300"/>
            <a:ext cx="11031300" cy="4553700"/>
          </a:xfrm>
          <a:prstGeom prst="rect">
            <a:avLst/>
          </a:prstGeom>
          <a:noFill/>
          <a:ln>
            <a:noFill/>
          </a:ln>
        </p:spPr>
        <p:txBody>
          <a:bodyPr anchorCtr="0" anchor="t" bIns="121900" lIns="121900" spcFirstLastPara="1" rIns="121900" wrap="square" tIns="121900">
            <a:noAutofit/>
          </a:bodyPr>
          <a:lstStyle/>
          <a:p>
            <a:pPr indent="-381000" lvl="0" marL="457200" marR="0" rtl="0" algn="just">
              <a:lnSpc>
                <a:spcPct val="100000"/>
              </a:lnSpc>
              <a:spcBef>
                <a:spcPts val="0"/>
              </a:spcBef>
              <a:spcAft>
                <a:spcPts val="0"/>
              </a:spcAft>
              <a:buClr>
                <a:srgbClr val="666666"/>
              </a:buClr>
              <a:buSzPts val="2400"/>
              <a:buFont typeface="Avenir"/>
              <a:buChar char="●"/>
            </a:pPr>
            <a:r>
              <a:rPr b="0" i="0" lang="en" sz="2400" u="none" cap="none" strike="noStrike">
                <a:solidFill>
                  <a:srgbClr val="191919"/>
                </a:solidFill>
                <a:latin typeface="Avenir"/>
                <a:ea typeface="Avenir"/>
                <a:cs typeface="Avenir"/>
                <a:sym typeface="Avenir"/>
              </a:rPr>
              <a:t>Introduction to DBMS and RDBMS</a:t>
            </a:r>
            <a:endParaRPr b="0" i="0" sz="2400" u="none" cap="none" strike="noStrike">
              <a:solidFill>
                <a:srgbClr val="191919"/>
              </a:solidFill>
              <a:latin typeface="Avenir"/>
              <a:ea typeface="Avenir"/>
              <a:cs typeface="Avenir"/>
              <a:sym typeface="Avenir"/>
            </a:endParaRPr>
          </a:p>
          <a:p>
            <a:pPr indent="-381000" lvl="0" marL="457200" marR="0" rtl="0" algn="just">
              <a:lnSpc>
                <a:spcPct val="100000"/>
              </a:lnSpc>
              <a:spcBef>
                <a:spcPts val="0"/>
              </a:spcBef>
              <a:spcAft>
                <a:spcPts val="0"/>
              </a:spcAft>
              <a:buClr>
                <a:srgbClr val="666666"/>
              </a:buClr>
              <a:buSzPts val="2400"/>
              <a:buFont typeface="Avenir"/>
              <a:buChar char="●"/>
            </a:pPr>
            <a:r>
              <a:rPr b="0" i="0" lang="en" sz="2400" u="none" cap="none" strike="noStrike">
                <a:solidFill>
                  <a:srgbClr val="191919"/>
                </a:solidFill>
                <a:latin typeface="Avenir"/>
                <a:ea typeface="Avenir"/>
                <a:cs typeface="Avenir"/>
                <a:sym typeface="Avenir"/>
              </a:rPr>
              <a:t>Key attributes</a:t>
            </a:r>
            <a:endParaRPr b="0" i="0" sz="2400" u="none" cap="none" strike="noStrike">
              <a:solidFill>
                <a:srgbClr val="191919"/>
              </a:solidFill>
              <a:latin typeface="Avenir"/>
              <a:ea typeface="Avenir"/>
              <a:cs typeface="Avenir"/>
              <a:sym typeface="Avenir"/>
            </a:endParaRPr>
          </a:p>
          <a:p>
            <a:pPr indent="-381000" lvl="0" marL="457200" marR="0" rtl="0" algn="just">
              <a:lnSpc>
                <a:spcPct val="100000"/>
              </a:lnSpc>
              <a:spcBef>
                <a:spcPts val="0"/>
              </a:spcBef>
              <a:spcAft>
                <a:spcPts val="0"/>
              </a:spcAft>
              <a:buClr>
                <a:srgbClr val="666666"/>
              </a:buClr>
              <a:buSzPts val="2400"/>
              <a:buFont typeface="Avenir"/>
              <a:buChar char="●"/>
            </a:pPr>
            <a:r>
              <a:rPr b="0" i="0" lang="en" sz="2400" u="none" cap="none" strike="noStrike">
                <a:solidFill>
                  <a:srgbClr val="191919"/>
                </a:solidFill>
                <a:latin typeface="Avenir"/>
                <a:ea typeface="Avenir"/>
                <a:cs typeface="Avenir"/>
                <a:sym typeface="Avenir"/>
              </a:rPr>
              <a:t>Introduction to SQL</a:t>
            </a:r>
            <a:endParaRPr b="0" i="0" sz="2400" u="none" cap="none" strike="noStrike">
              <a:solidFill>
                <a:srgbClr val="191919"/>
              </a:solidFill>
              <a:latin typeface="Avenir"/>
              <a:ea typeface="Avenir"/>
              <a:cs typeface="Avenir"/>
              <a:sym typeface="Avenir"/>
            </a:endParaRPr>
          </a:p>
          <a:p>
            <a:pPr indent="-381000" lvl="0" marL="914400" marR="0" rtl="0" algn="just">
              <a:lnSpc>
                <a:spcPct val="100000"/>
              </a:lnSpc>
              <a:spcBef>
                <a:spcPts val="0"/>
              </a:spcBef>
              <a:spcAft>
                <a:spcPts val="0"/>
              </a:spcAft>
              <a:buClr>
                <a:srgbClr val="666666"/>
              </a:buClr>
              <a:buSzPts val="2400"/>
              <a:buFont typeface="Avenir"/>
              <a:buChar char="-"/>
            </a:pPr>
            <a:r>
              <a:rPr b="0" i="0" lang="en" sz="2400" u="none" cap="none" strike="noStrike">
                <a:solidFill>
                  <a:srgbClr val="191919"/>
                </a:solidFill>
                <a:latin typeface="Avenir"/>
                <a:ea typeface="Avenir"/>
                <a:cs typeface="Avenir"/>
                <a:sym typeface="Avenir"/>
              </a:rPr>
              <a:t>Data Types</a:t>
            </a:r>
            <a:endParaRPr b="0" i="0" sz="2400" u="none" cap="none" strike="noStrike">
              <a:solidFill>
                <a:srgbClr val="191919"/>
              </a:solidFill>
              <a:latin typeface="Avenir"/>
              <a:ea typeface="Avenir"/>
              <a:cs typeface="Avenir"/>
              <a:sym typeface="Avenir"/>
            </a:endParaRPr>
          </a:p>
          <a:p>
            <a:pPr indent="-381000" lvl="0" marL="457200" marR="0" rtl="0" algn="just">
              <a:lnSpc>
                <a:spcPct val="100000"/>
              </a:lnSpc>
              <a:spcBef>
                <a:spcPts val="0"/>
              </a:spcBef>
              <a:spcAft>
                <a:spcPts val="0"/>
              </a:spcAft>
              <a:buClr>
                <a:srgbClr val="666666"/>
              </a:buClr>
              <a:buSzPts val="2400"/>
              <a:buFont typeface="Avenir"/>
              <a:buChar char="●"/>
            </a:pPr>
            <a:r>
              <a:rPr b="0" i="0" lang="en" sz="2400" u="none" cap="none" strike="noStrike">
                <a:solidFill>
                  <a:srgbClr val="191919"/>
                </a:solidFill>
                <a:latin typeface="Avenir"/>
                <a:ea typeface="Avenir"/>
                <a:cs typeface="Avenir"/>
                <a:sym typeface="Avenir"/>
              </a:rPr>
              <a:t>SQL Commands</a:t>
            </a:r>
            <a:endParaRPr b="0" i="0" sz="2400" u="none" cap="none" strike="noStrike">
              <a:solidFill>
                <a:srgbClr val="191919"/>
              </a:solidFill>
              <a:latin typeface="Avenir"/>
              <a:ea typeface="Avenir"/>
              <a:cs typeface="Avenir"/>
              <a:sym typeface="Avenir"/>
            </a:endParaRPr>
          </a:p>
          <a:p>
            <a:pPr indent="0" lvl="0" marL="533400" marR="0" rtl="0" algn="just">
              <a:lnSpc>
                <a:spcPct val="100000"/>
              </a:lnSpc>
              <a:spcBef>
                <a:spcPts val="0"/>
              </a:spcBef>
              <a:spcAft>
                <a:spcPts val="0"/>
              </a:spcAft>
              <a:buNone/>
            </a:pPr>
            <a:r>
              <a:rPr b="0" i="0" lang="en" sz="2400" u="none" cap="none" strike="noStrike">
                <a:solidFill>
                  <a:srgbClr val="191919"/>
                </a:solidFill>
                <a:latin typeface="Avenir"/>
                <a:ea typeface="Avenir"/>
                <a:cs typeface="Avenir"/>
                <a:sym typeface="Avenir"/>
              </a:rPr>
              <a:t>-  DDL</a:t>
            </a:r>
            <a:endParaRPr b="0" i="0" sz="2400" u="none" cap="none" strike="noStrike">
              <a:solidFill>
                <a:srgbClr val="191919"/>
              </a:solidFill>
              <a:latin typeface="Avenir"/>
              <a:ea typeface="Avenir"/>
              <a:cs typeface="Avenir"/>
              <a:sym typeface="Avenir"/>
            </a:endParaRPr>
          </a:p>
          <a:p>
            <a:pPr indent="0" lvl="0" marL="457200" marR="0" rtl="0" algn="just">
              <a:lnSpc>
                <a:spcPct val="10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  - DML</a:t>
            </a:r>
            <a:endParaRPr b="0" i="0" sz="2400" u="none" cap="none" strike="noStrike">
              <a:solidFill>
                <a:srgbClr val="191919"/>
              </a:solidFill>
              <a:latin typeface="Avenir"/>
              <a:ea typeface="Avenir"/>
              <a:cs typeface="Avenir"/>
              <a:sym typeface="Avenir"/>
            </a:endParaRPr>
          </a:p>
          <a:p>
            <a:pPr indent="0" lvl="0" marL="457200" marR="0" rtl="0" algn="just">
              <a:lnSpc>
                <a:spcPct val="10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  - DQL</a:t>
            </a:r>
            <a:endParaRPr b="0" i="0" sz="2400" u="none" cap="none" strike="noStrike">
              <a:solidFill>
                <a:srgbClr val="191919"/>
              </a:solidFill>
              <a:latin typeface="Avenir"/>
              <a:ea typeface="Avenir"/>
              <a:cs typeface="Avenir"/>
              <a:sym typeface="Avenir"/>
            </a:endParaRPr>
          </a:p>
          <a:p>
            <a:pPr indent="0" lvl="0" marL="457200" marR="0" rtl="0" algn="just">
              <a:lnSpc>
                <a:spcPct val="10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      - Select Statements</a:t>
            </a:r>
            <a:endParaRPr b="0" i="0" sz="2400" u="none" cap="none" strike="noStrike">
              <a:solidFill>
                <a:srgbClr val="191919"/>
              </a:solidFill>
              <a:latin typeface="Avenir"/>
              <a:ea typeface="Avenir"/>
              <a:cs typeface="Avenir"/>
              <a:sym typeface="Avenir"/>
            </a:endParaRPr>
          </a:p>
          <a:p>
            <a:pPr indent="0" lvl="0" marL="457200" marR="0" rtl="0" algn="just">
              <a:lnSpc>
                <a:spcPct val="10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      </a:t>
            </a:r>
            <a:endParaRPr b="0" i="0" sz="2400" u="none" cap="none" strike="noStrike">
              <a:solidFill>
                <a:srgbClr val="191919"/>
              </a:solidFill>
              <a:latin typeface="Avenir"/>
              <a:ea typeface="Avenir"/>
              <a:cs typeface="Avenir"/>
              <a:sym typeface="Avenir"/>
            </a:endParaRPr>
          </a:p>
          <a:p>
            <a:pPr indent="0" lvl="0" marL="457200" marR="0" rtl="0" algn="just">
              <a:lnSpc>
                <a:spcPct val="100000"/>
              </a:lnSpc>
              <a:spcBef>
                <a:spcPts val="0"/>
              </a:spcBef>
              <a:spcAft>
                <a:spcPts val="0"/>
              </a:spcAft>
              <a:buClr>
                <a:srgbClr val="000000"/>
              </a:buClr>
              <a:buSzPts val="2400"/>
              <a:buFont typeface="Arial"/>
              <a:buNone/>
            </a:pPr>
            <a:r>
              <a:rPr b="0" i="0" lang="en" sz="2400" u="none" cap="none" strike="noStrike">
                <a:solidFill>
                  <a:srgbClr val="191919"/>
                </a:solidFill>
                <a:latin typeface="Avenir"/>
                <a:ea typeface="Avenir"/>
                <a:cs typeface="Avenir"/>
                <a:sym typeface="Avenir"/>
              </a:rPr>
              <a:t>	</a:t>
            </a:r>
            <a:endParaRPr b="0" i="0" sz="2400"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DDL - CREATE DATABASE- Syntax</a:t>
            </a:r>
            <a:endParaRPr b="0" i="0" sz="3200" u="none" cap="none" strike="noStrike">
              <a:solidFill>
                <a:srgbClr val="191919"/>
              </a:solidFill>
              <a:latin typeface="Avenir"/>
              <a:ea typeface="Avenir"/>
              <a:cs typeface="Avenir"/>
              <a:sym typeface="Avenir"/>
            </a:endParaRPr>
          </a:p>
        </p:txBody>
      </p:sp>
      <p:sp>
        <p:nvSpPr>
          <p:cNvPr id="324" name="Google Shape;324;p33"/>
          <p:cNvSpPr txBox="1"/>
          <p:nvPr/>
        </p:nvSpPr>
        <p:spPr>
          <a:xfrm>
            <a:off x="1130852" y="2210684"/>
            <a:ext cx="1726000" cy="555200"/>
          </a:xfrm>
          <a:prstGeom prst="rect">
            <a:avLst/>
          </a:prstGeom>
          <a:noFill/>
          <a:ln>
            <a:noFill/>
          </a:ln>
        </p:spPr>
        <p:txBody>
          <a:bodyPr anchorCtr="0" anchor="t" bIns="121900" lIns="121900" spcFirstLastPara="1" rIns="121900" wrap="square" tIns="121900">
            <a:noAutofit/>
          </a:bodyPr>
          <a:lstStyle/>
          <a:p>
            <a:pPr indent="0" lvl="0" marL="0" marR="135463" rtl="0" algn="l">
              <a:lnSpc>
                <a:spcPct val="150000"/>
              </a:lnSpc>
              <a:spcBef>
                <a:spcPts val="0"/>
              </a:spcBef>
              <a:spcAft>
                <a:spcPts val="0"/>
              </a:spcAft>
              <a:buClr>
                <a:srgbClr val="000000"/>
              </a:buClr>
              <a:buSzPts val="2133"/>
              <a:buFont typeface="Arial"/>
              <a:buNone/>
            </a:pPr>
            <a:r>
              <a:rPr b="0" i="0" lang="en" sz="2133" u="none" cap="none" strike="noStrike">
                <a:solidFill>
                  <a:srgbClr val="333333"/>
                </a:solidFill>
                <a:latin typeface="Avenir"/>
                <a:ea typeface="Avenir"/>
                <a:cs typeface="Avenir"/>
                <a:sym typeface="Avenir"/>
              </a:rPr>
              <a:t>Syntax:</a:t>
            </a:r>
            <a:endParaRPr b="0" i="0" sz="2133" u="none" cap="none" strike="noStrike">
              <a:solidFill>
                <a:srgbClr val="333333"/>
              </a:solidFill>
              <a:latin typeface="Avenir"/>
              <a:ea typeface="Avenir"/>
              <a:cs typeface="Avenir"/>
              <a:sym typeface="Avenir"/>
            </a:endParaRPr>
          </a:p>
        </p:txBody>
      </p:sp>
      <p:sp>
        <p:nvSpPr>
          <p:cNvPr id="325" name="Google Shape;325;p33"/>
          <p:cNvSpPr txBox="1"/>
          <p:nvPr/>
        </p:nvSpPr>
        <p:spPr>
          <a:xfrm>
            <a:off x="503400" y="1714633"/>
            <a:ext cx="105500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b="0" i="0" lang="en" sz="2133" u="none" cap="none" strike="noStrike">
                <a:solidFill>
                  <a:srgbClr val="191919"/>
                </a:solidFill>
                <a:latin typeface="Avenir"/>
                <a:ea typeface="Avenir"/>
                <a:cs typeface="Avenir"/>
                <a:sym typeface="Avenir"/>
              </a:rPr>
              <a:t>The CREATE DATABASE statement is used to create a new SQL database</a:t>
            </a:r>
            <a:endParaRPr b="0" i="0" sz="2133" u="none" cap="none" strike="noStrike">
              <a:solidFill>
                <a:srgbClr val="191919"/>
              </a:solidFill>
              <a:latin typeface="Avenir"/>
              <a:ea typeface="Avenir"/>
              <a:cs typeface="Avenir"/>
              <a:sym typeface="Avenir"/>
            </a:endParaRPr>
          </a:p>
        </p:txBody>
      </p:sp>
      <p:sp>
        <p:nvSpPr>
          <p:cNvPr id="326" name="Google Shape;326;p33"/>
          <p:cNvSpPr txBox="1"/>
          <p:nvPr/>
        </p:nvSpPr>
        <p:spPr>
          <a:xfrm>
            <a:off x="821000" y="3681567"/>
            <a:ext cx="10550000" cy="704400"/>
          </a:xfrm>
          <a:prstGeom prst="rect">
            <a:avLst/>
          </a:prstGeom>
          <a:noFill/>
          <a:ln>
            <a:noFill/>
          </a:ln>
        </p:spPr>
        <p:txBody>
          <a:bodyPr anchorCtr="0" anchor="t" bIns="121900" lIns="121900" spcFirstLastPara="1" rIns="121900" wrap="square" tIns="121900">
            <a:noAutofit/>
          </a:bodyPr>
          <a:lstStyle/>
          <a:p>
            <a:pPr indent="0" lvl="0" marL="0" marR="135463" rtl="0" algn="ctr">
              <a:lnSpc>
                <a:spcPct val="150000"/>
              </a:lnSpc>
              <a:spcBef>
                <a:spcPts val="0"/>
              </a:spcBef>
              <a:spcAft>
                <a:spcPts val="0"/>
              </a:spcAft>
              <a:buClr>
                <a:srgbClr val="000000"/>
              </a:buClr>
              <a:buSzPts val="2133"/>
              <a:buFont typeface="Arial"/>
              <a:buNone/>
            </a:pPr>
            <a:r>
              <a:rPr b="0" i="0" lang="en" sz="2133" u="none" cap="none" strike="noStrike">
                <a:solidFill>
                  <a:srgbClr val="191919"/>
                </a:solidFill>
                <a:latin typeface="Avenir"/>
                <a:ea typeface="Avenir"/>
                <a:cs typeface="Avenir"/>
                <a:sym typeface="Avenir"/>
              </a:rPr>
              <a:t>The semicolon character (;) is a SQL statement terminator</a:t>
            </a:r>
            <a:endParaRPr b="0" i="0" sz="2133" u="none" cap="none" strike="noStrike">
              <a:solidFill>
                <a:srgbClr val="191919"/>
              </a:solidFill>
              <a:latin typeface="Avenir"/>
              <a:ea typeface="Avenir"/>
              <a:cs typeface="Avenir"/>
              <a:sym typeface="Avenir"/>
            </a:endParaRPr>
          </a:p>
        </p:txBody>
      </p:sp>
      <p:sp>
        <p:nvSpPr>
          <p:cNvPr id="327" name="Google Shape;327;p33"/>
          <p:cNvSpPr txBox="1"/>
          <p:nvPr/>
        </p:nvSpPr>
        <p:spPr>
          <a:xfrm>
            <a:off x="1870600" y="2765100"/>
            <a:ext cx="84508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133"/>
              <a:buFont typeface="Arial"/>
              <a:buNone/>
            </a:pPr>
            <a:r>
              <a:rPr b="1" i="0" lang="en" sz="2133" u="none" cap="none" strike="noStrike">
                <a:solidFill>
                  <a:srgbClr val="191919"/>
                </a:solidFill>
                <a:highlight>
                  <a:srgbClr val="FFFFFF"/>
                </a:highlight>
                <a:latin typeface="Courier New"/>
                <a:ea typeface="Courier New"/>
                <a:cs typeface="Courier New"/>
                <a:sym typeface="Courier New"/>
              </a:rPr>
              <a:t>CREATE DATABASE </a:t>
            </a:r>
            <a:r>
              <a:rPr b="0" i="1" lang="en" sz="2133" u="none" cap="none" strike="noStrike">
                <a:solidFill>
                  <a:srgbClr val="191919"/>
                </a:solidFill>
                <a:highlight>
                  <a:srgbClr val="FFFFFF"/>
                </a:highlight>
                <a:latin typeface="Courier New"/>
                <a:ea typeface="Courier New"/>
                <a:cs typeface="Courier New"/>
                <a:sym typeface="Courier New"/>
              </a:rPr>
              <a:t>databasename</a:t>
            </a:r>
            <a:r>
              <a:rPr b="0" i="0" lang="en" sz="2133" u="none" cap="none" strike="noStrike">
                <a:solidFill>
                  <a:srgbClr val="191919"/>
                </a:solidFill>
                <a:highlight>
                  <a:srgbClr val="FFFFFF"/>
                </a:highlight>
                <a:latin typeface="Courier New"/>
                <a:ea typeface="Courier New"/>
                <a:cs typeface="Courier New"/>
                <a:sym typeface="Courier New"/>
              </a:rPr>
              <a:t>;</a:t>
            </a:r>
            <a:endParaRPr b="0" i="0" sz="2133" u="none" cap="none" strike="noStrike">
              <a:solidFill>
                <a:srgbClr val="191919"/>
              </a:solidFill>
              <a:latin typeface="Courier New"/>
              <a:ea typeface="Courier New"/>
              <a:cs typeface="Courier New"/>
              <a:sym typeface="Courier New"/>
            </a:endParaRPr>
          </a:p>
        </p:txBody>
      </p:sp>
      <p:cxnSp>
        <p:nvCxnSpPr>
          <p:cNvPr id="328" name="Google Shape;328;p33"/>
          <p:cNvCxnSpPr/>
          <p:nvPr/>
        </p:nvCxnSpPr>
        <p:spPr>
          <a:xfrm>
            <a:off x="8426572" y="3221700"/>
            <a:ext cx="12000" cy="649600"/>
          </a:xfrm>
          <a:prstGeom prst="straightConnector1">
            <a:avLst/>
          </a:prstGeom>
          <a:noFill/>
          <a:ln cap="flat" cmpd="sng" w="19050">
            <a:solidFill>
              <a:srgbClr val="3D85C6"/>
            </a:solidFill>
            <a:prstDash val="solid"/>
            <a:round/>
            <a:headEnd len="sm" w="sm" type="none"/>
            <a:tailEnd len="med" w="med" type="triangle"/>
          </a:ln>
        </p:spPr>
      </p:cxnSp>
      <p:sp>
        <p:nvSpPr>
          <p:cNvPr id="329" name="Google Shape;329;p33"/>
          <p:cNvSpPr txBox="1"/>
          <p:nvPr/>
        </p:nvSpPr>
        <p:spPr>
          <a:xfrm>
            <a:off x="503400" y="4559433"/>
            <a:ext cx="105500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To create tables in the database you need to first select the database. Use the following syntax to select the database:</a:t>
            </a:r>
            <a:endParaRPr b="0" i="0" sz="2133" u="none" cap="none" strike="noStrike">
              <a:solidFill>
                <a:srgbClr val="333333"/>
              </a:solidFill>
              <a:latin typeface="Avenir"/>
              <a:ea typeface="Avenir"/>
              <a:cs typeface="Avenir"/>
              <a:sym typeface="Avenir"/>
            </a:endParaRPr>
          </a:p>
        </p:txBody>
      </p:sp>
      <p:sp>
        <p:nvSpPr>
          <p:cNvPr id="330" name="Google Shape;330;p33"/>
          <p:cNvSpPr txBox="1"/>
          <p:nvPr/>
        </p:nvSpPr>
        <p:spPr>
          <a:xfrm>
            <a:off x="1814537" y="5288075"/>
            <a:ext cx="8562900" cy="85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USE </a:t>
            </a:r>
            <a:r>
              <a:rPr b="0" i="1" lang="en" sz="2133" u="none" cap="none" strike="noStrike">
                <a:solidFill>
                  <a:schemeClr val="dk1"/>
                </a:solidFill>
                <a:highlight>
                  <a:srgbClr val="FFFFFF"/>
                </a:highlight>
                <a:latin typeface="Courier New"/>
                <a:ea typeface="Courier New"/>
                <a:cs typeface="Courier New"/>
                <a:sym typeface="Courier New"/>
              </a:rPr>
              <a:t>databasename</a:t>
            </a:r>
            <a:r>
              <a:rPr b="0" i="0" lang="en" sz="2133" u="none" cap="none" strike="noStrike">
                <a:solidFill>
                  <a:schemeClr val="dk1"/>
                </a:solidFill>
                <a:highlight>
                  <a:srgbClr val="FFFFFF"/>
                </a:highlight>
                <a:latin typeface="Courier New"/>
                <a:ea typeface="Courier New"/>
                <a:cs typeface="Courier New"/>
                <a:sym typeface="Courier New"/>
              </a:rPr>
              <a:t>;</a:t>
            </a:r>
            <a:endParaRPr b="0" i="0" sz="2133"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DDL - CREATE DATABASE - Example</a:t>
            </a:r>
            <a:endParaRPr b="0" i="0" sz="3200" u="none" cap="none" strike="noStrike">
              <a:solidFill>
                <a:srgbClr val="191919"/>
              </a:solidFill>
              <a:latin typeface="Avenir"/>
              <a:ea typeface="Avenir"/>
              <a:cs typeface="Avenir"/>
              <a:sym typeface="Avenir"/>
            </a:endParaRPr>
          </a:p>
        </p:txBody>
      </p:sp>
      <p:sp>
        <p:nvSpPr>
          <p:cNvPr id="336" name="Google Shape;336;p34"/>
          <p:cNvSpPr txBox="1"/>
          <p:nvPr/>
        </p:nvSpPr>
        <p:spPr>
          <a:xfrm>
            <a:off x="503400" y="1613033"/>
            <a:ext cx="83516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b="0" i="0" lang="en" sz="2133" u="none" cap="none" strike="noStrike">
                <a:solidFill>
                  <a:srgbClr val="191919"/>
                </a:solidFill>
                <a:latin typeface="Avenir"/>
                <a:ea typeface="Avenir"/>
                <a:cs typeface="Avenir"/>
                <a:sym typeface="Avenir"/>
              </a:rPr>
              <a:t>We will create a database called company</a:t>
            </a:r>
            <a:endParaRPr b="0" i="0" sz="2133" u="none" cap="none" strike="noStrike">
              <a:solidFill>
                <a:srgbClr val="191919"/>
              </a:solidFill>
              <a:latin typeface="Avenir"/>
              <a:ea typeface="Avenir"/>
              <a:cs typeface="Avenir"/>
              <a:sym typeface="Avenir"/>
            </a:endParaRPr>
          </a:p>
        </p:txBody>
      </p:sp>
      <p:sp>
        <p:nvSpPr>
          <p:cNvPr id="337" name="Google Shape;337;p34"/>
          <p:cNvSpPr txBox="1"/>
          <p:nvPr/>
        </p:nvSpPr>
        <p:spPr>
          <a:xfrm>
            <a:off x="2069000" y="2656567"/>
            <a:ext cx="80540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CREATE DATABASE</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company</a:t>
            </a:r>
            <a:r>
              <a:rPr b="0" i="0" lang="en" sz="2133" u="none" cap="none" strike="noStrike">
                <a:solidFill>
                  <a:schemeClr val="dk1"/>
                </a:solidFill>
                <a:highlight>
                  <a:srgbClr val="FFFFFF"/>
                </a:highlight>
                <a:latin typeface="Courier New"/>
                <a:ea typeface="Courier New"/>
                <a:cs typeface="Courier New"/>
                <a:sym typeface="Courier New"/>
              </a:rPr>
              <a:t>;</a:t>
            </a:r>
            <a:endParaRPr b="0" i="0" sz="2133" u="none" cap="none" strike="noStrike">
              <a:solidFill>
                <a:schemeClr val="dk1"/>
              </a:solidFill>
              <a:latin typeface="Courier New"/>
              <a:ea typeface="Courier New"/>
              <a:cs typeface="Courier New"/>
              <a:sym typeface="Courier New"/>
            </a:endParaRPr>
          </a:p>
        </p:txBody>
      </p:sp>
      <p:pic>
        <p:nvPicPr>
          <p:cNvPr id="338" name="Google Shape;338;p34"/>
          <p:cNvPicPr preferRelativeResize="0"/>
          <p:nvPr/>
        </p:nvPicPr>
        <p:blipFill rotWithShape="1">
          <a:blip r:embed="rId3">
            <a:alphaModFix/>
          </a:blip>
          <a:srcRect b="0" l="0" r="0" t="0"/>
          <a:stretch/>
        </p:blipFill>
        <p:spPr>
          <a:xfrm>
            <a:off x="1953125" y="4335558"/>
            <a:ext cx="2712551" cy="2316567"/>
          </a:xfrm>
          <a:prstGeom prst="rect">
            <a:avLst/>
          </a:prstGeom>
          <a:noFill/>
          <a:ln cap="flat" cmpd="sng" w="9525">
            <a:solidFill>
              <a:srgbClr val="999999"/>
            </a:solidFill>
            <a:prstDash val="solid"/>
            <a:round/>
            <a:headEnd len="sm" w="sm" type="none"/>
            <a:tailEnd len="sm" w="sm" type="none"/>
          </a:ln>
        </p:spPr>
      </p:pic>
      <p:cxnSp>
        <p:nvCxnSpPr>
          <p:cNvPr id="339" name="Google Shape;339;p34"/>
          <p:cNvCxnSpPr/>
          <p:nvPr/>
        </p:nvCxnSpPr>
        <p:spPr>
          <a:xfrm>
            <a:off x="3560600" y="4976095"/>
            <a:ext cx="1733200" cy="0"/>
          </a:xfrm>
          <a:prstGeom prst="straightConnector1">
            <a:avLst/>
          </a:prstGeom>
          <a:noFill/>
          <a:ln cap="flat" cmpd="sng" w="28575">
            <a:solidFill>
              <a:srgbClr val="3D85C6"/>
            </a:solidFill>
            <a:prstDash val="solid"/>
            <a:round/>
            <a:headEnd len="sm" w="sm" type="none"/>
            <a:tailEnd len="med" w="med" type="triangle"/>
          </a:ln>
        </p:spPr>
      </p:cxnSp>
      <p:sp>
        <p:nvSpPr>
          <p:cNvPr id="340" name="Google Shape;340;p34"/>
          <p:cNvSpPr txBox="1"/>
          <p:nvPr/>
        </p:nvSpPr>
        <p:spPr>
          <a:xfrm>
            <a:off x="5439709" y="4595719"/>
            <a:ext cx="51036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The database </a:t>
            </a:r>
            <a:r>
              <a:rPr b="0" i="1" lang="en" sz="2133" u="none" cap="none" strike="noStrike">
                <a:solidFill>
                  <a:schemeClr val="dk1"/>
                </a:solidFill>
                <a:latin typeface="Avenir"/>
                <a:ea typeface="Avenir"/>
                <a:cs typeface="Avenir"/>
                <a:sym typeface="Avenir"/>
              </a:rPr>
              <a:t>company</a:t>
            </a:r>
            <a:r>
              <a:rPr b="0" i="0" lang="en" sz="2133" u="none" cap="none" strike="noStrike">
                <a:solidFill>
                  <a:schemeClr val="dk1"/>
                </a:solidFill>
                <a:latin typeface="Avenir"/>
                <a:ea typeface="Avenir"/>
                <a:cs typeface="Avenir"/>
                <a:sym typeface="Avenir"/>
              </a:rPr>
              <a:t> is now created</a:t>
            </a:r>
            <a:endParaRPr b="0" i="0" sz="2133" u="none" cap="none" strike="noStrike">
              <a:solidFill>
                <a:schemeClr val="dk1"/>
              </a:solidFill>
              <a:latin typeface="Avenir"/>
              <a:ea typeface="Avenir"/>
              <a:cs typeface="Avenir"/>
              <a:sym typeface="Avenir"/>
            </a:endParaRPr>
          </a:p>
        </p:txBody>
      </p:sp>
      <p:sp>
        <p:nvSpPr>
          <p:cNvPr id="341" name="Google Shape;341;p34"/>
          <p:cNvSpPr txBox="1"/>
          <p:nvPr/>
        </p:nvSpPr>
        <p:spPr>
          <a:xfrm>
            <a:off x="508000" y="3612933"/>
            <a:ext cx="10261600" cy="555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Use </a:t>
            </a:r>
            <a:r>
              <a:rPr b="1" i="0" lang="en" sz="2133" u="none" cap="none" strike="noStrike">
                <a:solidFill>
                  <a:schemeClr val="dk1"/>
                </a:solidFill>
                <a:latin typeface="Courier New"/>
                <a:ea typeface="Courier New"/>
                <a:cs typeface="Courier New"/>
                <a:sym typeface="Courier New"/>
              </a:rPr>
              <a:t>SHOW DATABASES</a:t>
            </a:r>
            <a:r>
              <a:rPr b="0" i="0" lang="en" sz="2133" u="none" cap="none" strike="noStrike">
                <a:solidFill>
                  <a:schemeClr val="dk1"/>
                </a:solidFill>
                <a:latin typeface="Avenir"/>
                <a:ea typeface="Avenir"/>
                <a:cs typeface="Avenir"/>
                <a:sym typeface="Avenir"/>
              </a:rPr>
              <a:t> to check if the database </a:t>
            </a:r>
            <a:r>
              <a:rPr b="0" i="1" lang="en" sz="2133" u="none" cap="none" strike="noStrike">
                <a:solidFill>
                  <a:schemeClr val="dk1"/>
                </a:solidFill>
                <a:latin typeface="Avenir"/>
                <a:ea typeface="Avenir"/>
                <a:cs typeface="Avenir"/>
                <a:sym typeface="Avenir"/>
              </a:rPr>
              <a:t>company</a:t>
            </a:r>
            <a:r>
              <a:rPr b="0" i="0" lang="en" sz="2133" u="none" cap="none" strike="noStrike">
                <a:solidFill>
                  <a:schemeClr val="dk1"/>
                </a:solidFill>
                <a:latin typeface="Avenir"/>
                <a:ea typeface="Avenir"/>
                <a:cs typeface="Avenir"/>
                <a:sym typeface="Avenir"/>
              </a:rPr>
              <a:t> has been </a:t>
            </a:r>
            <a:r>
              <a:rPr b="1" i="0" lang="en" sz="2133" u="none" cap="none" strike="noStrike">
                <a:solidFill>
                  <a:schemeClr val="dk1"/>
                </a:solidFill>
                <a:latin typeface="Courier New"/>
                <a:ea typeface="Courier New"/>
                <a:cs typeface="Courier New"/>
                <a:sym typeface="Courier New"/>
              </a:rPr>
              <a:t>CREATED</a:t>
            </a:r>
            <a:endParaRPr b="1" i="0" sz="2133" u="none" cap="none" strike="noStrike">
              <a:solidFill>
                <a:schemeClr val="dk1"/>
              </a:solidFill>
              <a:latin typeface="Courier New"/>
              <a:ea typeface="Courier New"/>
              <a:cs typeface="Courier New"/>
              <a:sym typeface="Courier New"/>
            </a:endParaRPr>
          </a:p>
        </p:txBody>
      </p:sp>
      <p:sp>
        <p:nvSpPr>
          <p:cNvPr id="342" name="Google Shape;342;p34"/>
          <p:cNvSpPr/>
          <p:nvPr/>
        </p:nvSpPr>
        <p:spPr>
          <a:xfrm>
            <a:off x="4830005" y="5263491"/>
            <a:ext cx="216800" cy="1006400"/>
          </a:xfrm>
          <a:prstGeom prst="rightBrace">
            <a:avLst>
              <a:gd fmla="val 0" name="adj1"/>
              <a:gd fmla="val 46144" name="adj2"/>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cxnSp>
        <p:nvCxnSpPr>
          <p:cNvPr id="343" name="Google Shape;343;p34"/>
          <p:cNvCxnSpPr/>
          <p:nvPr/>
        </p:nvCxnSpPr>
        <p:spPr>
          <a:xfrm>
            <a:off x="4953911" y="5727740"/>
            <a:ext cx="712000" cy="0"/>
          </a:xfrm>
          <a:prstGeom prst="straightConnector1">
            <a:avLst/>
          </a:prstGeom>
          <a:noFill/>
          <a:ln cap="flat" cmpd="sng" w="28575">
            <a:solidFill>
              <a:srgbClr val="3D85C6"/>
            </a:solidFill>
            <a:prstDash val="solid"/>
            <a:round/>
            <a:headEnd len="sm" w="sm" type="none"/>
            <a:tailEnd len="med" w="med" type="triangle"/>
          </a:ln>
        </p:spPr>
      </p:cxnSp>
      <p:sp>
        <p:nvSpPr>
          <p:cNvPr id="344" name="Google Shape;344;p34"/>
          <p:cNvSpPr txBox="1"/>
          <p:nvPr/>
        </p:nvSpPr>
        <p:spPr>
          <a:xfrm>
            <a:off x="5668364" y="5414500"/>
            <a:ext cx="36356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Default system databases</a:t>
            </a:r>
            <a:endParaRPr b="0" i="0" sz="2133" u="none" cap="none" strike="noStrike">
              <a:solidFill>
                <a:schemeClr val="dk1"/>
              </a:solidFill>
              <a:latin typeface="Avenir"/>
              <a:ea typeface="Avenir"/>
              <a:cs typeface="Avenir"/>
              <a:sym typeface="Avenir"/>
            </a:endParaRPr>
          </a:p>
        </p:txBody>
      </p:sp>
      <p:sp>
        <p:nvSpPr>
          <p:cNvPr id="345" name="Google Shape;345;p34"/>
          <p:cNvSpPr/>
          <p:nvPr/>
        </p:nvSpPr>
        <p:spPr>
          <a:xfrm>
            <a:off x="2074433" y="4845505"/>
            <a:ext cx="1408800" cy="263200"/>
          </a:xfrm>
          <a:prstGeom prst="rect">
            <a:avLst/>
          </a:prstGeom>
          <a:noFill/>
          <a:ln cap="flat" cmpd="sng" w="28575">
            <a:solidFill>
              <a:srgbClr val="6FA8D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Drop Database</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DDL - DROP DATABASE - Syntax</a:t>
            </a:r>
            <a:endParaRPr b="0" i="0" sz="3200" u="none" cap="none" strike="noStrike">
              <a:solidFill>
                <a:srgbClr val="191919"/>
              </a:solidFill>
              <a:latin typeface="Avenir"/>
              <a:ea typeface="Avenir"/>
              <a:cs typeface="Avenir"/>
              <a:sym typeface="Avenir"/>
            </a:endParaRPr>
          </a:p>
        </p:txBody>
      </p:sp>
      <p:sp>
        <p:nvSpPr>
          <p:cNvPr id="357" name="Google Shape;357;p36"/>
          <p:cNvSpPr txBox="1"/>
          <p:nvPr/>
        </p:nvSpPr>
        <p:spPr>
          <a:xfrm>
            <a:off x="508000" y="2169367"/>
            <a:ext cx="10449600" cy="70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DROP DATABASE statement is used to drop an existing SQL database</a:t>
            </a:r>
            <a:endParaRPr b="1" i="0" sz="2400" u="none" cap="none" strike="noStrike">
              <a:solidFill>
                <a:srgbClr val="333333"/>
              </a:solidFill>
              <a:latin typeface="Courier New"/>
              <a:ea typeface="Courier New"/>
              <a:cs typeface="Courier New"/>
              <a:sym typeface="Courier New"/>
            </a:endParaRPr>
          </a:p>
        </p:txBody>
      </p:sp>
      <p:cxnSp>
        <p:nvCxnSpPr>
          <p:cNvPr id="358" name="Google Shape;358;p36"/>
          <p:cNvCxnSpPr/>
          <p:nvPr/>
        </p:nvCxnSpPr>
        <p:spPr>
          <a:xfrm>
            <a:off x="7805500" y="4150900"/>
            <a:ext cx="7600" cy="834000"/>
          </a:xfrm>
          <a:prstGeom prst="straightConnector1">
            <a:avLst/>
          </a:prstGeom>
          <a:noFill/>
          <a:ln cap="flat" cmpd="sng" w="19050">
            <a:solidFill>
              <a:srgbClr val="3D85C6"/>
            </a:solidFill>
            <a:prstDash val="solid"/>
            <a:round/>
            <a:headEnd len="sm" w="sm" type="none"/>
            <a:tailEnd len="med" w="med" type="triangle"/>
          </a:ln>
        </p:spPr>
      </p:cxnSp>
      <p:sp>
        <p:nvSpPr>
          <p:cNvPr id="359" name="Google Shape;359;p36"/>
          <p:cNvSpPr txBox="1"/>
          <p:nvPr/>
        </p:nvSpPr>
        <p:spPr>
          <a:xfrm>
            <a:off x="6738133" y="4960633"/>
            <a:ext cx="2136400" cy="542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rgbClr val="333333"/>
                </a:solidFill>
                <a:latin typeface="Avenir"/>
                <a:ea typeface="Avenir"/>
                <a:cs typeface="Avenir"/>
                <a:sym typeface="Avenir"/>
              </a:rPr>
              <a:t>Database name</a:t>
            </a:r>
            <a:endParaRPr b="0" i="0" sz="2133" u="none" cap="none" strike="noStrike">
              <a:solidFill>
                <a:srgbClr val="333333"/>
              </a:solidFill>
              <a:latin typeface="Avenir"/>
              <a:ea typeface="Avenir"/>
              <a:cs typeface="Avenir"/>
              <a:sym typeface="Avenir"/>
            </a:endParaRPr>
          </a:p>
        </p:txBody>
      </p:sp>
      <p:sp>
        <p:nvSpPr>
          <p:cNvPr id="360" name="Google Shape;360;p36"/>
          <p:cNvSpPr txBox="1"/>
          <p:nvPr/>
        </p:nvSpPr>
        <p:spPr>
          <a:xfrm>
            <a:off x="2090800" y="3766866"/>
            <a:ext cx="8010400" cy="676033"/>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50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DROP DATABASE </a:t>
            </a:r>
            <a:r>
              <a:rPr b="0" i="1" lang="en" sz="2133" u="none" cap="none" strike="noStrike">
                <a:solidFill>
                  <a:schemeClr val="dk1"/>
                </a:solidFill>
                <a:highlight>
                  <a:srgbClr val="FFFFFF"/>
                </a:highlight>
                <a:latin typeface="Courier New"/>
                <a:ea typeface="Courier New"/>
                <a:cs typeface="Courier New"/>
                <a:sym typeface="Courier New"/>
              </a:rPr>
              <a:t>databasename</a:t>
            </a:r>
            <a:r>
              <a:rPr b="0" i="0" lang="en" sz="2133" u="none" cap="none" strike="noStrike">
                <a:solidFill>
                  <a:schemeClr val="dk1"/>
                </a:solidFill>
                <a:highlight>
                  <a:srgbClr val="FFFFFF"/>
                </a:highlight>
                <a:latin typeface="Courier New"/>
                <a:ea typeface="Courier New"/>
                <a:cs typeface="Courier New"/>
                <a:sym typeface="Courier New"/>
              </a:rPr>
              <a:t>;</a:t>
            </a:r>
            <a:endParaRPr b="0" i="0" sz="2133" u="none" cap="none" strike="noStrike">
              <a:solidFill>
                <a:schemeClr val="dk1"/>
              </a:solidFill>
              <a:latin typeface="Courier New"/>
              <a:ea typeface="Courier New"/>
              <a:cs typeface="Courier New"/>
              <a:sym typeface="Courier New"/>
            </a:endParaRPr>
          </a:p>
        </p:txBody>
      </p:sp>
      <p:sp>
        <p:nvSpPr>
          <p:cNvPr id="361" name="Google Shape;361;p36"/>
          <p:cNvSpPr txBox="1"/>
          <p:nvPr/>
        </p:nvSpPr>
        <p:spPr>
          <a:xfrm>
            <a:off x="1219200" y="3127039"/>
            <a:ext cx="1486000" cy="542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1333"/>
              </a:spcAft>
              <a:buClr>
                <a:srgbClr val="000000"/>
              </a:buClr>
              <a:buSzPts val="2133"/>
              <a:buFont typeface="Arial"/>
              <a:buNone/>
            </a:pPr>
            <a:r>
              <a:rPr b="0" i="0" lang="en" sz="2133" u="none" cap="none" strike="noStrike">
                <a:solidFill>
                  <a:srgbClr val="333333"/>
                </a:solidFill>
                <a:latin typeface="Avenir"/>
                <a:ea typeface="Avenir"/>
                <a:cs typeface="Avenir"/>
                <a:sym typeface="Avenir"/>
              </a:rPr>
              <a:t>Syntax:</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DDL - DROP DATABASE - Example</a:t>
            </a:r>
            <a:endParaRPr b="0" i="0" sz="3200" u="none" cap="none" strike="noStrike">
              <a:solidFill>
                <a:srgbClr val="191919"/>
              </a:solidFill>
              <a:latin typeface="Avenir"/>
              <a:ea typeface="Avenir"/>
              <a:cs typeface="Avenir"/>
              <a:sym typeface="Avenir"/>
            </a:endParaRPr>
          </a:p>
        </p:txBody>
      </p:sp>
      <p:sp>
        <p:nvSpPr>
          <p:cNvPr id="367" name="Google Shape;367;p37"/>
          <p:cNvSpPr txBox="1"/>
          <p:nvPr/>
        </p:nvSpPr>
        <p:spPr>
          <a:xfrm>
            <a:off x="503400" y="1714633"/>
            <a:ext cx="99348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following SQL statement drops the existing database "company":</a:t>
            </a:r>
            <a:endParaRPr b="0" i="0" sz="2133" u="none" cap="none" strike="noStrike">
              <a:solidFill>
                <a:srgbClr val="333333"/>
              </a:solidFill>
              <a:latin typeface="Avenir"/>
              <a:ea typeface="Avenir"/>
              <a:cs typeface="Avenir"/>
              <a:sym typeface="Avenir"/>
            </a:endParaRPr>
          </a:p>
        </p:txBody>
      </p:sp>
      <p:sp>
        <p:nvSpPr>
          <p:cNvPr id="368" name="Google Shape;368;p37"/>
          <p:cNvSpPr txBox="1"/>
          <p:nvPr/>
        </p:nvSpPr>
        <p:spPr>
          <a:xfrm>
            <a:off x="1999800" y="2661000"/>
            <a:ext cx="81924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DROP DATABASE</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company</a:t>
            </a:r>
            <a:r>
              <a:rPr b="0" i="0" lang="en" sz="2133" u="none" cap="none" strike="noStrike">
                <a:solidFill>
                  <a:schemeClr val="dk1"/>
                </a:solidFill>
                <a:highlight>
                  <a:srgbClr val="FFFFFF"/>
                </a:highlight>
                <a:latin typeface="Courier New"/>
                <a:ea typeface="Courier New"/>
                <a:cs typeface="Courier New"/>
                <a:sym typeface="Courier New"/>
              </a:rPr>
              <a:t>;</a:t>
            </a:r>
            <a:endParaRPr b="0" i="0" sz="2133" u="none" cap="none" strike="noStrike">
              <a:solidFill>
                <a:schemeClr val="dk1"/>
              </a:solidFill>
              <a:latin typeface="Courier New"/>
              <a:ea typeface="Courier New"/>
              <a:cs typeface="Courier New"/>
              <a:sym typeface="Courier New"/>
            </a:endParaRPr>
          </a:p>
        </p:txBody>
      </p:sp>
      <p:sp>
        <p:nvSpPr>
          <p:cNvPr id="369" name="Google Shape;369;p37"/>
          <p:cNvSpPr txBox="1"/>
          <p:nvPr/>
        </p:nvSpPr>
        <p:spPr>
          <a:xfrm>
            <a:off x="508000" y="3612932"/>
            <a:ext cx="11266658" cy="1085999"/>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Use </a:t>
            </a:r>
            <a:r>
              <a:rPr b="1" i="0" lang="en" sz="2133" u="none" cap="none" strike="noStrike">
                <a:solidFill>
                  <a:schemeClr val="dk1"/>
                </a:solidFill>
                <a:latin typeface="Courier New"/>
                <a:ea typeface="Courier New"/>
                <a:cs typeface="Courier New"/>
                <a:sym typeface="Courier New"/>
              </a:rPr>
              <a:t>SHOW DATABASES or EXEC SP_DATABASES </a:t>
            </a:r>
            <a:r>
              <a:rPr b="0" i="0" lang="en" sz="2133" u="none" cap="none" strike="noStrike">
                <a:solidFill>
                  <a:schemeClr val="dk1"/>
                </a:solidFill>
                <a:latin typeface="Avenir"/>
                <a:ea typeface="Avenir"/>
                <a:cs typeface="Avenir"/>
                <a:sym typeface="Avenir"/>
              </a:rPr>
              <a:t> to check if the database </a:t>
            </a:r>
            <a:r>
              <a:rPr b="0" i="1" lang="en" sz="2133" u="none" cap="none" strike="noStrike">
                <a:solidFill>
                  <a:schemeClr val="dk1"/>
                </a:solidFill>
                <a:latin typeface="Avenir"/>
                <a:ea typeface="Avenir"/>
                <a:cs typeface="Avenir"/>
                <a:sym typeface="Avenir"/>
              </a:rPr>
              <a:t>company</a:t>
            </a:r>
            <a:r>
              <a:rPr b="0" i="0" lang="en" sz="2133" u="none" cap="none" strike="noStrike">
                <a:solidFill>
                  <a:schemeClr val="dk1"/>
                </a:solidFill>
                <a:latin typeface="Avenir"/>
                <a:ea typeface="Avenir"/>
                <a:cs typeface="Avenir"/>
                <a:sym typeface="Avenir"/>
              </a:rPr>
              <a:t> has been </a:t>
            </a:r>
            <a:r>
              <a:rPr b="1" i="0" lang="en" sz="2133" u="none" cap="none" strike="noStrike">
                <a:solidFill>
                  <a:schemeClr val="dk1"/>
                </a:solidFill>
                <a:latin typeface="Courier New"/>
                <a:ea typeface="Courier New"/>
                <a:cs typeface="Courier New"/>
                <a:sym typeface="Courier New"/>
              </a:rPr>
              <a:t>DROPPED</a:t>
            </a:r>
            <a:endParaRPr/>
          </a:p>
          <a:p>
            <a:pPr indent="0" lvl="0" marL="169330" marR="0" rtl="0" algn="l">
              <a:lnSpc>
                <a:spcPct val="100000"/>
              </a:lnSpc>
              <a:spcBef>
                <a:spcPts val="0"/>
              </a:spcBef>
              <a:spcAft>
                <a:spcPts val="0"/>
              </a:spcAft>
              <a:buNone/>
            </a:pPr>
            <a:r>
              <a:t/>
            </a:r>
            <a:endParaRPr b="1" i="0" sz="2133" u="none" cap="none" strike="noStrike">
              <a:solidFill>
                <a:schemeClr val="dk1"/>
              </a:solidFill>
              <a:latin typeface="Courier New"/>
              <a:ea typeface="Courier New"/>
              <a:cs typeface="Courier New"/>
              <a:sym typeface="Courier New"/>
            </a:endParaRPr>
          </a:p>
          <a:p>
            <a:pPr indent="-338654" lvl="0" marL="609585" marR="0" rtl="0" algn="l">
              <a:lnSpc>
                <a:spcPct val="100000"/>
              </a:lnSpc>
              <a:spcBef>
                <a:spcPts val="0"/>
              </a:spcBef>
              <a:spcAft>
                <a:spcPts val="0"/>
              </a:spcAft>
              <a:buClr>
                <a:schemeClr val="dk1"/>
              </a:buClr>
              <a:buSzPts val="1600"/>
              <a:buFont typeface="Avenir"/>
              <a:buNone/>
            </a:pPr>
            <a:r>
              <a:t/>
            </a:r>
            <a:endParaRPr b="1" i="0" sz="2133" u="none" cap="none" strike="noStrike">
              <a:solidFill>
                <a:schemeClr val="dk1"/>
              </a:solidFill>
              <a:latin typeface="Courier New"/>
              <a:ea typeface="Courier New"/>
              <a:cs typeface="Courier New"/>
              <a:sym typeface="Courier New"/>
            </a:endParaRPr>
          </a:p>
        </p:txBody>
      </p:sp>
      <p:grpSp>
        <p:nvGrpSpPr>
          <p:cNvPr id="370" name="Google Shape;370;p37"/>
          <p:cNvGrpSpPr/>
          <p:nvPr/>
        </p:nvGrpSpPr>
        <p:grpSpPr>
          <a:xfrm>
            <a:off x="1795767" y="4566834"/>
            <a:ext cx="9075267" cy="2010567"/>
            <a:chOff x="1346825" y="3425125"/>
            <a:chExt cx="6806450" cy="1507925"/>
          </a:xfrm>
        </p:grpSpPr>
        <p:cxnSp>
          <p:nvCxnSpPr>
            <p:cNvPr id="371" name="Google Shape;371;p37"/>
            <p:cNvCxnSpPr/>
            <p:nvPr/>
          </p:nvCxnSpPr>
          <p:spPr>
            <a:xfrm>
              <a:off x="3216574" y="4089488"/>
              <a:ext cx="974700" cy="9000"/>
            </a:xfrm>
            <a:prstGeom prst="straightConnector1">
              <a:avLst/>
            </a:prstGeom>
            <a:noFill/>
            <a:ln cap="flat" cmpd="sng" w="28575">
              <a:solidFill>
                <a:srgbClr val="3D85C6"/>
              </a:solidFill>
              <a:prstDash val="solid"/>
              <a:round/>
              <a:headEnd len="sm" w="sm" type="none"/>
              <a:tailEnd len="med" w="med" type="triangle"/>
            </a:ln>
          </p:spPr>
        </p:cxnSp>
        <p:pic>
          <p:nvPicPr>
            <p:cNvPr id="372" name="Google Shape;372;p37"/>
            <p:cNvPicPr preferRelativeResize="0"/>
            <p:nvPr/>
          </p:nvPicPr>
          <p:blipFill rotWithShape="1">
            <a:blip r:embed="rId3">
              <a:alphaModFix/>
            </a:blip>
            <a:srcRect b="2205" l="11611" r="2823" t="2337"/>
            <a:stretch/>
          </p:blipFill>
          <p:spPr>
            <a:xfrm>
              <a:off x="1346825" y="3425125"/>
              <a:ext cx="1767550" cy="1507925"/>
            </a:xfrm>
            <a:prstGeom prst="rect">
              <a:avLst/>
            </a:prstGeom>
            <a:noFill/>
            <a:ln cap="flat" cmpd="sng" w="9525">
              <a:solidFill>
                <a:srgbClr val="999999"/>
              </a:solidFill>
              <a:prstDash val="solid"/>
              <a:round/>
              <a:headEnd len="sm" w="sm" type="none"/>
              <a:tailEnd len="sm" w="sm" type="none"/>
            </a:ln>
          </p:spPr>
        </p:pic>
        <p:sp>
          <p:nvSpPr>
            <p:cNvPr id="373" name="Google Shape;373;p37"/>
            <p:cNvSpPr txBox="1"/>
            <p:nvPr/>
          </p:nvSpPr>
          <p:spPr>
            <a:xfrm>
              <a:off x="4369675" y="3733192"/>
              <a:ext cx="3783600" cy="814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We see the database </a:t>
              </a:r>
              <a:r>
                <a:rPr b="0" i="1" lang="en" sz="2133" u="none" cap="none" strike="noStrike">
                  <a:solidFill>
                    <a:schemeClr val="dk1"/>
                  </a:solidFill>
                  <a:latin typeface="Avenir"/>
                  <a:ea typeface="Avenir"/>
                  <a:cs typeface="Avenir"/>
                  <a:sym typeface="Avenir"/>
                </a:rPr>
                <a:t>company</a:t>
              </a:r>
              <a:r>
                <a:rPr b="0" i="0" lang="en" sz="2133" u="none" cap="none" strike="noStrike">
                  <a:solidFill>
                    <a:schemeClr val="dk1"/>
                  </a:solidFill>
                  <a:latin typeface="Avenir"/>
                  <a:ea typeface="Avenir"/>
                  <a:cs typeface="Avenir"/>
                  <a:sym typeface="Avenir"/>
                </a:rPr>
                <a:t> is now dropped</a:t>
              </a:r>
              <a:endParaRPr b="0" i="0" sz="2133" u="none" cap="none" strike="noStrike">
                <a:solidFill>
                  <a:schemeClr val="dk1"/>
                </a:solidFill>
                <a:latin typeface="Avenir"/>
                <a:ea typeface="Avenir"/>
                <a:cs typeface="Avenir"/>
                <a:sym typeface="Aveni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Create Tables</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Prerequisites for Creating Tables</a:t>
            </a:r>
            <a:endParaRPr b="0" i="0" sz="3200" u="none" cap="none" strike="noStrike">
              <a:solidFill>
                <a:srgbClr val="191919"/>
              </a:solidFill>
              <a:latin typeface="Avenir"/>
              <a:ea typeface="Avenir"/>
              <a:cs typeface="Avenir"/>
              <a:sym typeface="Avenir"/>
            </a:endParaRPr>
          </a:p>
        </p:txBody>
      </p:sp>
      <p:sp>
        <p:nvSpPr>
          <p:cNvPr id="385" name="Google Shape;385;p39"/>
          <p:cNvSpPr txBox="1"/>
          <p:nvPr/>
        </p:nvSpPr>
        <p:spPr>
          <a:xfrm>
            <a:off x="503399" y="1195754"/>
            <a:ext cx="11404201" cy="5273846"/>
          </a:xfrm>
          <a:prstGeom prst="rect">
            <a:avLst/>
          </a:prstGeom>
          <a:noFill/>
          <a:ln>
            <a:noFill/>
          </a:ln>
        </p:spPr>
        <p:txBody>
          <a:bodyPr anchorCtr="0" anchor="t" bIns="121900" lIns="121900" spcFirstLastPara="1" rIns="121900" wrap="square" tIns="121900">
            <a:noAutofit/>
          </a:bodyPr>
          <a:lstStyle/>
          <a:p>
            <a:pPr indent="-457188" lvl="0" marL="609585" marR="0" rtl="0" algn="l">
              <a:lnSpc>
                <a:spcPct val="115000"/>
              </a:lnSpc>
              <a:spcBef>
                <a:spcPts val="0"/>
              </a:spcBef>
              <a:spcAft>
                <a:spcPts val="0"/>
              </a:spcAft>
              <a:buClr>
                <a:srgbClr val="333333"/>
              </a:buClr>
              <a:buSzPts val="1800"/>
              <a:buFont typeface="Avenir"/>
              <a:buChar char="●"/>
            </a:pPr>
            <a:r>
              <a:rPr b="0" i="0" lang="en" sz="2400" u="none" cap="none" strike="noStrike">
                <a:solidFill>
                  <a:srgbClr val="191919"/>
                </a:solidFill>
                <a:highlight>
                  <a:srgbClr val="FFFFFF"/>
                </a:highlight>
                <a:latin typeface="Avenir"/>
                <a:ea typeface="Avenir"/>
                <a:cs typeface="Avenir"/>
                <a:sym typeface="Avenir"/>
              </a:rPr>
              <a:t>To create and maintain table, you need a database</a:t>
            </a:r>
            <a:endParaRPr b="0" i="0" sz="2400" u="none" cap="none" strike="noStrike">
              <a:solidFill>
                <a:srgbClr val="191919"/>
              </a:solidFill>
              <a:latin typeface="Avenir"/>
              <a:ea typeface="Avenir"/>
              <a:cs typeface="Avenir"/>
              <a:sym typeface="Avenir"/>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l">
              <a:lnSpc>
                <a:spcPct val="150000"/>
              </a:lnSpc>
              <a:spcBef>
                <a:spcPts val="1333"/>
              </a:spcBef>
              <a:spcAft>
                <a:spcPts val="0"/>
              </a:spcAft>
              <a:buClr>
                <a:srgbClr val="333333"/>
              </a:buClr>
              <a:buSzPts val="1800"/>
              <a:buFont typeface="Avenir"/>
              <a:buChar char="●"/>
            </a:pPr>
            <a:r>
              <a:rPr b="0" i="0" lang="en" sz="2400" u="none" cap="none" strike="noStrike">
                <a:solidFill>
                  <a:srgbClr val="191919"/>
                </a:solidFill>
                <a:latin typeface="Avenir"/>
                <a:ea typeface="Avenir"/>
                <a:cs typeface="Avenir"/>
                <a:sym typeface="Avenir"/>
              </a:rPr>
              <a:t>While defining columns in a table, you should mention:</a:t>
            </a:r>
            <a:endParaRPr b="0" i="0" sz="2400" u="none" cap="none" strike="noStrike">
              <a:solidFill>
                <a:srgbClr val="191919"/>
              </a:solidFill>
              <a:latin typeface="Avenir"/>
              <a:ea typeface="Avenir"/>
              <a:cs typeface="Avenir"/>
              <a:sym typeface="Avenir"/>
            </a:endParaRPr>
          </a:p>
          <a:p>
            <a:pPr indent="-457188" lvl="1" marL="1219170" marR="0" rtl="0" algn="l">
              <a:lnSpc>
                <a:spcPct val="150000"/>
              </a:lnSpc>
              <a:spcBef>
                <a:spcPts val="1333"/>
              </a:spcBef>
              <a:spcAft>
                <a:spcPts val="0"/>
              </a:spcAft>
              <a:buClr>
                <a:srgbClr val="333333"/>
              </a:buClr>
              <a:buSzPts val="1800"/>
              <a:buFont typeface="Avenir"/>
              <a:buChar char="○"/>
            </a:pPr>
            <a:r>
              <a:rPr b="0" i="0" lang="en" sz="2400" u="none" cap="none" strike="noStrike">
                <a:solidFill>
                  <a:srgbClr val="191919"/>
                </a:solidFill>
                <a:latin typeface="Avenir"/>
                <a:ea typeface="Avenir"/>
                <a:cs typeface="Avenir"/>
                <a:sym typeface="Avenir"/>
              </a:rPr>
              <a:t>the </a:t>
            </a:r>
            <a:r>
              <a:rPr b="1" i="0" lang="en" sz="2400" u="none" cap="none" strike="noStrike">
                <a:solidFill>
                  <a:srgbClr val="191919"/>
                </a:solidFill>
                <a:latin typeface="Avenir"/>
                <a:ea typeface="Avenir"/>
                <a:cs typeface="Avenir"/>
                <a:sym typeface="Avenir"/>
              </a:rPr>
              <a:t>name of the columns</a:t>
            </a:r>
            <a:r>
              <a:rPr b="0" i="0" lang="en" sz="2400" u="none" cap="none" strike="noStrike">
                <a:solidFill>
                  <a:srgbClr val="191919"/>
                </a:solidFill>
                <a:latin typeface="Avenir"/>
                <a:ea typeface="Avenir"/>
                <a:cs typeface="Avenir"/>
                <a:sym typeface="Avenir"/>
              </a:rPr>
              <a:t>, </a:t>
            </a:r>
            <a:endParaRPr b="0" i="0" sz="2400" u="none" cap="none" strike="noStrike">
              <a:solidFill>
                <a:srgbClr val="191919"/>
              </a:solidFill>
              <a:latin typeface="Avenir"/>
              <a:ea typeface="Avenir"/>
              <a:cs typeface="Avenir"/>
              <a:sym typeface="Avenir"/>
            </a:endParaRPr>
          </a:p>
          <a:p>
            <a:pPr indent="-457188" lvl="1" marL="1219170" marR="0" rtl="0" algn="l">
              <a:lnSpc>
                <a:spcPct val="150000"/>
              </a:lnSpc>
              <a:spcBef>
                <a:spcPts val="1333"/>
              </a:spcBef>
              <a:spcAft>
                <a:spcPts val="0"/>
              </a:spcAft>
              <a:buClr>
                <a:srgbClr val="333333"/>
              </a:buClr>
              <a:buSzPts val="1800"/>
              <a:buFont typeface="Avenir"/>
              <a:buChar char="○"/>
            </a:pPr>
            <a:r>
              <a:rPr b="1" i="0" lang="en" sz="2400" u="none" cap="none" strike="noStrike">
                <a:solidFill>
                  <a:srgbClr val="191919"/>
                </a:solidFill>
                <a:latin typeface="Avenir"/>
                <a:ea typeface="Avenir"/>
                <a:cs typeface="Avenir"/>
                <a:sym typeface="Avenir"/>
              </a:rPr>
              <a:t>datatype</a:t>
            </a:r>
            <a:r>
              <a:rPr b="0" i="0" lang="en" sz="2400" u="none" cap="none" strike="noStrike">
                <a:solidFill>
                  <a:srgbClr val="191919"/>
                </a:solidFill>
                <a:latin typeface="Avenir"/>
                <a:ea typeface="Avenir"/>
                <a:cs typeface="Avenir"/>
                <a:sym typeface="Avenir"/>
              </a:rPr>
              <a:t> (integer, floating point, string, and so on), and </a:t>
            </a:r>
            <a:endParaRPr b="0" i="0" sz="2400" u="none" cap="none" strike="noStrike">
              <a:solidFill>
                <a:srgbClr val="191919"/>
              </a:solidFill>
              <a:latin typeface="Avenir"/>
              <a:ea typeface="Avenir"/>
              <a:cs typeface="Avenir"/>
              <a:sym typeface="Avenir"/>
            </a:endParaRPr>
          </a:p>
          <a:p>
            <a:pPr indent="-457188" lvl="1" marL="1219170" marR="0" rtl="0" algn="l">
              <a:lnSpc>
                <a:spcPct val="115000"/>
              </a:lnSpc>
              <a:spcBef>
                <a:spcPts val="1333"/>
              </a:spcBef>
              <a:spcAft>
                <a:spcPts val="0"/>
              </a:spcAft>
              <a:buClr>
                <a:srgbClr val="333333"/>
              </a:buClr>
              <a:buSzPts val="1800"/>
              <a:buFont typeface="Avenir"/>
              <a:buChar char="○"/>
            </a:pPr>
            <a:r>
              <a:rPr b="1" i="0" lang="en" sz="2400" u="none" cap="none" strike="noStrike">
                <a:solidFill>
                  <a:srgbClr val="191919"/>
                </a:solidFill>
                <a:latin typeface="Avenir"/>
                <a:ea typeface="Avenir"/>
                <a:cs typeface="Avenir"/>
                <a:sym typeface="Avenir"/>
              </a:rPr>
              <a:t>default value</a:t>
            </a:r>
            <a:r>
              <a:rPr b="0" i="0" lang="en" sz="2400" u="none" cap="none" strike="noStrike">
                <a:solidFill>
                  <a:srgbClr val="191919"/>
                </a:solidFill>
                <a:latin typeface="Avenir"/>
                <a:ea typeface="Avenir"/>
                <a:cs typeface="Avenir"/>
                <a:sym typeface="Avenir"/>
              </a:rPr>
              <a:t> (if any)</a:t>
            </a:r>
            <a:endParaRPr b="0" i="0" sz="2400" u="none" cap="none" strike="noStrike">
              <a:solidFill>
                <a:srgbClr val="191919"/>
              </a:solidFill>
              <a:latin typeface="Avenir"/>
              <a:ea typeface="Avenir"/>
              <a:cs typeface="Avenir"/>
              <a:sym typeface="Avenir"/>
            </a:endParaRPr>
          </a:p>
          <a:p>
            <a:pPr indent="0" lvl="0" marL="121917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l">
              <a:lnSpc>
                <a:spcPct val="150000"/>
              </a:lnSpc>
              <a:spcBef>
                <a:spcPts val="0"/>
              </a:spcBef>
              <a:spcAft>
                <a:spcPts val="1333"/>
              </a:spcAft>
              <a:buClr>
                <a:srgbClr val="333333"/>
              </a:buClr>
              <a:buSzPts val="1800"/>
              <a:buFont typeface="Avenir"/>
              <a:buChar char="●"/>
            </a:pPr>
            <a:r>
              <a:rPr b="0" i="0" lang="en" sz="2400" u="none" cap="none" strike="noStrike">
                <a:solidFill>
                  <a:srgbClr val="191919"/>
                </a:solidFill>
                <a:latin typeface="Avenir"/>
                <a:ea typeface="Avenir"/>
                <a:cs typeface="Avenir"/>
                <a:sym typeface="Avenir"/>
              </a:rPr>
              <a:t>Let’s take a look at data types before we create table</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Data Types</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Built - in Data Types</a:t>
            </a:r>
            <a:endParaRPr b="0" i="0" sz="3200" u="none" cap="none" strike="noStrike">
              <a:solidFill>
                <a:srgbClr val="191919"/>
              </a:solidFill>
              <a:latin typeface="Avenir"/>
              <a:ea typeface="Avenir"/>
              <a:cs typeface="Avenir"/>
              <a:sym typeface="Avenir"/>
            </a:endParaRPr>
          </a:p>
        </p:txBody>
      </p:sp>
      <p:sp>
        <p:nvSpPr>
          <p:cNvPr id="397" name="Google Shape;397;p41"/>
          <p:cNvSpPr txBox="1"/>
          <p:nvPr/>
        </p:nvSpPr>
        <p:spPr>
          <a:xfrm>
            <a:off x="526333" y="1043214"/>
            <a:ext cx="11408400" cy="4094319"/>
          </a:xfrm>
          <a:prstGeom prst="rect">
            <a:avLst/>
          </a:prstGeom>
          <a:noFill/>
          <a:ln>
            <a:noFill/>
          </a:ln>
        </p:spPr>
        <p:txBody>
          <a:bodyPr anchorCtr="0" anchor="t" bIns="121900" lIns="121900" spcFirstLastPara="1" rIns="121900" wrap="square" tIns="121900">
            <a:noAutofit/>
          </a:bodyPr>
          <a:lstStyle/>
          <a:p>
            <a:pPr indent="-457188" lvl="0" marL="609585" marR="186262" rtl="0" algn="l">
              <a:lnSpc>
                <a:spcPct val="115000"/>
              </a:lnSpc>
              <a:spcBef>
                <a:spcPts val="0"/>
              </a:spcBef>
              <a:spcAft>
                <a:spcPts val="0"/>
              </a:spcAft>
              <a:buClr>
                <a:srgbClr val="333333"/>
              </a:buClr>
              <a:buSzPts val="1800"/>
              <a:buFont typeface="Avenir"/>
              <a:buChar char="●"/>
            </a:pPr>
            <a:r>
              <a:rPr b="0" i="0" lang="en" sz="2400" u="none" cap="none" strike="noStrike">
                <a:solidFill>
                  <a:srgbClr val="191919"/>
                </a:solidFill>
                <a:latin typeface="Avenir"/>
                <a:ea typeface="Avenir"/>
                <a:cs typeface="Avenir"/>
                <a:sym typeface="Avenir"/>
              </a:rPr>
              <a:t>Numeric: TINYINT, SMALLINT, MEDIUMINT, INT, BIGINT, and BIT</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186262" rtl="0" algn="l">
              <a:lnSpc>
                <a:spcPct val="115000"/>
              </a:lnSpc>
              <a:spcBef>
                <a:spcPts val="0"/>
              </a:spcBef>
              <a:spcAft>
                <a:spcPts val="0"/>
              </a:spcAft>
              <a:buClr>
                <a:srgbClr val="3C3C3B"/>
              </a:buClr>
              <a:buSzPts val="1800"/>
              <a:buFont typeface="Avenir"/>
              <a:buChar char="●"/>
            </a:pPr>
            <a:r>
              <a:rPr b="0" i="0" lang="en" sz="2400" u="none" cap="none" strike="noStrike">
                <a:solidFill>
                  <a:srgbClr val="191919"/>
                </a:solidFill>
                <a:latin typeface="Avenir"/>
                <a:ea typeface="Avenir"/>
                <a:cs typeface="Avenir"/>
                <a:sym typeface="Avenir"/>
              </a:rPr>
              <a:t>Floating numbers: DECIMAL, FLOAT, and DOUBLE</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186262" rtl="0" algn="l">
              <a:lnSpc>
                <a:spcPct val="115000"/>
              </a:lnSpc>
              <a:spcBef>
                <a:spcPts val="0"/>
              </a:spcBef>
              <a:spcAft>
                <a:spcPts val="0"/>
              </a:spcAft>
              <a:buClr>
                <a:srgbClr val="3C3C3B"/>
              </a:buClr>
              <a:buSzPts val="1800"/>
              <a:buFont typeface="Avenir"/>
              <a:buChar char="●"/>
            </a:pPr>
            <a:r>
              <a:rPr b="0" i="0" lang="en" sz="2400" u="none" cap="none" strike="noStrike">
                <a:solidFill>
                  <a:srgbClr val="191919"/>
                </a:solidFill>
                <a:latin typeface="Avenir"/>
                <a:ea typeface="Avenir"/>
                <a:cs typeface="Avenir"/>
                <a:sym typeface="Avenir"/>
              </a:rPr>
              <a:t>Strings: CHAR, VARCHAR, BINARY, VARBINARY, BLOB, TEXT, ENUM, and SET</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609585" marR="186262" rtl="0" algn="l">
              <a:lnSpc>
                <a:spcPct val="115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186262" rtl="0" algn="l">
              <a:lnSpc>
                <a:spcPct val="115000"/>
              </a:lnSpc>
              <a:spcBef>
                <a:spcPts val="0"/>
              </a:spcBef>
              <a:spcAft>
                <a:spcPts val="0"/>
              </a:spcAft>
              <a:buClr>
                <a:srgbClr val="333333"/>
              </a:buClr>
              <a:buSzPts val="1800"/>
              <a:buFont typeface="Avenir"/>
              <a:buChar char="●"/>
            </a:pPr>
            <a:r>
              <a:rPr b="0" i="0" lang="en" sz="2400" u="none" cap="none" strike="noStrike">
                <a:solidFill>
                  <a:srgbClr val="191919"/>
                </a:solidFill>
                <a:latin typeface="Avenir"/>
                <a:ea typeface="Avenir"/>
                <a:cs typeface="Avenir"/>
                <a:sym typeface="Avenir"/>
              </a:rPr>
              <a:t>Date and Time: DATE, TIME, DATETIME, TIMESTAMP, and YEAR </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2"/>
          <p:cNvSpPr txBox="1"/>
          <p:nvPr/>
        </p:nvSpPr>
        <p:spPr>
          <a:xfrm>
            <a:off x="590843" y="1181686"/>
            <a:ext cx="10818357" cy="3323347"/>
          </a:xfrm>
          <a:prstGeom prst="rect">
            <a:avLst/>
          </a:prstGeom>
          <a:noFill/>
          <a:ln>
            <a:noFill/>
          </a:ln>
        </p:spPr>
        <p:txBody>
          <a:bodyPr anchorCtr="0" anchor="t" bIns="121900" lIns="121900" spcFirstLastPara="1" rIns="121900" wrap="square" tIns="121900">
            <a:noAutofit/>
          </a:bodyPr>
          <a:lstStyle/>
          <a:p>
            <a:pPr indent="0" lvl="0" marL="0" marR="0" rtl="0" algn="just">
              <a:lnSpc>
                <a:spcPct val="200000"/>
              </a:lnSpc>
              <a:spcBef>
                <a:spcPts val="0"/>
              </a:spcBef>
              <a:spcAft>
                <a:spcPts val="0"/>
              </a:spcAft>
              <a:buClr>
                <a:srgbClr val="000000"/>
              </a:buClr>
              <a:buSzPts val="2667"/>
              <a:buFont typeface="Arial"/>
              <a:buNone/>
            </a:pPr>
            <a:r>
              <a:rPr b="0" i="1" lang="en" sz="2667" u="none" cap="none" strike="noStrike">
                <a:solidFill>
                  <a:srgbClr val="191919"/>
                </a:solidFill>
                <a:latin typeface="Trebuchet MS"/>
                <a:ea typeface="Trebuchet MS"/>
                <a:cs typeface="Trebuchet MS"/>
                <a:sym typeface="Trebuchet MS"/>
              </a:rPr>
              <a:t>Every relational database has its own </a:t>
            </a:r>
            <a:r>
              <a:rPr b="1" i="1" lang="en" sz="2667" u="none" cap="none" strike="noStrike">
                <a:solidFill>
                  <a:srgbClr val="191919"/>
                </a:solidFill>
                <a:latin typeface="Trebuchet MS"/>
                <a:ea typeface="Trebuchet MS"/>
                <a:cs typeface="Trebuchet MS"/>
                <a:sym typeface="Trebuchet MS"/>
              </a:rPr>
              <a:t>maximum and minimum size limit</a:t>
            </a:r>
            <a:r>
              <a:rPr b="0" i="1" lang="en" sz="2667" u="none" cap="none" strike="noStrike">
                <a:solidFill>
                  <a:srgbClr val="191919"/>
                </a:solidFill>
                <a:latin typeface="Trebuchet MS"/>
                <a:ea typeface="Trebuchet MS"/>
                <a:cs typeface="Trebuchet MS"/>
                <a:sym typeface="Trebuchet MS"/>
              </a:rPr>
              <a:t> for different data types, you don’t need to remember the limit. Idea is to have the knowledge of what data type to be used in a specific scenario</a:t>
            </a:r>
            <a:endParaRPr b="0" i="1" sz="2667" u="none" cap="none" strike="noStrike">
              <a:solidFill>
                <a:srgbClr val="191919"/>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What is DBMS?</a:t>
            </a:r>
            <a:endParaRPr b="0" i="0" sz="3200" u="none" cap="none" strike="noStrike">
              <a:solidFill>
                <a:srgbClr val="191919"/>
              </a:solidFill>
              <a:latin typeface="Avenir"/>
              <a:ea typeface="Avenir"/>
              <a:cs typeface="Avenir"/>
              <a:sym typeface="Avenir"/>
            </a:endParaRPr>
          </a:p>
        </p:txBody>
      </p:sp>
      <p:sp>
        <p:nvSpPr>
          <p:cNvPr id="119" name="Google Shape;119;p16"/>
          <p:cNvSpPr txBox="1"/>
          <p:nvPr/>
        </p:nvSpPr>
        <p:spPr>
          <a:xfrm>
            <a:off x="503400" y="1791300"/>
            <a:ext cx="11031200" cy="4553600"/>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DBMS stand for Database Management Systems</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These are systems to store, retrieve or ,sometimes, manipulate data</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Developed to handle large amount of data</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Numeric - Data Types</a:t>
            </a:r>
            <a:endParaRPr b="0" i="0" sz="3200" u="none" cap="none" strike="noStrike">
              <a:solidFill>
                <a:srgbClr val="191919"/>
              </a:solidFill>
              <a:latin typeface="Avenir"/>
              <a:ea typeface="Avenir"/>
              <a:cs typeface="Avenir"/>
              <a:sym typeface="Avenir"/>
            </a:endParaRPr>
          </a:p>
        </p:txBody>
      </p:sp>
      <p:graphicFrame>
        <p:nvGraphicFramePr>
          <p:cNvPr id="408" name="Google Shape;408;p43"/>
          <p:cNvGraphicFramePr/>
          <p:nvPr/>
        </p:nvGraphicFramePr>
        <p:xfrm>
          <a:off x="618978" y="1209823"/>
          <a:ext cx="3000000" cy="3000000"/>
        </p:xfrm>
        <a:graphic>
          <a:graphicData uri="http://schemas.openxmlformats.org/drawingml/2006/table">
            <a:tbl>
              <a:tblPr>
                <a:noFill/>
                <a:tableStyleId>{D322A244-3591-463F-94BC-5B4BA6D0727C}</a:tableStyleId>
              </a:tblPr>
              <a:tblGrid>
                <a:gridCol w="1871125"/>
                <a:gridCol w="4042800"/>
                <a:gridCol w="5050875"/>
              </a:tblGrid>
              <a:tr h="6323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Datatype</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From</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To</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323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Bit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0</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323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Tinyint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0</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255</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323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Smallint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-32.768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32.767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323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mediumint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-8388608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8388607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865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-2,147,483,648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2,147,483,647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0980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bigint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-9,223,372,036,854,775,808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9,223,372,036,854,775,807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Floating Numbers</a:t>
            </a:r>
            <a:endParaRPr b="0" i="0" sz="3200" u="none" cap="none" strike="noStrike">
              <a:solidFill>
                <a:srgbClr val="191919"/>
              </a:solidFill>
              <a:latin typeface="Avenir"/>
              <a:ea typeface="Avenir"/>
              <a:cs typeface="Avenir"/>
              <a:sym typeface="Avenir"/>
            </a:endParaRPr>
          </a:p>
        </p:txBody>
      </p:sp>
      <p:graphicFrame>
        <p:nvGraphicFramePr>
          <p:cNvPr id="414" name="Google Shape;414;p44"/>
          <p:cNvGraphicFramePr/>
          <p:nvPr/>
        </p:nvGraphicFramePr>
        <p:xfrm>
          <a:off x="2280133" y="2293267"/>
          <a:ext cx="3000000" cy="3000000"/>
        </p:xfrm>
        <a:graphic>
          <a:graphicData uri="http://schemas.openxmlformats.org/drawingml/2006/table">
            <a:tbl>
              <a:tblPr>
                <a:solidFill>
                  <a:srgbClr val="FFFFFF"/>
                </a:solidFill>
                <a:tableStyleId>{D322A244-3591-463F-94BC-5B4BA6D0727C}</a:tableStyleId>
              </a:tblPr>
              <a:tblGrid>
                <a:gridCol w="2195200"/>
                <a:gridCol w="2962700"/>
                <a:gridCol w="2473825"/>
              </a:tblGrid>
              <a:tr h="7164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Datatype</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From</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To</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61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Decimal</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-10^38 +1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10^38 -1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3070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Float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-1.79E + 308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1.79E + 308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Strings</a:t>
            </a:r>
            <a:endParaRPr b="0" i="0" sz="3200" u="none" cap="none" strike="noStrike">
              <a:solidFill>
                <a:srgbClr val="191919"/>
              </a:solidFill>
              <a:latin typeface="Avenir"/>
              <a:ea typeface="Avenir"/>
              <a:cs typeface="Avenir"/>
              <a:sym typeface="Avenir"/>
            </a:endParaRPr>
          </a:p>
        </p:txBody>
      </p:sp>
      <p:graphicFrame>
        <p:nvGraphicFramePr>
          <p:cNvPr id="420" name="Google Shape;420;p45"/>
          <p:cNvGraphicFramePr/>
          <p:nvPr/>
        </p:nvGraphicFramePr>
        <p:xfrm>
          <a:off x="872197" y="1055078"/>
          <a:ext cx="3000000" cy="3000000"/>
        </p:xfrm>
        <a:graphic>
          <a:graphicData uri="http://schemas.openxmlformats.org/drawingml/2006/table">
            <a:tbl>
              <a:tblPr>
                <a:noFill/>
                <a:tableStyleId>{D322A244-3591-463F-94BC-5B4BA6D0727C}</a:tableStyleId>
              </a:tblPr>
              <a:tblGrid>
                <a:gridCol w="1911350"/>
                <a:gridCol w="8125400"/>
              </a:tblGrid>
              <a:tr h="55840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Datatype </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Description</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276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CHAR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Fixed length with maximum length of 8,000 characters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76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VARCHAR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length of 8,000 characters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76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BINARY</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Fixed length with maximum length of 8,000 bytes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76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VARBINARY</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length of 8,000 bytes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5840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BLOB</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For binary large objects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7625">
                <a:tc>
                  <a:txBody>
                    <a:bodyPr/>
                    <a:lstStyle/>
                    <a:p>
                      <a:pPr indent="0" lvl="0" marL="0" marR="0" rtl="0" algn="ctr">
                        <a:spcBef>
                          <a:spcPts val="0"/>
                        </a:spcBef>
                        <a:spcAft>
                          <a:spcPts val="0"/>
                        </a:spcAft>
                        <a:buClr>
                          <a:schemeClr val="dk1"/>
                        </a:buClr>
                        <a:buSzPts val="1100"/>
                        <a:buFont typeface="Arial"/>
                        <a:buNone/>
                      </a:pPr>
                      <a:r>
                        <a:rPr lang="en" sz="2100" u="none" cap="none" strike="noStrike">
                          <a:solidFill>
                            <a:schemeClr val="dk1"/>
                          </a:solidFill>
                          <a:latin typeface="Avenir"/>
                          <a:ea typeface="Avenir"/>
                          <a:cs typeface="Avenir"/>
                          <a:sym typeface="Avenir"/>
                        </a:rPr>
                        <a:t>TEXT</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size of 1GB data</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Date and Time</a:t>
            </a:r>
            <a:endParaRPr b="0" i="0" sz="3200" u="none" cap="none" strike="noStrike">
              <a:solidFill>
                <a:srgbClr val="191919"/>
              </a:solidFill>
              <a:latin typeface="Avenir"/>
              <a:ea typeface="Avenir"/>
              <a:cs typeface="Avenir"/>
              <a:sym typeface="Avenir"/>
            </a:endParaRPr>
          </a:p>
        </p:txBody>
      </p:sp>
      <p:graphicFrame>
        <p:nvGraphicFramePr>
          <p:cNvPr id="426" name="Google Shape;426;p46"/>
          <p:cNvGraphicFramePr/>
          <p:nvPr/>
        </p:nvGraphicFramePr>
        <p:xfrm>
          <a:off x="815927" y="1139484"/>
          <a:ext cx="3000000" cy="3000000"/>
        </p:xfrm>
        <a:graphic>
          <a:graphicData uri="http://schemas.openxmlformats.org/drawingml/2006/table">
            <a:tbl>
              <a:tblPr>
                <a:noFill/>
                <a:tableStyleId>{D322A244-3591-463F-94BC-5B4BA6D0727C}</a:tableStyleId>
              </a:tblPr>
              <a:tblGrid>
                <a:gridCol w="1970700"/>
                <a:gridCol w="8377775"/>
              </a:tblGrid>
              <a:tr h="55917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Datatype </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Description</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5847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date in the format YYYY-MM-DD</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5847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TIME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time in the format HH:MI:SS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412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DATETIME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date and time information in the format YYYY-MM-DD HH:MI:SS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7655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TIMESTAMP</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number of seconds passed since the Unix epoch (‘1970-01-01 00:00:00’ UTC)</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7655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YEAR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year in 2 digit or 4 digit format. Range 1901 to 2155 in 4-digit format. Range 70 to 69, representing 1970 to 2069.</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CREATE TABLE - Syntax</a:t>
            </a:r>
            <a:endParaRPr b="0" i="0" sz="3200" u="none" cap="none" strike="noStrike">
              <a:solidFill>
                <a:srgbClr val="191919"/>
              </a:solidFill>
              <a:latin typeface="Avenir"/>
              <a:ea typeface="Avenir"/>
              <a:cs typeface="Avenir"/>
              <a:sym typeface="Avenir"/>
            </a:endParaRPr>
          </a:p>
        </p:txBody>
      </p:sp>
      <p:sp>
        <p:nvSpPr>
          <p:cNvPr id="432" name="Google Shape;432;p47"/>
          <p:cNvSpPr txBox="1"/>
          <p:nvPr/>
        </p:nvSpPr>
        <p:spPr>
          <a:xfrm>
            <a:off x="1169633" y="2344367"/>
            <a:ext cx="1284800" cy="61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433" name="Google Shape;433;p47"/>
          <p:cNvSpPr txBox="1"/>
          <p:nvPr/>
        </p:nvSpPr>
        <p:spPr>
          <a:xfrm>
            <a:off x="3390314" y="2532185"/>
            <a:ext cx="5357686" cy="1894216"/>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latin typeface="Courier New"/>
                <a:ea typeface="Courier New"/>
                <a:cs typeface="Courier New"/>
                <a:sym typeface="Courier New"/>
              </a:rPr>
              <a:t>CREATE TABLE</a:t>
            </a:r>
            <a:r>
              <a:rPr b="0" i="0" lang="en" sz="2133" u="none" cap="none" strike="noStrike">
                <a:solidFill>
                  <a:schemeClr val="dk1"/>
                </a:solidFill>
                <a:latin typeface="Courier New"/>
                <a:ea typeface="Courier New"/>
                <a:cs typeface="Courier New"/>
                <a:sym typeface="Courier New"/>
              </a:rPr>
              <a:t> table_name (</a:t>
            </a:r>
            <a:endParaRPr b="0" i="0" sz="2133"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Courier New"/>
                <a:ea typeface="Courier New"/>
                <a:cs typeface="Courier New"/>
                <a:sym typeface="Courier New"/>
              </a:rPr>
              <a:t>	column1 datatype,</a:t>
            </a:r>
            <a:endParaRPr b="0" i="0" sz="2133"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Courier New"/>
                <a:ea typeface="Courier New"/>
                <a:cs typeface="Courier New"/>
                <a:sym typeface="Courier New"/>
              </a:rPr>
              <a:t>	column2 datatype,</a:t>
            </a:r>
            <a:endParaRPr b="0" i="0" sz="2133"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Courier New"/>
                <a:ea typeface="Courier New"/>
                <a:cs typeface="Courier New"/>
                <a:sym typeface="Courier New"/>
              </a:rPr>
              <a:t>	column3 datatype,</a:t>
            </a:r>
            <a:endParaRPr b="0" i="0" sz="2133"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Courier New"/>
                <a:ea typeface="Courier New"/>
                <a:cs typeface="Courier New"/>
                <a:sym typeface="Courier New"/>
              </a:rPr>
              <a:t>   ....);</a:t>
            </a:r>
            <a:endParaRPr b="0" i="0" sz="2133" u="none" cap="none" strike="noStrike">
              <a:solidFill>
                <a:schemeClr val="dk1"/>
              </a:solidFill>
              <a:latin typeface="Calibri"/>
              <a:ea typeface="Calibri"/>
              <a:cs typeface="Calibri"/>
              <a:sym typeface="Calibri"/>
            </a:endParaRPr>
          </a:p>
        </p:txBody>
      </p:sp>
      <p:sp>
        <p:nvSpPr>
          <p:cNvPr id="434" name="Google Shape;434;p47"/>
          <p:cNvSpPr txBox="1"/>
          <p:nvPr/>
        </p:nvSpPr>
        <p:spPr>
          <a:xfrm>
            <a:off x="503399" y="1406769"/>
            <a:ext cx="11123001" cy="1024831"/>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CREATE TABLE statement is used to create a new table in a database</a:t>
            </a:r>
            <a:endParaRPr b="0" i="0" sz="2133" u="none" cap="none" strike="noStrike">
              <a:solidFill>
                <a:schemeClr val="dk1"/>
              </a:solidFill>
              <a:latin typeface="Avenir"/>
              <a:ea typeface="Avenir"/>
              <a:cs typeface="Avenir"/>
              <a:sym typeface="Avenir"/>
            </a:endParaRPr>
          </a:p>
        </p:txBody>
      </p:sp>
      <p:sp>
        <p:nvSpPr>
          <p:cNvPr id="435" name="Google Shape;435;p47"/>
          <p:cNvSpPr txBox="1"/>
          <p:nvPr/>
        </p:nvSpPr>
        <p:spPr>
          <a:xfrm>
            <a:off x="503399" y="4526986"/>
            <a:ext cx="11323801" cy="1766047"/>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The column parameters specify the names of the columns of the table</a:t>
            </a:r>
            <a:endParaRPr b="0" i="0" sz="2133" u="none" cap="none" strike="noStrike">
              <a:solidFill>
                <a:schemeClr val="dk1"/>
              </a:solidFill>
              <a:latin typeface="Avenir"/>
              <a:ea typeface="Avenir"/>
              <a:cs typeface="Avenir"/>
              <a:sym typeface="Avenir"/>
            </a:endParaRPr>
          </a:p>
          <a:p>
            <a:pPr indent="0" lvl="0" marL="609585" marR="0" rtl="0" algn="l">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5" lvl="0" marL="609585" marR="0" rtl="0" algn="l">
              <a:lnSpc>
                <a:spcPct val="115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The datatype parameter specifies the type of data the column can hold (e.g. varchar, integer, date, etc.).</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CREATE TABLE - Example</a:t>
            </a:r>
            <a:endParaRPr b="0" i="0" sz="3200" u="none" cap="none" strike="noStrike">
              <a:solidFill>
                <a:srgbClr val="191919"/>
              </a:solidFill>
              <a:latin typeface="Avenir"/>
              <a:ea typeface="Avenir"/>
              <a:cs typeface="Avenir"/>
              <a:sym typeface="Avenir"/>
            </a:endParaRPr>
          </a:p>
        </p:txBody>
      </p:sp>
      <p:sp>
        <p:nvSpPr>
          <p:cNvPr id="441" name="Google Shape;441;p48"/>
          <p:cNvSpPr txBox="1"/>
          <p:nvPr/>
        </p:nvSpPr>
        <p:spPr>
          <a:xfrm>
            <a:off x="365760" y="1125415"/>
            <a:ext cx="10656440" cy="5652185"/>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We will create a customers table, which will hold the customers information</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l">
              <a:lnSpc>
                <a:spcPct val="100000"/>
              </a:lnSpc>
              <a:spcBef>
                <a:spcPts val="1333"/>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l">
              <a:lnSpc>
                <a:spcPct val="100000"/>
              </a:lnSpc>
              <a:spcBef>
                <a:spcPts val="1333"/>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The table will have the following columns in it</a:t>
            </a:r>
            <a:endParaRPr b="0" i="0" sz="2133" u="none" cap="none" strike="noStrike">
              <a:solidFill>
                <a:schemeClr val="dk1"/>
              </a:solidFill>
              <a:latin typeface="Avenir"/>
              <a:ea typeface="Avenir"/>
              <a:cs typeface="Avenir"/>
              <a:sym typeface="Avenir"/>
            </a:endParaRPr>
          </a:p>
          <a:p>
            <a:pPr indent="-440254" lvl="1" marL="1219170" marR="0" rtl="0" algn="l">
              <a:lnSpc>
                <a:spcPct val="100000"/>
              </a:lnSpc>
              <a:spcBef>
                <a:spcPts val="1333"/>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CustomerID </a:t>
            </a:r>
            <a:endParaRPr b="0" i="0" sz="2133" u="none" cap="none" strike="noStrike">
              <a:solidFill>
                <a:schemeClr val="dk1"/>
              </a:solidFill>
              <a:latin typeface="Avenir"/>
              <a:ea typeface="Avenir"/>
              <a:cs typeface="Avenir"/>
              <a:sym typeface="Avenir"/>
            </a:endParaRPr>
          </a:p>
          <a:p>
            <a:pPr indent="0" lvl="0" marL="1219170" marR="0" rtl="0" algn="l">
              <a:lnSpc>
                <a:spcPct val="100000"/>
              </a:lnSpc>
              <a:spcBef>
                <a:spcPts val="13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4" lvl="1" marL="1219170"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FirstName</a:t>
            </a:r>
            <a:endParaRPr b="0" i="0" sz="2133" u="none" cap="none" strike="noStrike">
              <a:solidFill>
                <a:schemeClr val="dk1"/>
              </a:solidFill>
              <a:latin typeface="Avenir"/>
              <a:ea typeface="Avenir"/>
              <a:cs typeface="Avenir"/>
              <a:sym typeface="Avenir"/>
            </a:endParaRPr>
          </a:p>
          <a:p>
            <a:pPr indent="0" lvl="0" marL="1219170" marR="0" rtl="0" algn="l">
              <a:lnSpc>
                <a:spcPct val="100000"/>
              </a:lnSpc>
              <a:spcBef>
                <a:spcPts val="13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4" lvl="1" marL="1219170"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LastName and </a:t>
            </a:r>
            <a:endParaRPr b="0" i="0" sz="2133" u="none" cap="none" strike="noStrike">
              <a:solidFill>
                <a:schemeClr val="dk1"/>
              </a:solidFill>
              <a:latin typeface="Avenir"/>
              <a:ea typeface="Avenir"/>
              <a:cs typeface="Avenir"/>
              <a:sym typeface="Avenir"/>
            </a:endParaRPr>
          </a:p>
          <a:p>
            <a:pPr indent="0" lvl="0" marL="1219170" marR="0" rtl="0" algn="l">
              <a:lnSpc>
                <a:spcPct val="100000"/>
              </a:lnSpc>
              <a:spcBef>
                <a:spcPts val="13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4" lvl="1" marL="1219170"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Country </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CREATE TABLE - Example</a:t>
            </a:r>
            <a:endParaRPr b="0" i="0" sz="3200" u="none" cap="none" strike="noStrike">
              <a:solidFill>
                <a:srgbClr val="191919"/>
              </a:solidFill>
              <a:latin typeface="Avenir"/>
              <a:ea typeface="Avenir"/>
              <a:cs typeface="Avenir"/>
              <a:sym typeface="Avenir"/>
            </a:endParaRPr>
          </a:p>
        </p:txBody>
      </p:sp>
      <p:sp>
        <p:nvSpPr>
          <p:cNvPr id="447" name="Google Shape;447;p49"/>
          <p:cNvSpPr txBox="1"/>
          <p:nvPr/>
        </p:nvSpPr>
        <p:spPr>
          <a:xfrm>
            <a:off x="1617467" y="2405575"/>
            <a:ext cx="5588399" cy="2437092"/>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ourier New"/>
                <a:ea typeface="Courier New"/>
                <a:cs typeface="Courier New"/>
                <a:sym typeface="Courier New"/>
              </a:rPr>
              <a:t>CREATE TABLE</a:t>
            </a:r>
            <a:r>
              <a:rPr b="0" i="0" lang="en" sz="2400" u="none" cap="none" strike="noStrike">
                <a:solidFill>
                  <a:srgbClr val="3D85C6"/>
                </a:solidFill>
                <a:latin typeface="Courier New"/>
                <a:ea typeface="Courier New"/>
                <a:cs typeface="Courier New"/>
                <a:sym typeface="Courier New"/>
              </a:rPr>
              <a:t> </a:t>
            </a:r>
            <a:r>
              <a:rPr b="0" i="0" lang="en" sz="2400" u="none" cap="none" strike="noStrike">
                <a:solidFill>
                  <a:srgbClr val="333333"/>
                </a:solidFill>
                <a:latin typeface="Courier New"/>
                <a:ea typeface="Courier New"/>
                <a:cs typeface="Courier New"/>
                <a:sym typeface="Courier New"/>
              </a:rPr>
              <a:t>customers(</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333333"/>
                </a:solidFill>
                <a:latin typeface="Courier New"/>
                <a:ea typeface="Courier New"/>
                <a:cs typeface="Courier New"/>
                <a:sym typeface="Courier New"/>
              </a:rPr>
              <a:t>CustomerId int,</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333333"/>
                </a:solidFill>
                <a:latin typeface="Courier New"/>
                <a:ea typeface="Courier New"/>
                <a:cs typeface="Courier New"/>
                <a:sym typeface="Courier New"/>
              </a:rPr>
              <a:t>first_name varchar(20),</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333333"/>
                </a:solidFill>
                <a:latin typeface="Courier New"/>
                <a:ea typeface="Courier New"/>
                <a:cs typeface="Courier New"/>
                <a:sym typeface="Courier New"/>
              </a:rPr>
              <a:t>last_name varchar(20),</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333333"/>
                </a:solidFill>
                <a:latin typeface="Courier New"/>
                <a:ea typeface="Courier New"/>
                <a:cs typeface="Courier New"/>
                <a:sym typeface="Courier New"/>
              </a:rPr>
              <a:t>country varchar(20)</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333333"/>
                </a:solidFill>
                <a:latin typeface="Courier New"/>
                <a:ea typeface="Courier New"/>
                <a:cs typeface="Courier New"/>
                <a:sym typeface="Courier New"/>
              </a:rPr>
              <a:t>);</a:t>
            </a:r>
            <a:endParaRPr b="0" i="0" sz="2400" u="none" cap="none" strike="noStrike">
              <a:solidFill>
                <a:srgbClr val="333333"/>
              </a:solidFill>
              <a:latin typeface="Courier New"/>
              <a:ea typeface="Courier New"/>
              <a:cs typeface="Courier New"/>
              <a:sym typeface="Courier New"/>
            </a:endParaRPr>
          </a:p>
        </p:txBody>
      </p:sp>
      <p:sp>
        <p:nvSpPr>
          <p:cNvPr id="448" name="Google Shape;448;p49"/>
          <p:cNvSpPr txBox="1"/>
          <p:nvPr/>
        </p:nvSpPr>
        <p:spPr>
          <a:xfrm>
            <a:off x="503399" y="1197033"/>
            <a:ext cx="11485201" cy="1345834"/>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We will create a table “customers” in the company database. Select the database ‘company’ using</a:t>
            </a:r>
            <a:r>
              <a:rPr b="1" i="0" lang="en" sz="2133" u="none" cap="none" strike="noStrike">
                <a:solidFill>
                  <a:schemeClr val="dk1"/>
                </a:solidFill>
                <a:highlight>
                  <a:srgbClr val="FFFFFF"/>
                </a:highlight>
                <a:latin typeface="Avenir"/>
                <a:ea typeface="Avenir"/>
                <a:cs typeface="Avenir"/>
                <a:sym typeface="Avenir"/>
              </a:rPr>
              <a:t> </a:t>
            </a:r>
            <a:r>
              <a:rPr b="1" i="0" lang="en" sz="2133" u="none" cap="none" strike="noStrike">
                <a:solidFill>
                  <a:schemeClr val="dk1"/>
                </a:solidFill>
                <a:highlight>
                  <a:srgbClr val="FFFFFF"/>
                </a:highlight>
                <a:latin typeface="Courier New"/>
                <a:ea typeface="Courier New"/>
                <a:cs typeface="Courier New"/>
                <a:sym typeface="Courier New"/>
              </a:rPr>
              <a:t>USE company</a:t>
            </a:r>
            <a:r>
              <a:rPr b="1" i="0" lang="en" sz="2133" u="none" cap="none" strike="noStrike">
                <a:solidFill>
                  <a:schemeClr val="dk1"/>
                </a:solidFill>
                <a:highlight>
                  <a:srgbClr val="FFFFFF"/>
                </a:highlight>
                <a:latin typeface="Avenir"/>
                <a:ea typeface="Avenir"/>
                <a:cs typeface="Avenir"/>
                <a:sym typeface="Avenir"/>
              </a:rPr>
              <a:t> </a:t>
            </a:r>
            <a:r>
              <a:rPr b="0" i="0" lang="en" sz="2133" u="none" cap="none" strike="noStrike">
                <a:solidFill>
                  <a:schemeClr val="dk1"/>
                </a:solidFill>
                <a:highlight>
                  <a:srgbClr val="FFFFFF"/>
                </a:highlight>
                <a:latin typeface="Avenir"/>
                <a:ea typeface="Avenir"/>
                <a:cs typeface="Avenir"/>
                <a:sym typeface="Avenir"/>
              </a:rPr>
              <a:t>command</a:t>
            </a:r>
            <a:endParaRPr b="0" i="0" sz="2133" u="none" cap="none" strike="noStrike">
              <a:solidFill>
                <a:schemeClr val="dk1"/>
              </a:solidFill>
              <a:latin typeface="Avenir"/>
              <a:ea typeface="Avenir"/>
              <a:cs typeface="Avenir"/>
              <a:sym typeface="Avenir"/>
            </a:endParaRPr>
          </a:p>
        </p:txBody>
      </p:sp>
      <p:cxnSp>
        <p:nvCxnSpPr>
          <p:cNvPr id="449" name="Google Shape;449;p49"/>
          <p:cNvCxnSpPr/>
          <p:nvPr/>
        </p:nvCxnSpPr>
        <p:spPr>
          <a:xfrm flipH="1" rot="10800000">
            <a:off x="1098215" y="3041453"/>
            <a:ext cx="650000" cy="400"/>
          </a:xfrm>
          <a:prstGeom prst="straightConnector1">
            <a:avLst/>
          </a:prstGeom>
          <a:noFill/>
          <a:ln cap="flat" cmpd="sng" w="9525">
            <a:solidFill>
              <a:srgbClr val="0F75BD"/>
            </a:solidFill>
            <a:prstDash val="solid"/>
            <a:round/>
            <a:headEnd len="sm" w="sm" type="none"/>
            <a:tailEnd len="med" w="med" type="triangle"/>
          </a:ln>
        </p:spPr>
      </p:cxnSp>
      <p:cxnSp>
        <p:nvCxnSpPr>
          <p:cNvPr id="450" name="Google Shape;450;p49"/>
          <p:cNvCxnSpPr/>
          <p:nvPr/>
        </p:nvCxnSpPr>
        <p:spPr>
          <a:xfrm>
            <a:off x="1083550" y="3020233"/>
            <a:ext cx="15600" cy="2043600"/>
          </a:xfrm>
          <a:prstGeom prst="straightConnector1">
            <a:avLst/>
          </a:prstGeom>
          <a:noFill/>
          <a:ln cap="flat" cmpd="sng" w="9525">
            <a:solidFill>
              <a:srgbClr val="0F75BD"/>
            </a:solidFill>
            <a:prstDash val="solid"/>
            <a:round/>
            <a:headEnd len="sm" w="sm" type="none"/>
            <a:tailEnd len="med" w="med" type="triangle"/>
          </a:ln>
        </p:spPr>
      </p:cxnSp>
      <p:sp>
        <p:nvSpPr>
          <p:cNvPr id="451" name="Google Shape;451;p49"/>
          <p:cNvSpPr txBox="1"/>
          <p:nvPr/>
        </p:nvSpPr>
        <p:spPr>
          <a:xfrm>
            <a:off x="703386" y="5147467"/>
            <a:ext cx="5267214" cy="1080933"/>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1733"/>
              <a:buFont typeface="Arial"/>
              <a:buNone/>
            </a:pPr>
            <a:r>
              <a:rPr b="0" i="0" lang="en" sz="1733" u="none" cap="none" strike="noStrike">
                <a:solidFill>
                  <a:srgbClr val="333333"/>
                </a:solidFill>
                <a:latin typeface="Avenir"/>
                <a:ea typeface="Avenir"/>
                <a:cs typeface="Avenir"/>
                <a:sym typeface="Avenir"/>
              </a:rPr>
              <a:t>It is declared as an integer since it contains only integers</a:t>
            </a:r>
            <a:endParaRPr b="0" i="0" sz="1733" u="none" cap="none" strike="noStrike">
              <a:solidFill>
                <a:srgbClr val="6FA8DC"/>
              </a:solidFill>
              <a:latin typeface="Avenir"/>
              <a:ea typeface="Avenir"/>
              <a:cs typeface="Avenir"/>
              <a:sym typeface="Avenir"/>
            </a:endParaRPr>
          </a:p>
        </p:txBody>
      </p:sp>
      <p:sp>
        <p:nvSpPr>
          <p:cNvPr id="452" name="Google Shape;452;p49"/>
          <p:cNvSpPr txBox="1"/>
          <p:nvPr/>
        </p:nvSpPr>
        <p:spPr>
          <a:xfrm>
            <a:off x="6723433" y="5203166"/>
            <a:ext cx="4979999" cy="1345834"/>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33"/>
              <a:buFont typeface="Arial"/>
              <a:buNone/>
            </a:pPr>
            <a:r>
              <a:rPr b="0" i="0" lang="en" sz="1733" u="none" cap="none" strike="noStrike">
                <a:solidFill>
                  <a:srgbClr val="6FA8DC"/>
                </a:solidFill>
                <a:latin typeface="Avenir"/>
                <a:ea typeface="Avenir"/>
                <a:cs typeface="Avenir"/>
                <a:sym typeface="Avenir"/>
              </a:rPr>
              <a:t>first_name</a:t>
            </a:r>
            <a:r>
              <a:rPr b="0" i="0" lang="en" sz="1733" u="none" cap="none" strike="noStrike">
                <a:solidFill>
                  <a:srgbClr val="3C3C3B"/>
                </a:solidFill>
                <a:latin typeface="Avenir"/>
                <a:ea typeface="Avenir"/>
                <a:cs typeface="Avenir"/>
                <a:sym typeface="Avenir"/>
              </a:rPr>
              <a:t>, </a:t>
            </a:r>
            <a:r>
              <a:rPr b="0" i="0" lang="en" sz="1733" u="none" cap="none" strike="noStrike">
                <a:solidFill>
                  <a:srgbClr val="6FA8DC"/>
                </a:solidFill>
                <a:latin typeface="Avenir"/>
                <a:ea typeface="Avenir"/>
                <a:cs typeface="Avenir"/>
                <a:sym typeface="Avenir"/>
              </a:rPr>
              <a:t>last_name</a:t>
            </a:r>
            <a:r>
              <a:rPr b="0" i="0" lang="en" sz="1733" u="none" cap="none" strike="noStrike">
                <a:solidFill>
                  <a:srgbClr val="3C3C3B"/>
                </a:solidFill>
                <a:latin typeface="Avenir"/>
                <a:ea typeface="Avenir"/>
                <a:cs typeface="Avenir"/>
                <a:sym typeface="Avenir"/>
              </a:rPr>
              <a:t>, and </a:t>
            </a:r>
            <a:r>
              <a:rPr b="0" i="0" lang="en" sz="1733" u="none" cap="none" strike="noStrike">
                <a:solidFill>
                  <a:srgbClr val="6FA8DC"/>
                </a:solidFill>
                <a:latin typeface="Avenir"/>
                <a:ea typeface="Avenir"/>
                <a:cs typeface="Avenir"/>
                <a:sym typeface="Avenir"/>
              </a:rPr>
              <a:t>country</a:t>
            </a:r>
            <a:r>
              <a:rPr b="0" i="0" lang="en" sz="1733" u="none" cap="none" strike="noStrike">
                <a:solidFill>
                  <a:srgbClr val="3C3C3B"/>
                </a:solidFill>
                <a:latin typeface="Avenir"/>
                <a:ea typeface="Avenir"/>
                <a:cs typeface="Avenir"/>
                <a:sym typeface="Avenir"/>
              </a:rPr>
              <a:t>: They contain strings, so they are defined as </a:t>
            </a:r>
            <a:r>
              <a:rPr b="0" i="0" lang="en" sz="1733" u="none" cap="none" strike="noStrike">
                <a:solidFill>
                  <a:srgbClr val="6FA8DC"/>
                </a:solidFill>
                <a:latin typeface="Avenir"/>
                <a:ea typeface="Avenir"/>
                <a:cs typeface="Avenir"/>
                <a:sym typeface="Avenir"/>
              </a:rPr>
              <a:t>varchar</a:t>
            </a:r>
            <a:endParaRPr b="0" i="0" sz="1733" u="none" cap="none" strike="noStrike">
              <a:solidFill>
                <a:srgbClr val="6FA8DC"/>
              </a:solidFill>
              <a:latin typeface="Avenir"/>
              <a:ea typeface="Avenir"/>
              <a:cs typeface="Avenir"/>
              <a:sym typeface="Avenir"/>
            </a:endParaRPr>
          </a:p>
        </p:txBody>
      </p:sp>
      <p:sp>
        <p:nvSpPr>
          <p:cNvPr id="453" name="Google Shape;453;p49"/>
          <p:cNvSpPr/>
          <p:nvPr/>
        </p:nvSpPr>
        <p:spPr>
          <a:xfrm>
            <a:off x="5885400" y="3455893"/>
            <a:ext cx="170400" cy="704400"/>
          </a:xfrm>
          <a:prstGeom prst="rightBrace">
            <a:avLst>
              <a:gd fmla="val 8333" name="adj1"/>
              <a:gd fmla="val 50000" name="adj2"/>
            </a:avLst>
          </a:prstGeom>
          <a:noFill/>
          <a:ln cap="flat" cmpd="sng" w="19050">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6FA8DC"/>
              </a:solidFill>
              <a:latin typeface="Calibri"/>
              <a:ea typeface="Calibri"/>
              <a:cs typeface="Calibri"/>
              <a:sym typeface="Calibri"/>
            </a:endParaRPr>
          </a:p>
        </p:txBody>
      </p:sp>
      <p:cxnSp>
        <p:nvCxnSpPr>
          <p:cNvPr id="454" name="Google Shape;454;p49"/>
          <p:cNvCxnSpPr>
            <a:stCxn id="453" idx="1"/>
          </p:cNvCxnSpPr>
          <p:nvPr/>
        </p:nvCxnSpPr>
        <p:spPr>
          <a:xfrm flipH="1" rot="10800000">
            <a:off x="6055800" y="3760693"/>
            <a:ext cx="1915500" cy="47400"/>
          </a:xfrm>
          <a:prstGeom prst="straightConnector1">
            <a:avLst/>
          </a:prstGeom>
          <a:noFill/>
          <a:ln cap="flat" cmpd="sng" w="9525">
            <a:solidFill>
              <a:srgbClr val="6FA8DC"/>
            </a:solidFill>
            <a:prstDash val="solid"/>
            <a:round/>
            <a:headEnd len="sm" w="sm" type="none"/>
            <a:tailEnd len="sm" w="sm" type="none"/>
          </a:ln>
        </p:spPr>
      </p:cxnSp>
      <p:cxnSp>
        <p:nvCxnSpPr>
          <p:cNvPr id="455" name="Google Shape;455;p49"/>
          <p:cNvCxnSpPr/>
          <p:nvPr/>
        </p:nvCxnSpPr>
        <p:spPr>
          <a:xfrm>
            <a:off x="7937156" y="3760693"/>
            <a:ext cx="0" cy="1634000"/>
          </a:xfrm>
          <a:prstGeom prst="straightConnector1">
            <a:avLst/>
          </a:prstGeom>
          <a:noFill/>
          <a:ln cap="flat" cmpd="sng" w="9525">
            <a:solidFill>
              <a:srgbClr val="6FA8DC"/>
            </a:solidFill>
            <a:prstDash val="solid"/>
            <a:round/>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0"/>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Drop Table</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DROP TABLE - Syntax</a:t>
            </a:r>
            <a:endParaRPr b="0" i="0" sz="3200" u="none" cap="none" strike="noStrike">
              <a:solidFill>
                <a:srgbClr val="191919"/>
              </a:solidFill>
              <a:latin typeface="Avenir"/>
              <a:ea typeface="Avenir"/>
              <a:cs typeface="Avenir"/>
              <a:sym typeface="Avenir"/>
            </a:endParaRPr>
          </a:p>
        </p:txBody>
      </p:sp>
      <p:sp>
        <p:nvSpPr>
          <p:cNvPr id="467" name="Google Shape;467;p51"/>
          <p:cNvSpPr txBox="1"/>
          <p:nvPr/>
        </p:nvSpPr>
        <p:spPr>
          <a:xfrm>
            <a:off x="1317000" y="3148451"/>
            <a:ext cx="1219200" cy="61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rgbClr val="333333"/>
                </a:solidFill>
                <a:latin typeface="Avenir"/>
                <a:ea typeface="Avenir"/>
                <a:cs typeface="Avenir"/>
                <a:sym typeface="Avenir"/>
              </a:rPr>
              <a:t>Syntax:</a:t>
            </a:r>
            <a:endParaRPr b="0" i="0" sz="2133" u="none" cap="none" strike="noStrike">
              <a:solidFill>
                <a:srgbClr val="333333"/>
              </a:solidFill>
              <a:latin typeface="Avenir"/>
              <a:ea typeface="Avenir"/>
              <a:cs typeface="Avenir"/>
              <a:sym typeface="Avenir"/>
            </a:endParaRPr>
          </a:p>
        </p:txBody>
      </p:sp>
      <p:sp>
        <p:nvSpPr>
          <p:cNvPr id="468" name="Google Shape;468;p51"/>
          <p:cNvSpPr txBox="1"/>
          <p:nvPr/>
        </p:nvSpPr>
        <p:spPr>
          <a:xfrm>
            <a:off x="2251200" y="4195333"/>
            <a:ext cx="7689600" cy="6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DROP TABLE</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table_name</a:t>
            </a:r>
            <a:r>
              <a:rPr b="0" i="0" lang="en" sz="2133" u="none" cap="none" strike="noStrike">
                <a:solidFill>
                  <a:srgbClr val="333333"/>
                </a:solidFill>
                <a:latin typeface="Courier New"/>
                <a:ea typeface="Courier New"/>
                <a:cs typeface="Courier New"/>
                <a:sym typeface="Courier New"/>
              </a:rPr>
              <a:t>;</a:t>
            </a:r>
            <a:endParaRPr b="0" i="0" sz="2133" u="none" cap="none" strike="noStrike">
              <a:solidFill>
                <a:srgbClr val="333333"/>
              </a:solidFill>
              <a:latin typeface="Courier New"/>
              <a:ea typeface="Courier New"/>
              <a:cs typeface="Courier New"/>
              <a:sym typeface="Courier New"/>
            </a:endParaRPr>
          </a:p>
        </p:txBody>
      </p:sp>
      <p:sp>
        <p:nvSpPr>
          <p:cNvPr id="469" name="Google Shape;469;p51"/>
          <p:cNvSpPr txBox="1"/>
          <p:nvPr/>
        </p:nvSpPr>
        <p:spPr>
          <a:xfrm>
            <a:off x="508000" y="2032000"/>
            <a:ext cx="11212000" cy="70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333333"/>
                </a:solidFill>
                <a:highlight>
                  <a:srgbClr val="FFFFFF"/>
                </a:highlight>
                <a:latin typeface="Avenir"/>
                <a:ea typeface="Avenir"/>
                <a:cs typeface="Avenir"/>
                <a:sym typeface="Avenir"/>
              </a:rPr>
              <a:t>The DROP TABLE statement is used to drop an existing table in a database</a:t>
            </a:r>
            <a:endParaRPr b="0" i="0" sz="2133" u="none" cap="none" strike="noStrike">
              <a:solidFill>
                <a:srgbClr val="333333"/>
              </a:solidFill>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nvSpPr>
        <p:spPr>
          <a:xfrm>
            <a:off x="662200" y="3013067"/>
            <a:ext cx="10867600" cy="1040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667"/>
              <a:buFont typeface="Arial"/>
              <a:buNone/>
            </a:pPr>
            <a:r>
              <a:rPr b="0" i="1" lang="en" sz="2667" u="none" cap="none" strike="noStrike">
                <a:solidFill>
                  <a:srgbClr val="333333"/>
                </a:solidFill>
                <a:latin typeface="Trebuchet MS"/>
                <a:ea typeface="Trebuchet MS"/>
                <a:cs typeface="Trebuchet MS"/>
                <a:sym typeface="Trebuchet MS"/>
              </a:rPr>
              <a:t>Be careful before dropping a table. Deleting a table will result in loss of complete information stored in the table!!!!</a:t>
            </a:r>
            <a:endParaRPr b="0" i="1" sz="2667" u="none" cap="none" strike="noStrike">
              <a:solidFill>
                <a:srgbClr val="333333"/>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chemeClr val="dk1"/>
                </a:solidFill>
                <a:latin typeface="Avenir"/>
                <a:ea typeface="Avenir"/>
                <a:cs typeface="Avenir"/>
                <a:sym typeface="Avenir"/>
              </a:rPr>
              <a:t>Why DBMS?</a:t>
            </a:r>
            <a:endParaRPr b="0" i="0" sz="3200" u="none" cap="none" strike="noStrike">
              <a:solidFill>
                <a:schemeClr val="dk1"/>
              </a:solidFill>
              <a:latin typeface="Avenir"/>
              <a:ea typeface="Avenir"/>
              <a:cs typeface="Avenir"/>
              <a:sym typeface="Avenir"/>
            </a:endParaRPr>
          </a:p>
        </p:txBody>
      </p:sp>
      <p:sp>
        <p:nvSpPr>
          <p:cNvPr id="125" name="Google Shape;125;p17"/>
          <p:cNvSpPr txBox="1"/>
          <p:nvPr/>
        </p:nvSpPr>
        <p:spPr>
          <a:xfrm>
            <a:off x="503400" y="1653100"/>
            <a:ext cx="11031200" cy="4996400"/>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Consider a bank that maintains customer’s account details, employee details, bank device details, etc.</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This details needs to be stored in such a way that it can be added, deleted, updated and retrieved from one place</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highlight>
                  <a:srgbClr val="FFFFFF"/>
                </a:highlight>
                <a:latin typeface="Avenir"/>
                <a:ea typeface="Avenir"/>
                <a:cs typeface="Avenir"/>
                <a:sym typeface="Avenir"/>
              </a:rPr>
              <a:t>DBMS is a software designed for this type of operations</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DROP and TRUNCATE TABLE - Example</a:t>
            </a:r>
            <a:endParaRPr b="0" i="0" sz="3200" u="none" cap="none" strike="noStrike">
              <a:solidFill>
                <a:srgbClr val="191919"/>
              </a:solidFill>
              <a:latin typeface="Avenir"/>
              <a:ea typeface="Avenir"/>
              <a:cs typeface="Avenir"/>
              <a:sym typeface="Avenir"/>
            </a:endParaRPr>
          </a:p>
        </p:txBody>
      </p:sp>
      <p:sp>
        <p:nvSpPr>
          <p:cNvPr id="480" name="Google Shape;480;p53"/>
          <p:cNvSpPr txBox="1"/>
          <p:nvPr/>
        </p:nvSpPr>
        <p:spPr>
          <a:xfrm>
            <a:off x="2411000" y="2726033"/>
            <a:ext cx="7795600" cy="6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DROP TABLE</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customers</a:t>
            </a:r>
            <a:r>
              <a:rPr b="0" i="0" lang="en" sz="2133" u="none" cap="none" strike="noStrike">
                <a:solidFill>
                  <a:srgbClr val="333333"/>
                </a:solidFill>
                <a:latin typeface="Courier New"/>
                <a:ea typeface="Courier New"/>
                <a:cs typeface="Courier New"/>
                <a:sym typeface="Courier New"/>
              </a:rPr>
              <a:t>;</a:t>
            </a:r>
            <a:endParaRPr b="0" i="0" sz="2133" u="none" cap="none" strike="noStrike">
              <a:solidFill>
                <a:srgbClr val="333333"/>
              </a:solidFill>
              <a:latin typeface="Courier New"/>
              <a:ea typeface="Courier New"/>
              <a:cs typeface="Courier New"/>
              <a:sym typeface="Courier New"/>
            </a:endParaRPr>
          </a:p>
        </p:txBody>
      </p:sp>
      <p:sp>
        <p:nvSpPr>
          <p:cNvPr id="481" name="Google Shape;481;p53"/>
          <p:cNvSpPr txBox="1"/>
          <p:nvPr/>
        </p:nvSpPr>
        <p:spPr>
          <a:xfrm>
            <a:off x="508000" y="1727200"/>
            <a:ext cx="10111600" cy="70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The following SQL statement drops the existing table "company":</a:t>
            </a:r>
            <a:endParaRPr b="0" i="0" sz="2133" u="none" cap="none" strike="noStrike">
              <a:solidFill>
                <a:srgbClr val="333333"/>
              </a:solidFill>
              <a:latin typeface="Avenir"/>
              <a:ea typeface="Avenir"/>
              <a:cs typeface="Avenir"/>
              <a:sym typeface="Avenir"/>
            </a:endParaRPr>
          </a:p>
        </p:txBody>
      </p:sp>
      <p:sp>
        <p:nvSpPr>
          <p:cNvPr id="482" name="Google Shape;482;p53"/>
          <p:cNvSpPr txBox="1"/>
          <p:nvPr/>
        </p:nvSpPr>
        <p:spPr>
          <a:xfrm>
            <a:off x="503399" y="3639666"/>
            <a:ext cx="10843801" cy="1500001"/>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TRUNCATE TABLE statement is used to delete the data inside a table, but not the table itself</a:t>
            </a:r>
            <a:endParaRPr b="0" i="0" sz="2133" u="none" cap="none" strike="noStrike">
              <a:solidFill>
                <a:srgbClr val="333333"/>
              </a:solidFill>
              <a:latin typeface="Avenir"/>
              <a:ea typeface="Avenir"/>
              <a:cs typeface="Avenir"/>
              <a:sym typeface="Avenir"/>
            </a:endParaRPr>
          </a:p>
        </p:txBody>
      </p:sp>
      <p:sp>
        <p:nvSpPr>
          <p:cNvPr id="483" name="Google Shape;483;p53"/>
          <p:cNvSpPr txBox="1"/>
          <p:nvPr/>
        </p:nvSpPr>
        <p:spPr>
          <a:xfrm>
            <a:off x="2630658" y="5139667"/>
            <a:ext cx="7575942" cy="543681"/>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TRUNCATE TABLE</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customers</a:t>
            </a:r>
            <a:r>
              <a:rPr b="0" i="0" lang="en" sz="2133" u="none" cap="none" strike="noStrike">
                <a:solidFill>
                  <a:srgbClr val="333333"/>
                </a:solidFill>
                <a:latin typeface="Courier New"/>
                <a:ea typeface="Courier New"/>
                <a:cs typeface="Courier New"/>
                <a:sym typeface="Courier New"/>
              </a:rPr>
              <a:t>;</a:t>
            </a:r>
            <a:endParaRPr b="0"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nvSpPr>
        <p:spPr>
          <a:xfrm>
            <a:off x="513633" y="2691500"/>
            <a:ext cx="113808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Data Manipulation Language (DML)</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Data Manipulation Language (DML)</a:t>
            </a:r>
            <a:endParaRPr b="0" i="0" sz="3200" u="none" cap="none" strike="noStrike">
              <a:solidFill>
                <a:srgbClr val="191919"/>
              </a:solidFill>
              <a:latin typeface="Avenir"/>
              <a:ea typeface="Avenir"/>
              <a:cs typeface="Avenir"/>
              <a:sym typeface="Avenir"/>
            </a:endParaRPr>
          </a:p>
        </p:txBody>
      </p:sp>
      <p:sp>
        <p:nvSpPr>
          <p:cNvPr id="495" name="Google Shape;495;p55"/>
          <p:cNvSpPr txBox="1"/>
          <p:nvPr/>
        </p:nvSpPr>
        <p:spPr>
          <a:xfrm>
            <a:off x="393895" y="1350498"/>
            <a:ext cx="11140705" cy="4511869"/>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As a data analyst, the majority of your work will focus on insight generation, and you will be working with DML commands</a:t>
            </a:r>
            <a:endParaRPr b="0" i="0" sz="2133" u="none" cap="none" strike="noStrike">
              <a:solidFill>
                <a:srgbClr val="191919"/>
              </a:solidFill>
              <a:latin typeface="Avenir"/>
              <a:ea typeface="Avenir"/>
              <a:cs typeface="Avenir"/>
              <a:sym typeface="Avenir"/>
            </a:endParaRPr>
          </a:p>
          <a:p>
            <a:pPr indent="0" lvl="0" marL="609585" marR="0" rtl="0" algn="just">
              <a:lnSpc>
                <a:spcPct val="150000"/>
              </a:lnSpc>
              <a:spcBef>
                <a:spcPts val="0"/>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just">
              <a:lnSpc>
                <a:spcPct val="150000"/>
              </a:lnSpc>
              <a:spcBef>
                <a:spcPts val="1333"/>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typical commands available in DML are:</a:t>
            </a:r>
            <a:endParaRPr b="0" i="0" sz="2133" u="none" cap="none" strike="noStrike">
              <a:solidFill>
                <a:srgbClr val="191919"/>
              </a:solidFill>
              <a:latin typeface="Avenir"/>
              <a:ea typeface="Avenir"/>
              <a:cs typeface="Avenir"/>
              <a:sym typeface="Avenir"/>
            </a:endParaRPr>
          </a:p>
          <a:p>
            <a:pPr indent="-440254"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INSERT</a:t>
            </a:r>
            <a:endParaRPr b="0" i="0" sz="2133" u="none" cap="none" strike="noStrike">
              <a:solidFill>
                <a:srgbClr val="191919"/>
              </a:solidFill>
              <a:latin typeface="Avenir"/>
              <a:ea typeface="Avenir"/>
              <a:cs typeface="Avenir"/>
              <a:sym typeface="Avenir"/>
            </a:endParaRPr>
          </a:p>
          <a:p>
            <a:pPr indent="-440254"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UPDATE</a:t>
            </a:r>
            <a:endParaRPr b="0" i="0" sz="2133" u="none" cap="none" strike="noStrike">
              <a:solidFill>
                <a:srgbClr val="191919"/>
              </a:solidFill>
              <a:latin typeface="Avenir"/>
              <a:ea typeface="Avenir"/>
              <a:cs typeface="Avenir"/>
              <a:sym typeface="Avenir"/>
            </a:endParaRPr>
          </a:p>
          <a:p>
            <a:pPr indent="-440254"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DELETE</a:t>
            </a:r>
            <a:endParaRPr b="0" i="0" sz="2133" u="none" cap="none" strike="noStrike">
              <a:solidFill>
                <a:srgbClr val="191919"/>
              </a:solidFill>
              <a:latin typeface="Avenir"/>
              <a:ea typeface="Avenir"/>
              <a:cs typeface="Avenir"/>
              <a:sym typeface="Avenir"/>
            </a:endParaRPr>
          </a:p>
          <a:p>
            <a:pPr indent="-440254"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SELECT</a:t>
            </a:r>
            <a:endParaRPr b="0" i="0" sz="2133" u="none" cap="none" strike="noStrike">
              <a:solidFill>
                <a:srgbClr val="191919"/>
              </a:solidFill>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INSERT</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SQL INSERT - Syntax</a:t>
            </a:r>
            <a:endParaRPr b="0" i="0" sz="3200" u="none" cap="none" strike="noStrike">
              <a:solidFill>
                <a:srgbClr val="191919"/>
              </a:solidFill>
              <a:latin typeface="Avenir"/>
              <a:ea typeface="Avenir"/>
              <a:cs typeface="Avenir"/>
              <a:sym typeface="Avenir"/>
            </a:endParaRPr>
          </a:p>
        </p:txBody>
      </p:sp>
      <p:sp>
        <p:nvSpPr>
          <p:cNvPr id="507" name="Google Shape;507;p57"/>
          <p:cNvSpPr txBox="1"/>
          <p:nvPr/>
        </p:nvSpPr>
        <p:spPr>
          <a:xfrm>
            <a:off x="503399" y="1392702"/>
            <a:ext cx="10495801" cy="2823898"/>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444444"/>
              </a:buClr>
              <a:buSzPts val="1600"/>
              <a:buFont typeface="Avenir"/>
              <a:buChar char="●"/>
            </a:pPr>
            <a:r>
              <a:rPr b="0" i="0" lang="en" sz="2133" u="none" cap="none" strike="noStrike">
                <a:solidFill>
                  <a:schemeClr val="dk1"/>
                </a:solidFill>
                <a:latin typeface="Avenir"/>
                <a:ea typeface="Avenir"/>
                <a:cs typeface="Avenir"/>
                <a:sym typeface="Avenir"/>
              </a:rPr>
              <a:t>The INSERT INTO statement is used to insert new records in a table</a:t>
            </a:r>
            <a:endParaRPr b="0" i="0" sz="2133" u="none" cap="none" strike="noStrike">
              <a:solidFill>
                <a:schemeClr val="dk1"/>
              </a:solidFill>
              <a:latin typeface="Avenir"/>
              <a:ea typeface="Avenir"/>
              <a:cs typeface="Avenir"/>
              <a:sym typeface="Avenir"/>
            </a:endParaRPr>
          </a:p>
          <a:p>
            <a:pPr indent="0" lvl="0" marL="609585" marR="0" rtl="0" algn="l">
              <a:lnSpc>
                <a:spcPct val="100000"/>
              </a:lnSpc>
              <a:spcBef>
                <a:spcPts val="1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0" lvl="0" marL="609585" marR="0" rtl="0" algn="l">
              <a:lnSpc>
                <a:spcPct val="100000"/>
              </a:lnSpc>
              <a:spcBef>
                <a:spcPts val="1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5" lvl="0" marL="609585" marR="0" rtl="0" algn="l">
              <a:lnSpc>
                <a:spcPct val="100000"/>
              </a:lnSpc>
              <a:spcBef>
                <a:spcPts val="133"/>
              </a:spcBef>
              <a:spcAft>
                <a:spcPts val="0"/>
              </a:spcAft>
              <a:buClr>
                <a:srgbClr val="444444"/>
              </a:buClr>
              <a:buSzPts val="1600"/>
              <a:buFont typeface="Avenir"/>
              <a:buChar char="●"/>
            </a:pPr>
            <a:r>
              <a:rPr b="0" i="0" lang="en" sz="2133" u="none" cap="none" strike="noStrike">
                <a:solidFill>
                  <a:schemeClr val="dk1"/>
                </a:solidFill>
                <a:latin typeface="Avenir"/>
                <a:ea typeface="Avenir"/>
                <a:cs typeface="Avenir"/>
                <a:sym typeface="Avenir"/>
              </a:rPr>
              <a:t>It is possible to write the INSERT INTO statement in two ways</a:t>
            </a:r>
            <a:endParaRPr b="0" i="0" sz="2133" u="none" cap="none" strike="noStrike">
              <a:solidFill>
                <a:schemeClr val="dk1"/>
              </a:solidFill>
              <a:latin typeface="Avenir"/>
              <a:ea typeface="Avenir"/>
              <a:cs typeface="Avenir"/>
              <a:sym typeface="Avenir"/>
            </a:endParaRPr>
          </a:p>
          <a:p>
            <a:pPr indent="0" lvl="0" marL="609585" marR="0" rtl="0" algn="l">
              <a:lnSpc>
                <a:spcPct val="100000"/>
              </a:lnSpc>
              <a:spcBef>
                <a:spcPts val="1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0" lvl="0" marL="609585" marR="0" rtl="0" algn="l">
              <a:lnSpc>
                <a:spcPct val="100000"/>
              </a:lnSpc>
              <a:spcBef>
                <a:spcPts val="133"/>
              </a:spcBef>
              <a:spcAft>
                <a:spcPts val="0"/>
              </a:spcAft>
              <a:buClr>
                <a:srgbClr val="000000"/>
              </a:buClr>
              <a:buSzPts val="2133"/>
              <a:buFont typeface="Arial"/>
              <a:buNone/>
            </a:pPr>
            <a:r>
              <a:t/>
            </a:r>
            <a:endParaRPr b="0" i="0" sz="2133" u="none" cap="none" strike="noStrike">
              <a:solidFill>
                <a:schemeClr val="dk1"/>
              </a:solidFill>
              <a:latin typeface="Avenir"/>
              <a:ea typeface="Avenir"/>
              <a:cs typeface="Avenir"/>
              <a:sym typeface="Avenir"/>
            </a:endParaRPr>
          </a:p>
          <a:p>
            <a:pPr indent="-440255" lvl="0" marL="609585" marR="0" rtl="0" algn="l">
              <a:lnSpc>
                <a:spcPct val="100000"/>
              </a:lnSpc>
              <a:spcBef>
                <a:spcPts val="133"/>
              </a:spcBef>
              <a:spcAft>
                <a:spcPts val="133"/>
              </a:spcAft>
              <a:buClr>
                <a:srgbClr val="444444"/>
              </a:buClr>
              <a:buSzPts val="1600"/>
              <a:buFont typeface="Avenir"/>
              <a:buChar char="●"/>
            </a:pPr>
            <a:r>
              <a:rPr b="0" i="0" lang="en" sz="2133" u="none" cap="none" strike="noStrike">
                <a:solidFill>
                  <a:schemeClr val="dk1"/>
                </a:solidFill>
                <a:latin typeface="Avenir"/>
                <a:ea typeface="Avenir"/>
                <a:cs typeface="Avenir"/>
                <a:sym typeface="Avenir"/>
              </a:rPr>
              <a:t>The first way specifies both the column names and the values to be inserted</a:t>
            </a:r>
            <a:endParaRPr b="0" i="0" sz="2133" u="none" cap="none" strike="noStrike">
              <a:solidFill>
                <a:srgbClr val="444444"/>
              </a:solidFill>
              <a:latin typeface="Avenir"/>
              <a:ea typeface="Avenir"/>
              <a:cs typeface="Avenir"/>
              <a:sym typeface="Avenir"/>
            </a:endParaRPr>
          </a:p>
        </p:txBody>
      </p:sp>
      <p:sp>
        <p:nvSpPr>
          <p:cNvPr id="508" name="Google Shape;508;p57"/>
          <p:cNvSpPr txBox="1"/>
          <p:nvPr/>
        </p:nvSpPr>
        <p:spPr>
          <a:xfrm>
            <a:off x="914400" y="4216600"/>
            <a:ext cx="1424893" cy="964167"/>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509" name="Google Shape;509;p57"/>
          <p:cNvSpPr txBox="1"/>
          <p:nvPr/>
        </p:nvSpPr>
        <p:spPr>
          <a:xfrm>
            <a:off x="773723" y="4717070"/>
            <a:ext cx="10246677" cy="1431964"/>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INSERT</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INTO</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table_name</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column1</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column2</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column3</a:t>
            </a:r>
            <a:r>
              <a:rPr b="0" i="0" lang="en" sz="2133" u="none" cap="none" strike="noStrike">
                <a:solidFill>
                  <a:srgbClr val="333333"/>
                </a:solidFill>
                <a:latin typeface="Courier New"/>
                <a:ea typeface="Courier New"/>
                <a:cs typeface="Courier New"/>
                <a:sym typeface="Courier New"/>
              </a:rPr>
              <a:t>, ...)</a:t>
            </a:r>
            <a:endParaRPr b="0" i="0" sz="2133"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VALUES</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value1</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value2</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value3</a:t>
            </a:r>
            <a:r>
              <a:rPr b="0" i="0" lang="en" sz="2133" u="none" cap="none" strike="noStrike">
                <a:solidFill>
                  <a:srgbClr val="333333"/>
                </a:solidFill>
                <a:latin typeface="Courier New"/>
                <a:ea typeface="Courier New"/>
                <a:cs typeface="Courier New"/>
                <a:sym typeface="Courier New"/>
              </a:rPr>
              <a:t>, ...);</a:t>
            </a:r>
            <a:endParaRPr b="1"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SQL INSERT - Syntax</a:t>
            </a:r>
            <a:endParaRPr b="0" i="0" sz="3200" u="none" cap="none" strike="noStrike">
              <a:solidFill>
                <a:srgbClr val="191919"/>
              </a:solidFill>
              <a:latin typeface="Avenir"/>
              <a:ea typeface="Avenir"/>
              <a:cs typeface="Avenir"/>
              <a:sym typeface="Avenir"/>
            </a:endParaRPr>
          </a:p>
        </p:txBody>
      </p:sp>
      <p:sp>
        <p:nvSpPr>
          <p:cNvPr id="515" name="Google Shape;515;p58"/>
          <p:cNvSpPr txBox="1"/>
          <p:nvPr/>
        </p:nvSpPr>
        <p:spPr>
          <a:xfrm>
            <a:off x="507800" y="5181933"/>
            <a:ext cx="11022000" cy="6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Make sure the order of the values is in the same order as the columns in the table</a:t>
            </a:r>
            <a:endParaRPr b="0" i="0" sz="2133" u="none" cap="none" strike="noStrike">
              <a:solidFill>
                <a:srgbClr val="333333"/>
              </a:solidFill>
              <a:latin typeface="Avenir"/>
              <a:ea typeface="Avenir"/>
              <a:cs typeface="Avenir"/>
              <a:sym typeface="Avenir"/>
            </a:endParaRPr>
          </a:p>
        </p:txBody>
      </p:sp>
      <p:sp>
        <p:nvSpPr>
          <p:cNvPr id="516" name="Google Shape;516;p58"/>
          <p:cNvSpPr txBox="1"/>
          <p:nvPr/>
        </p:nvSpPr>
        <p:spPr>
          <a:xfrm>
            <a:off x="1026942" y="3617300"/>
            <a:ext cx="10143925" cy="949333"/>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INSERT</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INTO</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table_name </a:t>
            </a:r>
            <a:r>
              <a:rPr b="1" i="0" lang="en" sz="2133" u="none" cap="none" strike="noStrike">
                <a:solidFill>
                  <a:srgbClr val="333333"/>
                </a:solidFill>
                <a:latin typeface="Courier New"/>
                <a:ea typeface="Courier New"/>
                <a:cs typeface="Courier New"/>
                <a:sym typeface="Courier New"/>
              </a:rPr>
              <a:t>VALUES</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value1</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value2</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value3</a:t>
            </a:r>
            <a:r>
              <a:rPr b="0" i="0" lang="en" sz="2133" u="none" cap="none" strike="noStrike">
                <a:solidFill>
                  <a:srgbClr val="333333"/>
                </a:solidFill>
                <a:latin typeface="Courier New"/>
                <a:ea typeface="Courier New"/>
                <a:cs typeface="Courier New"/>
                <a:sym typeface="Courier New"/>
              </a:rPr>
              <a:t>,...);</a:t>
            </a:r>
            <a:endParaRPr b="1" i="0" sz="2133" u="none" cap="none" strike="noStrike">
              <a:solidFill>
                <a:srgbClr val="333333"/>
              </a:solidFill>
              <a:latin typeface="Courier New"/>
              <a:ea typeface="Courier New"/>
              <a:cs typeface="Courier New"/>
              <a:sym typeface="Courier New"/>
            </a:endParaRPr>
          </a:p>
        </p:txBody>
      </p:sp>
      <p:sp>
        <p:nvSpPr>
          <p:cNvPr id="517" name="Google Shape;517;p58"/>
          <p:cNvSpPr txBox="1"/>
          <p:nvPr/>
        </p:nvSpPr>
        <p:spPr>
          <a:xfrm>
            <a:off x="503399" y="1507533"/>
            <a:ext cx="11026601" cy="1494467"/>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Another way to insert values can be in the following manner where we do not use the column names:</a:t>
            </a:r>
            <a:endParaRPr b="0" i="0" sz="2133" u="none" cap="none" strike="noStrike">
              <a:solidFill>
                <a:srgbClr val="191919"/>
              </a:solidFill>
              <a:latin typeface="Avenir"/>
              <a:ea typeface="Avenir"/>
              <a:cs typeface="Avenir"/>
              <a:sym typeface="Avenir"/>
            </a:endParaRPr>
          </a:p>
        </p:txBody>
      </p:sp>
      <p:sp>
        <p:nvSpPr>
          <p:cNvPr id="518" name="Google Shape;518;p58"/>
          <p:cNvSpPr txBox="1"/>
          <p:nvPr/>
        </p:nvSpPr>
        <p:spPr>
          <a:xfrm>
            <a:off x="1021133" y="2824667"/>
            <a:ext cx="1398527" cy="949333"/>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9"/>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UPDATE</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SQL UPDATE - Syntax</a:t>
            </a:r>
            <a:endParaRPr b="0" i="0" sz="3200" u="none" cap="none" strike="noStrike">
              <a:solidFill>
                <a:srgbClr val="191919"/>
              </a:solidFill>
              <a:latin typeface="Avenir"/>
              <a:ea typeface="Avenir"/>
              <a:cs typeface="Avenir"/>
              <a:sym typeface="Avenir"/>
            </a:endParaRPr>
          </a:p>
        </p:txBody>
      </p:sp>
      <p:sp>
        <p:nvSpPr>
          <p:cNvPr id="530" name="Google Shape;530;p60"/>
          <p:cNvSpPr txBox="1"/>
          <p:nvPr/>
        </p:nvSpPr>
        <p:spPr>
          <a:xfrm>
            <a:off x="503400" y="1997333"/>
            <a:ext cx="10666400" cy="844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UPDATE statement is used to modify the existing records in a table</a:t>
            </a:r>
            <a:endParaRPr b="0" i="0" sz="2133" u="none" cap="none" strike="noStrike">
              <a:solidFill>
                <a:srgbClr val="444444"/>
              </a:solidFill>
              <a:latin typeface="Avenir"/>
              <a:ea typeface="Avenir"/>
              <a:cs typeface="Avenir"/>
              <a:sym typeface="Avenir"/>
            </a:endParaRPr>
          </a:p>
        </p:txBody>
      </p:sp>
      <p:sp>
        <p:nvSpPr>
          <p:cNvPr id="531" name="Google Shape;531;p60"/>
          <p:cNvSpPr txBox="1"/>
          <p:nvPr/>
        </p:nvSpPr>
        <p:spPr>
          <a:xfrm>
            <a:off x="1381611" y="3084284"/>
            <a:ext cx="1284800" cy="61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532" name="Google Shape;532;p60"/>
          <p:cNvSpPr txBox="1"/>
          <p:nvPr/>
        </p:nvSpPr>
        <p:spPr>
          <a:xfrm>
            <a:off x="1502167" y="3946467"/>
            <a:ext cx="8329600" cy="12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457189"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UPDATE</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table_name</a:t>
            </a:r>
            <a:endParaRPr b="0" i="1" sz="2133" u="none" cap="none" strike="noStrike">
              <a:solidFill>
                <a:schemeClr val="dk1"/>
              </a:solidFill>
              <a:highlight>
                <a:srgbClr val="FFFFFF"/>
              </a:highlight>
              <a:latin typeface="Courier New"/>
              <a:ea typeface="Courier New"/>
              <a:cs typeface="Courier New"/>
              <a:sym typeface="Courier New"/>
            </a:endParaRPr>
          </a:p>
          <a:p>
            <a:pPr indent="457189"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SET</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column1 </a:t>
            </a:r>
            <a:r>
              <a:rPr b="0" i="0" lang="en" sz="2133" u="none" cap="none" strike="noStrike">
                <a:solidFill>
                  <a:schemeClr val="dk1"/>
                </a:solidFill>
                <a:highlight>
                  <a:srgbClr val="FFFFFF"/>
                </a:highlight>
                <a:latin typeface="Courier New"/>
                <a:ea typeface="Courier New"/>
                <a:cs typeface="Courier New"/>
                <a:sym typeface="Courier New"/>
              </a:rPr>
              <a:t>=</a:t>
            </a:r>
            <a:r>
              <a:rPr b="0" i="1" lang="en" sz="2133" u="none" cap="none" strike="noStrike">
                <a:solidFill>
                  <a:schemeClr val="dk1"/>
                </a:solidFill>
                <a:highlight>
                  <a:srgbClr val="FFFFFF"/>
                </a:highlight>
                <a:latin typeface="Courier New"/>
                <a:ea typeface="Courier New"/>
                <a:cs typeface="Courier New"/>
                <a:sym typeface="Courier New"/>
              </a:rPr>
              <a:t> value1</a:t>
            </a:r>
            <a:r>
              <a:rPr b="0" i="0" lang="en" sz="2133" u="none" cap="none" strike="noStrike">
                <a:solidFill>
                  <a:schemeClr val="dk1"/>
                </a:solidFill>
                <a:highlight>
                  <a:srgbClr val="FFFFFF"/>
                </a:highlight>
                <a:latin typeface="Courier New"/>
                <a:ea typeface="Courier New"/>
                <a:cs typeface="Courier New"/>
                <a:sym typeface="Courier New"/>
              </a:rPr>
              <a:t>,</a:t>
            </a:r>
            <a:r>
              <a:rPr b="0" i="1" lang="en" sz="2133" u="none" cap="none" strike="noStrike">
                <a:solidFill>
                  <a:schemeClr val="dk1"/>
                </a:solidFill>
                <a:highlight>
                  <a:srgbClr val="FFFFFF"/>
                </a:highlight>
                <a:latin typeface="Courier New"/>
                <a:ea typeface="Courier New"/>
                <a:cs typeface="Courier New"/>
                <a:sym typeface="Courier New"/>
              </a:rPr>
              <a:t> column2 </a:t>
            </a:r>
            <a:r>
              <a:rPr b="0" i="0" lang="en" sz="2133" u="none" cap="none" strike="noStrike">
                <a:solidFill>
                  <a:schemeClr val="dk1"/>
                </a:solidFill>
                <a:highlight>
                  <a:srgbClr val="FFFFFF"/>
                </a:highlight>
                <a:latin typeface="Courier New"/>
                <a:ea typeface="Courier New"/>
                <a:cs typeface="Courier New"/>
                <a:sym typeface="Courier New"/>
              </a:rPr>
              <a:t>=</a:t>
            </a:r>
            <a:r>
              <a:rPr b="0" i="1" lang="en" sz="2133" u="none" cap="none" strike="noStrike">
                <a:solidFill>
                  <a:schemeClr val="dk1"/>
                </a:solidFill>
                <a:highlight>
                  <a:srgbClr val="FFFFFF"/>
                </a:highlight>
                <a:latin typeface="Courier New"/>
                <a:ea typeface="Courier New"/>
                <a:cs typeface="Courier New"/>
                <a:sym typeface="Courier New"/>
              </a:rPr>
              <a:t> value2</a:t>
            </a:r>
            <a:r>
              <a:rPr b="0" i="0" lang="en" sz="2133" u="none" cap="none" strike="noStrike">
                <a:solidFill>
                  <a:schemeClr val="dk1"/>
                </a:solidFill>
                <a:highlight>
                  <a:srgbClr val="FFFFFF"/>
                </a:highlight>
                <a:latin typeface="Courier New"/>
                <a:ea typeface="Courier New"/>
                <a:cs typeface="Courier New"/>
                <a:sym typeface="Courier New"/>
              </a:rPr>
              <a:t>, ...</a:t>
            </a:r>
            <a:endParaRPr b="0" i="0" sz="2133" u="none" cap="none" strike="noStrike">
              <a:solidFill>
                <a:schemeClr val="dk1"/>
              </a:solidFill>
              <a:highlight>
                <a:srgbClr val="FFFFFF"/>
              </a:highlight>
              <a:latin typeface="Courier New"/>
              <a:ea typeface="Courier New"/>
              <a:cs typeface="Courier New"/>
              <a:sym typeface="Courier New"/>
            </a:endParaRPr>
          </a:p>
          <a:p>
            <a:pPr indent="457189"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WHERE</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condition</a:t>
            </a:r>
            <a:r>
              <a:rPr b="0" i="0" lang="en" sz="2133" u="none" cap="none" strike="noStrike">
                <a:solidFill>
                  <a:schemeClr val="dk1"/>
                </a:solidFill>
                <a:highlight>
                  <a:srgbClr val="FFFFFF"/>
                </a:highlight>
                <a:latin typeface="Courier New"/>
                <a:ea typeface="Courier New"/>
                <a:cs typeface="Courier New"/>
                <a:sym typeface="Courier New"/>
              </a:rPr>
              <a:t>;</a:t>
            </a:r>
            <a:endParaRPr b="1"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nvSpPr>
        <p:spPr>
          <a:xfrm>
            <a:off x="662200" y="2495000"/>
            <a:ext cx="10867600" cy="18680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Clr>
                <a:srgbClr val="000000"/>
              </a:buClr>
              <a:buSzPts val="2667"/>
              <a:buFont typeface="Arial"/>
              <a:buNone/>
            </a:pPr>
            <a:r>
              <a:rPr b="0" i="1" lang="en" sz="2667" u="none" cap="none" strike="noStrike">
                <a:solidFill>
                  <a:srgbClr val="333333"/>
                </a:solidFill>
                <a:latin typeface="Trebuchet MS"/>
                <a:ea typeface="Trebuchet MS"/>
                <a:cs typeface="Trebuchet MS"/>
                <a:sym typeface="Trebuchet MS"/>
              </a:rPr>
              <a:t>Be careful when updating records in a table! Notice the WHERE clause in the UPDATE statement. The WHERE clause specifies which record(s) that should be updated. If you omit the WHERE clause, all records in the table will be updated!</a:t>
            </a:r>
            <a:endParaRPr b="0" i="1" sz="2667" u="none" cap="none" strike="noStrike">
              <a:solidFill>
                <a:srgbClr val="333333"/>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2"/>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DELETE</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Avenir"/>
                <a:ea typeface="Avenir"/>
                <a:cs typeface="Avenir"/>
                <a:sym typeface="Avenir"/>
              </a:rPr>
              <a:t>RDBMS</a:t>
            </a:r>
            <a:endParaRPr b="1" i="0" sz="6667" u="none" cap="none" strike="noStrike">
              <a:solidFill>
                <a:srgbClr val="191919"/>
              </a:solidFill>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SQL DELETE - Syntax</a:t>
            </a:r>
            <a:endParaRPr b="0" i="0" sz="3200" u="none" cap="none" strike="noStrike">
              <a:solidFill>
                <a:srgbClr val="191919"/>
              </a:solidFill>
              <a:latin typeface="Avenir"/>
              <a:ea typeface="Avenir"/>
              <a:cs typeface="Avenir"/>
              <a:sym typeface="Avenir"/>
            </a:endParaRPr>
          </a:p>
        </p:txBody>
      </p:sp>
      <p:sp>
        <p:nvSpPr>
          <p:cNvPr id="549" name="Google Shape;549;p63"/>
          <p:cNvSpPr txBox="1"/>
          <p:nvPr/>
        </p:nvSpPr>
        <p:spPr>
          <a:xfrm>
            <a:off x="508000" y="2207167"/>
            <a:ext cx="10552000" cy="70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DELETE statement is used to delete existing records in a table</a:t>
            </a:r>
            <a:endParaRPr b="0" i="0" sz="2133" u="none" cap="none" strike="noStrike">
              <a:solidFill>
                <a:srgbClr val="444444"/>
              </a:solidFill>
              <a:latin typeface="Avenir"/>
              <a:ea typeface="Avenir"/>
              <a:cs typeface="Avenir"/>
              <a:sym typeface="Avenir"/>
            </a:endParaRPr>
          </a:p>
        </p:txBody>
      </p:sp>
      <p:sp>
        <p:nvSpPr>
          <p:cNvPr id="550" name="Google Shape;550;p63"/>
          <p:cNvSpPr txBox="1"/>
          <p:nvPr/>
        </p:nvSpPr>
        <p:spPr>
          <a:xfrm>
            <a:off x="1400611" y="3212520"/>
            <a:ext cx="1284800" cy="61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551" name="Google Shape;551;p63"/>
          <p:cNvSpPr txBox="1"/>
          <p:nvPr/>
        </p:nvSpPr>
        <p:spPr>
          <a:xfrm>
            <a:off x="2042300" y="4132700"/>
            <a:ext cx="7518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highlight>
                  <a:srgbClr val="FFFFFF"/>
                </a:highlight>
                <a:latin typeface="Courier New"/>
                <a:ea typeface="Courier New"/>
                <a:cs typeface="Courier New"/>
                <a:sym typeface="Courier New"/>
              </a:rPr>
              <a:t>DELETE FROM</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table_name </a:t>
            </a:r>
            <a:r>
              <a:rPr b="1" i="0" lang="en" sz="2400" u="none" cap="none" strike="noStrike">
                <a:solidFill>
                  <a:schemeClr val="dk1"/>
                </a:solidFill>
                <a:highlight>
                  <a:srgbClr val="FFFFFF"/>
                </a:highlight>
                <a:latin typeface="Courier New"/>
                <a:ea typeface="Courier New"/>
                <a:cs typeface="Courier New"/>
                <a:sym typeface="Courier New"/>
              </a:rPr>
              <a:t>WHERE</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condition</a:t>
            </a:r>
            <a:r>
              <a:rPr b="0" i="0" lang="en" sz="2400" u="none" cap="none" strike="noStrike">
                <a:solidFill>
                  <a:schemeClr val="dk1"/>
                </a:solidFill>
                <a:highlight>
                  <a:srgbClr val="FFFFFF"/>
                </a:highlight>
                <a:latin typeface="Courier New"/>
                <a:ea typeface="Courier New"/>
                <a:cs typeface="Courier New"/>
                <a:sym typeface="Courier New"/>
              </a:rPr>
              <a:t>;</a:t>
            </a:r>
            <a:endParaRPr b="1" i="0" sz="2400"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4"/>
          <p:cNvSpPr txBox="1"/>
          <p:nvPr/>
        </p:nvSpPr>
        <p:spPr>
          <a:xfrm>
            <a:off x="679467" y="2599067"/>
            <a:ext cx="10867600" cy="25444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Clr>
                <a:srgbClr val="000000"/>
              </a:buClr>
              <a:buSzPts val="2667"/>
              <a:buFont typeface="Arial"/>
              <a:buNone/>
            </a:pPr>
            <a:r>
              <a:rPr b="0" i="1" lang="en" sz="2667" u="none" cap="none" strike="noStrike">
                <a:solidFill>
                  <a:srgbClr val="333333"/>
                </a:solidFill>
                <a:latin typeface="Trebuchet MS"/>
                <a:ea typeface="Trebuchet MS"/>
                <a:cs typeface="Trebuchet MS"/>
                <a:sym typeface="Trebuchet MS"/>
              </a:rPr>
              <a:t>Be careful when deleting records in a table! Notice the WHERE clause in the DELETE statement. The WHERE clause specifies which record(s) should be deleted. If you omit the WHERE clause, all records in the table will be deleted!</a:t>
            </a:r>
            <a:endParaRPr b="0" i="1" sz="2667" u="none" cap="none" strike="noStrike">
              <a:solidFill>
                <a:srgbClr val="333333"/>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5"/>
          <p:cNvSpPr txBox="1"/>
          <p:nvPr/>
        </p:nvSpPr>
        <p:spPr>
          <a:xfrm>
            <a:off x="513633" y="2691500"/>
            <a:ext cx="113808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1" i="0" lang="en" sz="6667" u="none" cap="none" strike="noStrike">
                <a:solidFill>
                  <a:srgbClr val="191919"/>
                </a:solidFill>
                <a:latin typeface="Calibri"/>
                <a:ea typeface="Calibri"/>
                <a:cs typeface="Calibri"/>
                <a:sym typeface="Calibri"/>
              </a:rPr>
              <a:t>Data Query Language (DQL)</a:t>
            </a:r>
            <a:endParaRPr b="1" i="0" sz="6667" u="none" cap="none" strike="noStrike">
              <a:solidFill>
                <a:srgbClr val="191919"/>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SELECT Statement - Syntax</a:t>
            </a:r>
            <a:endParaRPr b="0" i="0" sz="3200" u="none" cap="none" strike="noStrike">
              <a:solidFill>
                <a:srgbClr val="191919"/>
              </a:solidFill>
              <a:latin typeface="Avenir"/>
              <a:ea typeface="Avenir"/>
              <a:cs typeface="Avenir"/>
              <a:sym typeface="Avenir"/>
            </a:endParaRPr>
          </a:p>
        </p:txBody>
      </p:sp>
      <p:sp>
        <p:nvSpPr>
          <p:cNvPr id="568" name="Google Shape;568;p66"/>
          <p:cNvSpPr txBox="1"/>
          <p:nvPr/>
        </p:nvSpPr>
        <p:spPr>
          <a:xfrm>
            <a:off x="508000" y="1737867"/>
            <a:ext cx="10436800" cy="1422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SELECT statement is used to retrieve data from a table</a:t>
            </a:r>
            <a:endParaRPr b="0" i="0" sz="2133" u="none" cap="none" strike="noStrike">
              <a:solidFill>
                <a:srgbClr val="191919"/>
              </a:solidFill>
              <a:latin typeface="Avenir"/>
              <a:ea typeface="Avenir"/>
              <a:cs typeface="Avenir"/>
              <a:sym typeface="Avenir"/>
            </a:endParaRPr>
          </a:p>
          <a:p>
            <a:pPr indent="0" lvl="0" marL="609585" marR="0" rtl="0" algn="l">
              <a:lnSpc>
                <a:spcPct val="115000"/>
              </a:lnSpc>
              <a:spcBef>
                <a:spcPts val="1867"/>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l">
              <a:lnSpc>
                <a:spcPct val="115000"/>
              </a:lnSpc>
              <a:spcBef>
                <a:spcPts val="1867"/>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data returned is stored in a result table, called the result-set</a:t>
            </a:r>
            <a:endParaRPr b="0" i="0" sz="2133" u="none" cap="none" strike="noStrike">
              <a:solidFill>
                <a:srgbClr val="191919"/>
              </a:solidFill>
              <a:latin typeface="Avenir"/>
              <a:ea typeface="Avenir"/>
              <a:cs typeface="Avenir"/>
              <a:sym typeface="Avenir"/>
            </a:endParaRPr>
          </a:p>
        </p:txBody>
      </p:sp>
      <p:sp>
        <p:nvSpPr>
          <p:cNvPr id="569" name="Google Shape;569;p66"/>
          <p:cNvSpPr txBox="1"/>
          <p:nvPr/>
        </p:nvSpPr>
        <p:spPr>
          <a:xfrm>
            <a:off x="1101000" y="4126533"/>
            <a:ext cx="1284800" cy="558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570" name="Google Shape;570;p66"/>
          <p:cNvSpPr txBox="1"/>
          <p:nvPr/>
        </p:nvSpPr>
        <p:spPr>
          <a:xfrm>
            <a:off x="2385800" y="4827167"/>
            <a:ext cx="7420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l">
              <a:lnSpc>
                <a:spcPct val="115000"/>
              </a:lnSpc>
              <a:spcBef>
                <a:spcPts val="0"/>
              </a:spcBef>
              <a:spcAft>
                <a:spcPts val="0"/>
              </a:spcAft>
              <a:buClr>
                <a:srgbClr val="000000"/>
              </a:buClr>
              <a:buSzPts val="2133"/>
              <a:buFont typeface="Arial"/>
              <a:buNone/>
            </a:pPr>
            <a:r>
              <a:rPr b="1" i="0" lang="en" sz="2133" u="none" cap="none" strike="noStrike">
                <a:solidFill>
                  <a:srgbClr val="333333"/>
                </a:solidFill>
                <a:highlight>
                  <a:srgbClr val="FFFFFF"/>
                </a:highlight>
                <a:latin typeface="Courier New"/>
                <a:ea typeface="Courier New"/>
                <a:cs typeface="Courier New"/>
                <a:sym typeface="Courier New"/>
              </a:rPr>
              <a:t>SELECT</a:t>
            </a:r>
            <a:r>
              <a:rPr b="0" i="0" lang="en" sz="2133" u="none" cap="none" strike="noStrike">
                <a:solidFill>
                  <a:srgbClr val="333333"/>
                </a:solidFill>
                <a:highlight>
                  <a:srgbClr val="FFFFFF"/>
                </a:highlight>
                <a:latin typeface="Courier New"/>
                <a:ea typeface="Courier New"/>
                <a:cs typeface="Courier New"/>
                <a:sym typeface="Courier New"/>
              </a:rPr>
              <a:t> </a:t>
            </a:r>
            <a:r>
              <a:rPr b="0" i="1" lang="en" sz="2133" u="none" cap="none" strike="noStrike">
                <a:solidFill>
                  <a:srgbClr val="333333"/>
                </a:solidFill>
                <a:highlight>
                  <a:srgbClr val="FFFFFF"/>
                </a:highlight>
                <a:latin typeface="Courier New"/>
                <a:ea typeface="Courier New"/>
                <a:cs typeface="Courier New"/>
                <a:sym typeface="Courier New"/>
              </a:rPr>
              <a:t>column1</a:t>
            </a:r>
            <a:r>
              <a:rPr b="0" i="0" lang="en" sz="2133" u="none" cap="none" strike="noStrike">
                <a:solidFill>
                  <a:srgbClr val="333333"/>
                </a:solidFill>
                <a:highlight>
                  <a:srgbClr val="FFFFFF"/>
                </a:highlight>
                <a:latin typeface="Courier New"/>
                <a:ea typeface="Courier New"/>
                <a:cs typeface="Courier New"/>
                <a:sym typeface="Courier New"/>
              </a:rPr>
              <a:t>,</a:t>
            </a:r>
            <a:r>
              <a:rPr b="0" i="1" lang="en" sz="2133" u="none" cap="none" strike="noStrike">
                <a:solidFill>
                  <a:srgbClr val="333333"/>
                </a:solidFill>
                <a:highlight>
                  <a:srgbClr val="FFFFFF"/>
                </a:highlight>
                <a:latin typeface="Courier New"/>
                <a:ea typeface="Courier New"/>
                <a:cs typeface="Courier New"/>
                <a:sym typeface="Courier New"/>
              </a:rPr>
              <a:t> column2, … </a:t>
            </a:r>
            <a:r>
              <a:rPr b="1" i="0" lang="en" sz="2133" u="none" cap="none" strike="noStrike">
                <a:solidFill>
                  <a:srgbClr val="333333"/>
                </a:solidFill>
                <a:highlight>
                  <a:srgbClr val="FFFFFF"/>
                </a:highlight>
                <a:latin typeface="Courier New"/>
                <a:ea typeface="Courier New"/>
                <a:cs typeface="Courier New"/>
                <a:sym typeface="Courier New"/>
              </a:rPr>
              <a:t>FROM</a:t>
            </a:r>
            <a:r>
              <a:rPr b="0" i="0" lang="en" sz="2133" u="none" cap="none" strike="noStrike">
                <a:solidFill>
                  <a:srgbClr val="333333"/>
                </a:solidFill>
                <a:highlight>
                  <a:srgbClr val="FFFFFF"/>
                </a:highlight>
                <a:latin typeface="Courier New"/>
                <a:ea typeface="Courier New"/>
                <a:cs typeface="Courier New"/>
                <a:sym typeface="Courier New"/>
              </a:rPr>
              <a:t> </a:t>
            </a:r>
            <a:r>
              <a:rPr b="0" i="1" lang="en" sz="2133" u="none" cap="none" strike="noStrike">
                <a:solidFill>
                  <a:srgbClr val="333333"/>
                </a:solidFill>
                <a:highlight>
                  <a:srgbClr val="FFFFFF"/>
                </a:highlight>
                <a:latin typeface="Courier New"/>
                <a:ea typeface="Courier New"/>
                <a:cs typeface="Courier New"/>
                <a:sym typeface="Courier New"/>
              </a:rPr>
              <a:t>table_name</a:t>
            </a:r>
            <a:r>
              <a:rPr b="0" i="0" lang="en" sz="2133" u="none" cap="none" strike="noStrike">
                <a:solidFill>
                  <a:srgbClr val="333333"/>
                </a:solidFill>
                <a:highlight>
                  <a:srgbClr val="FFFFFF"/>
                </a:highlight>
                <a:latin typeface="Courier New"/>
                <a:ea typeface="Courier New"/>
                <a:cs typeface="Courier New"/>
                <a:sym typeface="Courier New"/>
              </a:rPr>
              <a:t>;</a:t>
            </a:r>
            <a:endParaRPr b="1"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SELECT Statement - Syntax</a:t>
            </a:r>
            <a:endParaRPr b="0" i="0" sz="3200" u="none" cap="none" strike="noStrike">
              <a:solidFill>
                <a:srgbClr val="191919"/>
              </a:solidFill>
              <a:latin typeface="Avenir"/>
              <a:ea typeface="Avenir"/>
              <a:cs typeface="Avenir"/>
              <a:sym typeface="Avenir"/>
            </a:endParaRPr>
          </a:p>
        </p:txBody>
      </p:sp>
      <p:sp>
        <p:nvSpPr>
          <p:cNvPr id="576" name="Google Shape;576;p67"/>
          <p:cNvSpPr txBox="1"/>
          <p:nvPr/>
        </p:nvSpPr>
        <p:spPr>
          <a:xfrm>
            <a:off x="503400" y="2148667"/>
            <a:ext cx="10620000" cy="1722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column1, column2, ... are the field names of the table you want to select data from</a:t>
            </a:r>
            <a:endParaRPr b="0" i="0" sz="2133" u="none" cap="none" strike="noStrike">
              <a:solidFill>
                <a:srgbClr val="191919"/>
              </a:solidFill>
              <a:latin typeface="Avenir"/>
              <a:ea typeface="Avenir"/>
              <a:cs typeface="Avenir"/>
              <a:sym typeface="Avenir"/>
            </a:endParaRPr>
          </a:p>
          <a:p>
            <a:pPr indent="0" lvl="0" marL="609585" marR="0" rtl="0" algn="l">
              <a:lnSpc>
                <a:spcPct val="100000"/>
              </a:lnSpc>
              <a:spcBef>
                <a:spcPts val="0"/>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0" lvl="0" marL="609585" marR="0" rtl="0" algn="l">
              <a:lnSpc>
                <a:spcPct val="100000"/>
              </a:lnSpc>
              <a:spcBef>
                <a:spcPts val="0"/>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l">
              <a:lnSpc>
                <a:spcPct val="100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If you want to select all the fields available in the table, use the following syntax</a:t>
            </a:r>
            <a:endParaRPr b="0" i="0" sz="2133" u="none" cap="none" strike="noStrike">
              <a:solidFill>
                <a:srgbClr val="191919"/>
              </a:solidFill>
              <a:latin typeface="Avenir"/>
              <a:ea typeface="Avenir"/>
              <a:cs typeface="Avenir"/>
              <a:sym typeface="Avenir"/>
            </a:endParaRPr>
          </a:p>
        </p:txBody>
      </p:sp>
      <p:sp>
        <p:nvSpPr>
          <p:cNvPr id="577" name="Google Shape;577;p67"/>
          <p:cNvSpPr txBox="1"/>
          <p:nvPr/>
        </p:nvSpPr>
        <p:spPr>
          <a:xfrm>
            <a:off x="3457400" y="4787733"/>
            <a:ext cx="5277200" cy="65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ctr">
              <a:lnSpc>
                <a:spcPct val="115000"/>
              </a:lnSpc>
              <a:spcBef>
                <a:spcPts val="0"/>
              </a:spcBef>
              <a:spcAft>
                <a:spcPts val="0"/>
              </a:spcAft>
              <a:buClr>
                <a:srgbClr val="000000"/>
              </a:buClr>
              <a:buSzPts val="2133"/>
              <a:buFont typeface="Arial"/>
              <a:buNone/>
            </a:pPr>
            <a:r>
              <a:rPr b="1" i="0" lang="en" sz="2133" u="none" cap="none" strike="noStrike">
                <a:solidFill>
                  <a:srgbClr val="333333"/>
                </a:solidFill>
                <a:highlight>
                  <a:srgbClr val="FFFFFF"/>
                </a:highlight>
                <a:latin typeface="Courier New"/>
                <a:ea typeface="Courier New"/>
                <a:cs typeface="Courier New"/>
                <a:sym typeface="Courier New"/>
              </a:rPr>
              <a:t>SELECT</a:t>
            </a:r>
            <a:r>
              <a:rPr b="0" i="0" lang="en" sz="2133" u="none" cap="none" strike="noStrike">
                <a:solidFill>
                  <a:srgbClr val="333333"/>
                </a:solidFill>
                <a:highlight>
                  <a:srgbClr val="FFFFFF"/>
                </a:highlight>
                <a:latin typeface="Courier New"/>
                <a:ea typeface="Courier New"/>
                <a:cs typeface="Courier New"/>
                <a:sym typeface="Courier New"/>
              </a:rPr>
              <a:t> * </a:t>
            </a:r>
            <a:r>
              <a:rPr b="1" i="0" lang="en" sz="2133" u="none" cap="none" strike="noStrike">
                <a:solidFill>
                  <a:srgbClr val="333333"/>
                </a:solidFill>
                <a:highlight>
                  <a:srgbClr val="FFFFFF"/>
                </a:highlight>
                <a:latin typeface="Courier New"/>
                <a:ea typeface="Courier New"/>
                <a:cs typeface="Courier New"/>
                <a:sym typeface="Courier New"/>
              </a:rPr>
              <a:t>FROM </a:t>
            </a:r>
            <a:r>
              <a:rPr b="0" i="1" lang="en" sz="2133" u="none" cap="none" strike="noStrike">
                <a:solidFill>
                  <a:srgbClr val="333333"/>
                </a:solidFill>
                <a:highlight>
                  <a:srgbClr val="FFFFFF"/>
                </a:highlight>
                <a:latin typeface="Courier New"/>
                <a:ea typeface="Courier New"/>
                <a:cs typeface="Courier New"/>
                <a:sym typeface="Courier New"/>
              </a:rPr>
              <a:t>table_name</a:t>
            </a:r>
            <a:r>
              <a:rPr b="0" i="0" lang="en" sz="2133" u="none" cap="none" strike="noStrike">
                <a:solidFill>
                  <a:srgbClr val="333333"/>
                </a:solidFill>
                <a:highlight>
                  <a:srgbClr val="FFFFFF"/>
                </a:highlight>
                <a:latin typeface="Courier New"/>
                <a:ea typeface="Courier New"/>
                <a:cs typeface="Courier New"/>
                <a:sym typeface="Courier New"/>
              </a:rPr>
              <a:t>;</a:t>
            </a:r>
            <a:endParaRPr b="1"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WHERE Clause- Syntax</a:t>
            </a:r>
            <a:endParaRPr b="0" i="0" sz="3200" u="none" cap="none" strike="noStrike">
              <a:solidFill>
                <a:srgbClr val="191919"/>
              </a:solidFill>
              <a:latin typeface="Avenir"/>
              <a:ea typeface="Avenir"/>
              <a:cs typeface="Avenir"/>
              <a:sym typeface="Avenir"/>
            </a:endParaRPr>
          </a:p>
        </p:txBody>
      </p:sp>
      <p:sp>
        <p:nvSpPr>
          <p:cNvPr id="583" name="Google Shape;583;p68"/>
          <p:cNvSpPr txBox="1"/>
          <p:nvPr/>
        </p:nvSpPr>
        <p:spPr>
          <a:xfrm>
            <a:off x="508000" y="1941067"/>
            <a:ext cx="11480800" cy="1310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WHERE clause is used to filter records</a:t>
            </a:r>
            <a:endParaRPr b="0" i="0" sz="2133" u="none" cap="none" strike="noStrike">
              <a:solidFill>
                <a:srgbClr val="191919"/>
              </a:solidFill>
              <a:latin typeface="Avenir"/>
              <a:ea typeface="Avenir"/>
              <a:cs typeface="Avenir"/>
              <a:sym typeface="Avenir"/>
            </a:endParaRPr>
          </a:p>
          <a:p>
            <a:pPr indent="0" lvl="0" marL="609585" marR="0" rtl="0" algn="l">
              <a:lnSpc>
                <a:spcPct val="115000"/>
              </a:lnSpc>
              <a:spcBef>
                <a:spcPts val="1867"/>
              </a:spcBef>
              <a:spcAft>
                <a:spcPts val="0"/>
              </a:spcAft>
              <a:buClr>
                <a:srgbClr val="000000"/>
              </a:buClr>
              <a:buSzPts val="2133"/>
              <a:buFont typeface="Arial"/>
              <a:buNone/>
            </a:pPr>
            <a:r>
              <a:t/>
            </a:r>
            <a:endParaRPr b="0" i="0" sz="2133" u="none" cap="none" strike="noStrike">
              <a:solidFill>
                <a:srgbClr val="191919"/>
              </a:solidFill>
              <a:latin typeface="Avenir"/>
              <a:ea typeface="Avenir"/>
              <a:cs typeface="Avenir"/>
              <a:sym typeface="Avenir"/>
            </a:endParaRPr>
          </a:p>
          <a:p>
            <a:pPr indent="-440255" lvl="0" marL="609585" marR="0" rtl="0" algn="l">
              <a:lnSpc>
                <a:spcPct val="115000"/>
              </a:lnSpc>
              <a:spcBef>
                <a:spcPts val="1867"/>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WHERE clause is used to extract only those records that fulfill a specified condition</a:t>
            </a:r>
            <a:endParaRPr b="0" i="0" sz="2133" u="none" cap="none" strike="noStrike">
              <a:solidFill>
                <a:srgbClr val="191919"/>
              </a:solidFill>
              <a:latin typeface="Avenir"/>
              <a:ea typeface="Avenir"/>
              <a:cs typeface="Avenir"/>
              <a:sym typeface="Avenir"/>
            </a:endParaRPr>
          </a:p>
        </p:txBody>
      </p:sp>
      <p:sp>
        <p:nvSpPr>
          <p:cNvPr id="584" name="Google Shape;584;p68"/>
          <p:cNvSpPr txBox="1"/>
          <p:nvPr/>
        </p:nvSpPr>
        <p:spPr>
          <a:xfrm>
            <a:off x="897433" y="4014833"/>
            <a:ext cx="1284800" cy="558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585" name="Google Shape;585;p68"/>
          <p:cNvSpPr txBox="1"/>
          <p:nvPr/>
        </p:nvSpPr>
        <p:spPr>
          <a:xfrm>
            <a:off x="1100633" y="4701700"/>
            <a:ext cx="10514800" cy="763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l">
              <a:lnSpc>
                <a:spcPct val="115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SELECT</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column1</a:t>
            </a:r>
            <a:r>
              <a:rPr b="0" i="0" lang="en" sz="2133" u="none" cap="none" strike="noStrike">
                <a:solidFill>
                  <a:srgbClr val="333333"/>
                </a:solidFill>
                <a:latin typeface="Courier New"/>
                <a:ea typeface="Courier New"/>
                <a:cs typeface="Courier New"/>
                <a:sym typeface="Courier New"/>
              </a:rPr>
              <a:t>,</a:t>
            </a:r>
            <a:r>
              <a:rPr b="0" i="1" lang="en" sz="2133" u="none" cap="none" strike="noStrike">
                <a:solidFill>
                  <a:srgbClr val="333333"/>
                </a:solidFill>
                <a:latin typeface="Courier New"/>
                <a:ea typeface="Courier New"/>
                <a:cs typeface="Courier New"/>
                <a:sym typeface="Courier New"/>
              </a:rPr>
              <a:t> column2, … </a:t>
            </a:r>
            <a:r>
              <a:rPr b="1" i="0" lang="en" sz="2133" u="none" cap="none" strike="noStrike">
                <a:solidFill>
                  <a:srgbClr val="333333"/>
                </a:solidFill>
                <a:latin typeface="Courier New"/>
                <a:ea typeface="Courier New"/>
                <a:cs typeface="Courier New"/>
                <a:sym typeface="Courier New"/>
              </a:rPr>
              <a:t>FROM</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table_name </a:t>
            </a:r>
            <a:r>
              <a:rPr b="1" i="0" lang="en" sz="2133" u="none" cap="none" strike="noStrike">
                <a:solidFill>
                  <a:srgbClr val="333333"/>
                </a:solidFill>
                <a:latin typeface="Courier New"/>
                <a:ea typeface="Courier New"/>
                <a:cs typeface="Courier New"/>
                <a:sym typeface="Courier New"/>
              </a:rPr>
              <a:t>WHERE</a:t>
            </a:r>
            <a:r>
              <a:rPr b="0" i="0" lang="en" sz="2133" u="none" cap="none" strike="noStrike">
                <a:solidFill>
                  <a:srgbClr val="333333"/>
                </a:solidFill>
                <a:latin typeface="Courier New"/>
                <a:ea typeface="Courier New"/>
                <a:cs typeface="Courier New"/>
                <a:sym typeface="Courier New"/>
              </a:rPr>
              <a:t> </a:t>
            </a:r>
            <a:r>
              <a:rPr b="0" i="1" lang="en" sz="2133" u="none" cap="none" strike="noStrike">
                <a:solidFill>
                  <a:srgbClr val="333333"/>
                </a:solidFill>
                <a:latin typeface="Courier New"/>
                <a:ea typeface="Courier New"/>
                <a:cs typeface="Courier New"/>
                <a:sym typeface="Courier New"/>
              </a:rPr>
              <a:t>condition</a:t>
            </a:r>
            <a:r>
              <a:rPr b="0" i="0" lang="en" sz="2133" u="none" cap="none" strike="noStrike">
                <a:solidFill>
                  <a:srgbClr val="333333"/>
                </a:solidFill>
                <a:latin typeface="Courier New"/>
                <a:ea typeface="Courier New"/>
                <a:cs typeface="Courier New"/>
                <a:sym typeface="Courier New"/>
              </a:rPr>
              <a:t>;</a:t>
            </a:r>
            <a:endParaRPr b="1" i="0" sz="2133"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9"/>
          <p:cNvSpPr txBox="1"/>
          <p:nvPr/>
        </p:nvSpPr>
        <p:spPr>
          <a:xfrm>
            <a:off x="971967" y="3008200"/>
            <a:ext cx="10360400" cy="102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Clr>
                <a:srgbClr val="000000"/>
              </a:buClr>
              <a:buSzPts val="2667"/>
              <a:buFont typeface="Arial"/>
              <a:buNone/>
            </a:pPr>
            <a:r>
              <a:rPr b="0" i="1" lang="en" sz="2667" u="none" cap="none" strike="noStrike">
                <a:solidFill>
                  <a:srgbClr val="333333"/>
                </a:solidFill>
                <a:latin typeface="Trebuchet MS"/>
                <a:ea typeface="Trebuchet MS"/>
                <a:cs typeface="Trebuchet MS"/>
                <a:sym typeface="Trebuchet MS"/>
              </a:rPr>
              <a:t>The WHERE clause is not only used in SELECT statement, it is also used in UPDATE, DELETE statement, etc.!</a:t>
            </a:r>
            <a:endParaRPr b="0" i="1" sz="2667" u="none" cap="none" strike="noStrike">
              <a:solidFill>
                <a:srgbClr val="333333"/>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0"/>
          <p:cNvSpPr txBox="1"/>
          <p:nvPr/>
        </p:nvSpPr>
        <p:spPr>
          <a:xfrm>
            <a:off x="507999" y="210000"/>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Operators in the WHERE Clause</a:t>
            </a:r>
            <a:endParaRPr b="0" i="0" sz="3200" u="none" cap="none" strike="noStrike">
              <a:solidFill>
                <a:srgbClr val="191919"/>
              </a:solidFill>
              <a:latin typeface="Avenir"/>
              <a:ea typeface="Avenir"/>
              <a:cs typeface="Avenir"/>
              <a:sym typeface="Avenir"/>
            </a:endParaRPr>
          </a:p>
        </p:txBody>
      </p:sp>
      <p:sp>
        <p:nvSpPr>
          <p:cNvPr id="596" name="Google Shape;596;p70"/>
          <p:cNvSpPr txBox="1"/>
          <p:nvPr/>
        </p:nvSpPr>
        <p:spPr>
          <a:xfrm>
            <a:off x="508000" y="1803800"/>
            <a:ext cx="7495600" cy="55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The following operators can be used in WHERE clause</a:t>
            </a:r>
            <a:endParaRPr b="0" i="0" sz="2133" u="none" cap="none" strike="noStrike">
              <a:solidFill>
                <a:srgbClr val="333333"/>
              </a:solidFill>
              <a:latin typeface="Avenir"/>
              <a:ea typeface="Avenir"/>
              <a:cs typeface="Avenir"/>
              <a:sym typeface="Avenir"/>
            </a:endParaRPr>
          </a:p>
        </p:txBody>
      </p:sp>
      <p:graphicFrame>
        <p:nvGraphicFramePr>
          <p:cNvPr id="597" name="Google Shape;597;p70"/>
          <p:cNvGraphicFramePr/>
          <p:nvPr/>
        </p:nvGraphicFramePr>
        <p:xfrm>
          <a:off x="1280161" y="2546252"/>
          <a:ext cx="3000000" cy="3000000"/>
        </p:xfrm>
        <a:graphic>
          <a:graphicData uri="http://schemas.openxmlformats.org/drawingml/2006/table">
            <a:tbl>
              <a:tblPr>
                <a:noFill/>
                <a:tableStyleId>{D322A244-3591-463F-94BC-5B4BA6D0727C}</a:tableStyleId>
              </a:tblPr>
              <a:tblGrid>
                <a:gridCol w="1996475"/>
                <a:gridCol w="7783325"/>
              </a:tblGrid>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Operator</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Description</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Equal</a:t>
                      </a:r>
                      <a:endParaRPr sz="2100" u="none" cap="none" strike="noStrike">
                        <a:solidFill>
                          <a:srgbClr val="333333"/>
                        </a:solidFill>
                        <a:latin typeface="Avenir"/>
                        <a:ea typeface="Avenir"/>
                        <a:cs typeface="Avenir"/>
                        <a:sym typeface="Avenir"/>
                      </a:endParaRPr>
                    </a:p>
                  </a:txBody>
                  <a:tcPr marT="121900" marB="121900" marR="121900" marL="121900"/>
                </a:tc>
              </a:tr>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&gt; </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Greater than</a:t>
                      </a:r>
                      <a:endParaRPr sz="2100" u="none" cap="none" strike="noStrike">
                        <a:solidFill>
                          <a:srgbClr val="333333"/>
                        </a:solidFill>
                        <a:latin typeface="Avenir"/>
                        <a:ea typeface="Avenir"/>
                        <a:cs typeface="Avenir"/>
                        <a:sym typeface="Avenir"/>
                      </a:endParaRPr>
                    </a:p>
                  </a:txBody>
                  <a:tcPr marT="121900" marB="121900" marR="121900" marL="121900"/>
                </a:tc>
              </a:tr>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Less than</a:t>
                      </a:r>
                      <a:endParaRPr sz="2100" u="none" cap="none" strike="noStrike">
                        <a:solidFill>
                          <a:srgbClr val="333333"/>
                        </a:solidFill>
                        <a:latin typeface="Avenir"/>
                        <a:ea typeface="Avenir"/>
                        <a:cs typeface="Avenir"/>
                        <a:sym typeface="Avenir"/>
                      </a:endParaRPr>
                    </a:p>
                  </a:txBody>
                  <a:tcPr marT="121900" marB="121900" marR="121900" marL="121900"/>
                </a:tc>
              </a:tr>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Greater than or equal</a:t>
                      </a:r>
                      <a:endParaRPr sz="2100" u="none" cap="none" strike="noStrike">
                        <a:solidFill>
                          <a:srgbClr val="333333"/>
                        </a:solidFill>
                        <a:latin typeface="Avenir"/>
                        <a:ea typeface="Avenir"/>
                        <a:cs typeface="Avenir"/>
                        <a:sym typeface="Avenir"/>
                      </a:endParaRPr>
                    </a:p>
                  </a:txBody>
                  <a:tcPr marT="121900" marB="121900" marR="121900" marL="121900"/>
                </a:tc>
              </a:tr>
              <a:tr h="555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&lt;= </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Less than or equal</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1"/>
          <p:cNvSpPr txBox="1"/>
          <p:nvPr/>
        </p:nvSpPr>
        <p:spPr>
          <a:xfrm>
            <a:off x="507999" y="210000"/>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Operators in the WHERE Clause</a:t>
            </a:r>
            <a:endParaRPr b="0" i="0" sz="3200" u="none" cap="none" strike="noStrike">
              <a:solidFill>
                <a:srgbClr val="191919"/>
              </a:solidFill>
              <a:latin typeface="Avenir"/>
              <a:ea typeface="Avenir"/>
              <a:cs typeface="Avenir"/>
              <a:sym typeface="Avenir"/>
            </a:endParaRPr>
          </a:p>
        </p:txBody>
      </p:sp>
      <p:graphicFrame>
        <p:nvGraphicFramePr>
          <p:cNvPr id="603" name="Google Shape;603;p71"/>
          <p:cNvGraphicFramePr/>
          <p:nvPr/>
        </p:nvGraphicFramePr>
        <p:xfrm>
          <a:off x="888541" y="2361792"/>
          <a:ext cx="3000000" cy="3000000"/>
        </p:xfrm>
        <a:graphic>
          <a:graphicData uri="http://schemas.openxmlformats.org/drawingml/2006/table">
            <a:tbl>
              <a:tblPr>
                <a:noFill/>
                <a:tableStyleId>{D322A244-3591-463F-94BC-5B4BA6D0727C}</a:tableStyleId>
              </a:tblPr>
              <a:tblGrid>
                <a:gridCol w="2521425"/>
                <a:gridCol w="8105475"/>
              </a:tblGrid>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Operator</a:t>
                      </a:r>
                      <a:endParaRPr sz="2100" u="none" cap="none" strike="noStrike">
                        <a:solidFill>
                          <a:srgbClr val="191919"/>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Description</a:t>
                      </a:r>
                      <a:endParaRPr sz="2100" u="none" cap="none" strike="noStrike">
                        <a:solidFill>
                          <a:srgbClr val="191919"/>
                        </a:solidFill>
                        <a:latin typeface="Avenir"/>
                        <a:ea typeface="Avenir"/>
                        <a:cs typeface="Avenir"/>
                        <a:sym typeface="Avenir"/>
                      </a:endParaRPr>
                    </a:p>
                  </a:txBody>
                  <a:tcPr marT="121900" marB="121900" marR="121900" marL="121900">
                    <a:solidFill>
                      <a:srgbClr val="D9D9D9"/>
                    </a:solidFill>
                  </a:tcPr>
                </a:tc>
              </a:tr>
              <a:tr h="89405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&lt;&gt;</a:t>
                      </a:r>
                      <a:endParaRPr sz="2100" u="none" cap="none" strike="noStrike">
                        <a:solidFill>
                          <a:srgbClr val="191919"/>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Not equal. In some versions of SQL the operator may be written as !=</a:t>
                      </a:r>
                      <a:endParaRPr sz="2100" u="none" cap="none" strike="noStrike">
                        <a:solidFill>
                          <a:srgbClr val="191919"/>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BETWEEN</a:t>
                      </a:r>
                      <a:endParaRPr sz="2100" u="none" cap="none" strike="noStrike">
                        <a:solidFill>
                          <a:srgbClr val="191919"/>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Between a certain range</a:t>
                      </a:r>
                      <a:endParaRPr sz="2100" u="none" cap="none" strike="noStrike">
                        <a:solidFill>
                          <a:srgbClr val="191919"/>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LIKE</a:t>
                      </a:r>
                      <a:endParaRPr sz="2100" u="none" cap="none" strike="noStrike">
                        <a:solidFill>
                          <a:srgbClr val="191919"/>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Search for a pattern</a:t>
                      </a:r>
                      <a:endParaRPr sz="2100" u="none" cap="none" strike="noStrike">
                        <a:solidFill>
                          <a:srgbClr val="191919"/>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IN</a:t>
                      </a:r>
                      <a:endParaRPr sz="2100" u="none" cap="none" strike="noStrike">
                        <a:solidFill>
                          <a:srgbClr val="191919"/>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191919"/>
                          </a:solidFill>
                          <a:latin typeface="Avenir"/>
                          <a:ea typeface="Avenir"/>
                          <a:cs typeface="Avenir"/>
                          <a:sym typeface="Avenir"/>
                        </a:rPr>
                        <a:t>To specify multiple possible values for a column</a:t>
                      </a:r>
                      <a:endParaRPr sz="2100" u="none" cap="none" strike="noStrike">
                        <a:solidFill>
                          <a:srgbClr val="191919"/>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nvSpPr>
        <p:spPr>
          <a:xfrm>
            <a:off x="820167" y="2520267"/>
            <a:ext cx="11168800" cy="2487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667"/>
              <a:buFont typeface="Arial"/>
              <a:buNone/>
            </a:pPr>
            <a:r>
              <a:rPr b="0" i="1" lang="en" sz="2667" u="none" cap="none" strike="noStrike">
                <a:solidFill>
                  <a:srgbClr val="333333"/>
                </a:solidFill>
                <a:highlight>
                  <a:srgbClr val="FFFFFF"/>
                </a:highlight>
                <a:latin typeface="Trebuchet MS"/>
                <a:ea typeface="Trebuchet MS"/>
                <a:cs typeface="Trebuchet MS"/>
                <a:sym typeface="Trebuchet MS"/>
              </a:rPr>
              <a:t>By default, </a:t>
            </a:r>
            <a:r>
              <a:rPr b="0" i="0" lang="en" sz="2667" u="none" cap="none" strike="noStrike">
                <a:solidFill>
                  <a:srgbClr val="333333"/>
                </a:solidFill>
                <a:highlight>
                  <a:srgbClr val="FFFFFF"/>
                </a:highlight>
                <a:latin typeface="Trebuchet MS"/>
                <a:ea typeface="Trebuchet MS"/>
                <a:cs typeface="Trebuchet MS"/>
                <a:sym typeface="Trebuchet MS"/>
              </a:rPr>
              <a:t>The SQL Keywords are case-insensitive (SELECT, FROM, WHERE, AS, etc.) but are usually written in all capitals. However, MySQL has a configuration option to enable or disable it</a:t>
            </a:r>
            <a:endParaRPr b="0" i="1" sz="2667" u="none" cap="none" strike="noStrike">
              <a:solidFill>
                <a:srgbClr val="333333"/>
              </a:solidFill>
              <a:highlight>
                <a:srgbClr val="FFFFFF"/>
              </a:highlight>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What is RDBMS?</a:t>
            </a:r>
            <a:endParaRPr b="0" i="0" sz="3200" u="none" cap="none" strike="noStrike">
              <a:solidFill>
                <a:srgbClr val="191919"/>
              </a:solidFill>
              <a:latin typeface="Avenir"/>
              <a:ea typeface="Avenir"/>
              <a:cs typeface="Avenir"/>
              <a:sym typeface="Avenir"/>
            </a:endParaRPr>
          </a:p>
        </p:txBody>
      </p:sp>
      <p:sp>
        <p:nvSpPr>
          <p:cNvPr id="137" name="Google Shape;137;p19"/>
          <p:cNvSpPr txBox="1"/>
          <p:nvPr/>
        </p:nvSpPr>
        <p:spPr>
          <a:xfrm>
            <a:off x="239151" y="892233"/>
            <a:ext cx="11295449" cy="5452667"/>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RDBMS stand for Relational Database Management Systems</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RDBMS allows to store, retrieve or manipulate data, but in a more efficient way than DBMS</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121917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Apart from rows and columns the RDBMS table has following components</a:t>
            </a:r>
            <a:endParaRPr b="0" i="0" sz="2400" u="none" cap="none" strike="noStrike">
              <a:solidFill>
                <a:srgbClr val="191919"/>
              </a:solidFill>
              <a:latin typeface="Avenir"/>
              <a:ea typeface="Avenir"/>
              <a:cs typeface="Avenir"/>
              <a:sym typeface="Avenir"/>
            </a:endParaRPr>
          </a:p>
          <a:p>
            <a:pPr indent="-457189" lvl="1" marL="1828754"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Domain</a:t>
            </a:r>
            <a:endParaRPr b="0" i="0" sz="2400" u="none" cap="none" strike="noStrike">
              <a:solidFill>
                <a:srgbClr val="191919"/>
              </a:solidFill>
              <a:latin typeface="Avenir"/>
              <a:ea typeface="Avenir"/>
              <a:cs typeface="Avenir"/>
              <a:sym typeface="Avenir"/>
            </a:endParaRPr>
          </a:p>
          <a:p>
            <a:pPr indent="-457189" lvl="1" marL="1828754"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Instance </a:t>
            </a:r>
            <a:endParaRPr b="0" i="0" sz="2400" u="none" cap="none" strike="noStrike">
              <a:solidFill>
                <a:srgbClr val="191919"/>
              </a:solidFill>
              <a:latin typeface="Avenir"/>
              <a:ea typeface="Avenir"/>
              <a:cs typeface="Avenir"/>
              <a:sym typeface="Avenir"/>
            </a:endParaRPr>
          </a:p>
          <a:p>
            <a:pPr indent="-457189" lvl="1" marL="1828754"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Schema</a:t>
            </a:r>
            <a:endParaRPr b="0" i="0" sz="2400" u="none" cap="none" strike="noStrike">
              <a:solidFill>
                <a:srgbClr val="191919"/>
              </a:solidFill>
              <a:latin typeface="Avenir"/>
              <a:ea typeface="Avenir"/>
              <a:cs typeface="Avenir"/>
              <a:sym typeface="Avenir"/>
            </a:endParaRPr>
          </a:p>
          <a:p>
            <a:pPr indent="-457189" lvl="1" marL="1828754"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Keys</a:t>
            </a:r>
            <a:endParaRPr b="0" i="0" sz="2400" u="none" cap="none" strike="noStrike">
              <a:solidFill>
                <a:srgbClr val="191919"/>
              </a:solidFill>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3"/>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rgbClr val="191919"/>
                </a:solidFill>
                <a:latin typeface="Calibri"/>
                <a:ea typeface="Calibri"/>
                <a:cs typeface="Calibri"/>
                <a:sym typeface="Calibri"/>
              </a:rPr>
              <a:t>Missing Data</a:t>
            </a:r>
            <a:endParaRPr b="0" i="0" sz="6667" u="none" cap="none" strike="noStrike">
              <a:solidFill>
                <a:srgbClr val="191919"/>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Checking Missing Data</a:t>
            </a:r>
            <a:endParaRPr b="0" i="0" sz="3200" u="none" cap="none" strike="noStrike">
              <a:solidFill>
                <a:srgbClr val="191919"/>
              </a:solidFill>
              <a:latin typeface="Avenir"/>
              <a:ea typeface="Avenir"/>
              <a:cs typeface="Avenir"/>
              <a:sym typeface="Avenir"/>
            </a:endParaRPr>
          </a:p>
        </p:txBody>
      </p:sp>
      <p:sp>
        <p:nvSpPr>
          <p:cNvPr id="620" name="Google Shape;620;p74"/>
          <p:cNvSpPr txBox="1"/>
          <p:nvPr/>
        </p:nvSpPr>
        <p:spPr>
          <a:xfrm>
            <a:off x="508000" y="2010300"/>
            <a:ext cx="11252400" cy="4079600"/>
          </a:xfrm>
          <a:prstGeom prst="rect">
            <a:avLst/>
          </a:prstGeom>
          <a:noFill/>
          <a:ln>
            <a:noFill/>
          </a:ln>
        </p:spPr>
        <p:txBody>
          <a:bodyPr anchorCtr="0" anchor="t" bIns="121900" lIns="121900" spcFirstLastPara="1" rIns="121900" wrap="square" tIns="121900">
            <a:noAutofit/>
          </a:bodyPr>
          <a:lstStyle/>
          <a:p>
            <a:pPr indent="-440255" lvl="0" marL="609585" marR="33866" rtl="0" algn="just">
              <a:lnSpc>
                <a:spcPct val="200000"/>
              </a:lnSpc>
              <a:spcBef>
                <a:spcPts val="80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The SQL NULL is the term used to represent a missing value</a:t>
            </a:r>
            <a:endParaRPr b="0" i="0" sz="2133" u="none" cap="none" strike="noStrike">
              <a:solidFill>
                <a:srgbClr val="191919"/>
              </a:solidFill>
              <a:latin typeface="Avenir"/>
              <a:ea typeface="Avenir"/>
              <a:cs typeface="Avenir"/>
              <a:sym typeface="Avenir"/>
            </a:endParaRPr>
          </a:p>
          <a:p>
            <a:pPr indent="-440255" lvl="0" marL="609585" marR="33866" rtl="0" algn="just">
              <a:lnSpc>
                <a:spcPct val="200000"/>
              </a:lnSpc>
              <a:spcBef>
                <a:spcPts val="400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A NULL value in a table is a value in a field that appears to be blank.</a:t>
            </a:r>
            <a:endParaRPr b="0" i="0" sz="2133" u="none" cap="none" strike="noStrike">
              <a:solidFill>
                <a:srgbClr val="191919"/>
              </a:solidFill>
              <a:latin typeface="Avenir"/>
              <a:ea typeface="Avenir"/>
              <a:cs typeface="Avenir"/>
              <a:sym typeface="Avenir"/>
            </a:endParaRPr>
          </a:p>
          <a:p>
            <a:pPr indent="-440255" lvl="0" marL="609585" marR="33866" rtl="0" algn="just">
              <a:lnSpc>
                <a:spcPct val="150000"/>
              </a:lnSpc>
              <a:spcBef>
                <a:spcPts val="4000"/>
              </a:spcBef>
              <a:spcAft>
                <a:spcPts val="0"/>
              </a:spcAft>
              <a:buClr>
                <a:srgbClr val="333333"/>
              </a:buClr>
              <a:buSzPts val="1600"/>
              <a:buFont typeface="Avenir"/>
              <a:buChar char="●"/>
            </a:pPr>
            <a:r>
              <a:rPr b="0" i="0" lang="en" sz="2133" u="none" cap="none" strike="noStrike">
                <a:solidFill>
                  <a:srgbClr val="191919"/>
                </a:solidFill>
                <a:latin typeface="Avenir"/>
                <a:ea typeface="Avenir"/>
                <a:cs typeface="Avenir"/>
                <a:sym typeface="Avenir"/>
              </a:rPr>
              <a:t>You must use the IS NULL or IS NOT NULL operators to check for a NULL value</a:t>
            </a:r>
            <a:endParaRPr b="0" i="0" sz="2133" u="none" cap="none" strike="noStrike">
              <a:solidFill>
                <a:srgbClr val="191919"/>
              </a:solidFill>
              <a:latin typeface="Avenir"/>
              <a:ea typeface="Avenir"/>
              <a:cs typeface="Avenir"/>
              <a:sym typeface="Avenir"/>
            </a:endParaRPr>
          </a:p>
          <a:p>
            <a:pPr indent="0" lvl="0" marL="0" marR="0" rtl="0" algn="l">
              <a:lnSpc>
                <a:spcPct val="100000"/>
              </a:lnSpc>
              <a:spcBef>
                <a:spcPts val="933"/>
              </a:spcBef>
              <a:spcAft>
                <a:spcPts val="0"/>
              </a:spcAft>
              <a:buClr>
                <a:srgbClr val="000000"/>
              </a:buClr>
              <a:buSzPts val="2133"/>
              <a:buFont typeface="Arial"/>
              <a:buNone/>
            </a:pPr>
            <a:r>
              <a:t/>
            </a:r>
            <a:endParaRPr b="0" i="0" sz="2133" u="none" cap="none" strike="noStrike">
              <a:solidFill>
                <a:srgbClr val="191919"/>
              </a:solidFill>
              <a:highlight>
                <a:srgbClr val="FFFFFF"/>
              </a:highlight>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Checking Missing Data</a:t>
            </a:r>
            <a:endParaRPr b="0" i="0" sz="3200" u="none" cap="none" strike="noStrike">
              <a:solidFill>
                <a:srgbClr val="191919"/>
              </a:solidFill>
              <a:latin typeface="Avenir"/>
              <a:ea typeface="Avenir"/>
              <a:cs typeface="Avenir"/>
              <a:sym typeface="Avenir"/>
            </a:endParaRPr>
          </a:p>
        </p:txBody>
      </p:sp>
      <p:sp>
        <p:nvSpPr>
          <p:cNvPr id="626" name="Google Shape;626;p75"/>
          <p:cNvSpPr txBox="1"/>
          <p:nvPr/>
        </p:nvSpPr>
        <p:spPr>
          <a:xfrm>
            <a:off x="503399" y="1237958"/>
            <a:ext cx="10266201" cy="704400"/>
          </a:xfrm>
          <a:prstGeom prst="rect">
            <a:avLst/>
          </a:prstGeom>
          <a:noFill/>
          <a:ln>
            <a:noFill/>
          </a:ln>
        </p:spPr>
        <p:txBody>
          <a:bodyPr anchorCtr="0" anchor="t" bIns="121900" lIns="121900" spcFirstLastPara="1" rIns="121900" wrap="square" tIns="121900">
            <a:noAutofit/>
          </a:bodyPr>
          <a:lstStyle/>
          <a:p>
            <a:pPr indent="0" lvl="0" marL="0" marR="33866" rtl="0" algn="just">
              <a:lnSpc>
                <a:spcPct val="100000"/>
              </a:lnSpc>
              <a:spcBef>
                <a:spcPts val="0"/>
              </a:spcBef>
              <a:spcAft>
                <a:spcPts val="0"/>
              </a:spcAft>
              <a:buClr>
                <a:srgbClr val="000000"/>
              </a:buClr>
              <a:buSzPts val="2133"/>
              <a:buFont typeface="Arial"/>
              <a:buNone/>
            </a:pPr>
            <a:r>
              <a:rPr b="0" i="0" lang="en" sz="2133" u="none" cap="none" strike="noStrike">
                <a:solidFill>
                  <a:schemeClr val="dk1"/>
                </a:solidFill>
                <a:highlight>
                  <a:srgbClr val="FFFFFF"/>
                </a:highlight>
                <a:latin typeface="Avenir"/>
                <a:ea typeface="Avenir"/>
                <a:cs typeface="Avenir"/>
                <a:sym typeface="Avenir"/>
              </a:rPr>
              <a:t>Consider the following Employee table having the records as shown below</a:t>
            </a:r>
            <a:endParaRPr b="0" i="0" sz="2133" u="none" cap="none" strike="noStrike">
              <a:solidFill>
                <a:schemeClr val="dk1"/>
              </a:solidFill>
              <a:latin typeface="Avenir"/>
              <a:ea typeface="Avenir"/>
              <a:cs typeface="Avenir"/>
              <a:sym typeface="Avenir"/>
            </a:endParaRPr>
          </a:p>
        </p:txBody>
      </p:sp>
      <p:graphicFrame>
        <p:nvGraphicFramePr>
          <p:cNvPr id="627" name="Google Shape;627;p75"/>
          <p:cNvGraphicFramePr/>
          <p:nvPr/>
        </p:nvGraphicFramePr>
        <p:xfrm>
          <a:off x="1871003" y="1942358"/>
          <a:ext cx="3000000" cy="3000000"/>
        </p:xfrm>
        <a:graphic>
          <a:graphicData uri="http://schemas.openxmlformats.org/drawingml/2006/table">
            <a:tbl>
              <a:tblPr>
                <a:noFill/>
                <a:tableStyleId>{D322A244-3591-463F-94BC-5B4BA6D0727C}</a:tableStyleId>
              </a:tblPr>
              <a:tblGrid>
                <a:gridCol w="874425"/>
                <a:gridCol w="1467025"/>
                <a:gridCol w="1226775"/>
                <a:gridCol w="1835375"/>
                <a:gridCol w="1563125"/>
              </a:tblGrid>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r h="64930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Is Not Null Operator</a:t>
            </a:r>
            <a:endParaRPr b="0" i="0" sz="3200" u="none" cap="none" strike="noStrike">
              <a:solidFill>
                <a:srgbClr val="191919"/>
              </a:solidFill>
              <a:latin typeface="Avenir"/>
              <a:ea typeface="Avenir"/>
              <a:cs typeface="Avenir"/>
              <a:sym typeface="Avenir"/>
            </a:endParaRPr>
          </a:p>
        </p:txBody>
      </p:sp>
      <p:sp>
        <p:nvSpPr>
          <p:cNvPr id="633" name="Google Shape;633;p76"/>
          <p:cNvSpPr txBox="1"/>
          <p:nvPr/>
        </p:nvSpPr>
        <p:spPr>
          <a:xfrm>
            <a:off x="503399" y="1406031"/>
            <a:ext cx="1369801" cy="704400"/>
          </a:xfrm>
          <a:prstGeom prst="rect">
            <a:avLst/>
          </a:prstGeom>
          <a:noFill/>
          <a:ln>
            <a:noFill/>
          </a:ln>
        </p:spPr>
        <p:txBody>
          <a:bodyPr anchorCtr="0" anchor="t" bIns="121900" lIns="121900" spcFirstLastPara="1" rIns="121900" wrap="square" tIns="121900">
            <a:noAutofit/>
          </a:bodyPr>
          <a:lstStyle/>
          <a:p>
            <a:pPr indent="0" lvl="0" marL="0" marR="33866" rtl="0" algn="just">
              <a:lnSpc>
                <a:spcPct val="100000"/>
              </a:lnSpc>
              <a:spcBef>
                <a:spcPts val="0"/>
              </a:spcBef>
              <a:spcAft>
                <a:spcPts val="0"/>
              </a:spcAft>
              <a:buClr>
                <a:srgbClr val="000000"/>
              </a:buClr>
              <a:buSzPts val="2133"/>
              <a:buFont typeface="Arial"/>
              <a:buNone/>
            </a:pPr>
            <a:r>
              <a:rPr b="0" i="0" lang="en" sz="2133" u="none" cap="none" strike="noStrike">
                <a:solidFill>
                  <a:schemeClr val="dk1"/>
                </a:solidFill>
                <a:highlight>
                  <a:srgbClr val="FFFFFF"/>
                </a:highlight>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634" name="Google Shape;634;p76"/>
          <p:cNvSpPr txBox="1"/>
          <p:nvPr/>
        </p:nvSpPr>
        <p:spPr>
          <a:xfrm>
            <a:off x="835100" y="2110431"/>
            <a:ext cx="9934800" cy="1222402"/>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SELECT</a:t>
            </a:r>
            <a:r>
              <a:rPr b="0" i="0" lang="en" sz="2133" u="none" cap="none" strike="noStrike">
                <a:solidFill>
                  <a:srgbClr val="333333"/>
                </a:solidFill>
                <a:latin typeface="Courier New"/>
                <a:ea typeface="Courier New"/>
                <a:cs typeface="Courier New"/>
                <a:sym typeface="Courier New"/>
              </a:rPr>
              <a:t>  ID, NAME, AGE, ADDRESS, SALARY </a:t>
            </a:r>
            <a:r>
              <a:rPr b="1" i="0" lang="en" sz="2133" u="none" cap="none" strike="noStrike">
                <a:solidFill>
                  <a:srgbClr val="333333"/>
                </a:solidFill>
                <a:latin typeface="Courier New"/>
                <a:ea typeface="Courier New"/>
                <a:cs typeface="Courier New"/>
                <a:sym typeface="Courier New"/>
              </a:rPr>
              <a:t>FROM</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Employee</a:t>
            </a:r>
            <a:endParaRPr b="1" i="0" sz="2133" u="none" cap="none" strike="noStrike">
              <a:solidFill>
                <a:srgbClr val="333333"/>
              </a:solidFill>
              <a:highlight>
                <a:srgbClr val="666666"/>
              </a:highlight>
              <a:latin typeface="Courier New"/>
              <a:ea typeface="Courier New"/>
              <a:cs typeface="Courier New"/>
              <a:sym typeface="Courier New"/>
            </a:endParaRPr>
          </a:p>
          <a:p>
            <a:pPr indent="0" lvl="0" marL="0" marR="33866" rtl="0" algn="l">
              <a:lnSpc>
                <a:spcPct val="115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WHERE</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SALARY</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IS NOT NULL</a:t>
            </a:r>
            <a:r>
              <a:rPr b="0" i="0" lang="en" sz="2133" u="none" cap="none" strike="noStrike">
                <a:solidFill>
                  <a:srgbClr val="333333"/>
                </a:solidFill>
                <a:latin typeface="Courier New"/>
                <a:ea typeface="Courier New"/>
                <a:cs typeface="Courier New"/>
                <a:sym typeface="Courier New"/>
              </a:rPr>
              <a:t>;</a:t>
            </a:r>
            <a:endParaRPr b="0" i="0" sz="2133" u="none" cap="none" strike="noStrike">
              <a:solidFill>
                <a:srgbClr val="333333"/>
              </a:solidFill>
              <a:latin typeface="Courier New"/>
              <a:ea typeface="Courier New"/>
              <a:cs typeface="Courier New"/>
              <a:sym typeface="Courier New"/>
            </a:endParaRPr>
          </a:p>
        </p:txBody>
      </p:sp>
      <p:graphicFrame>
        <p:nvGraphicFramePr>
          <p:cNvPr id="635" name="Google Shape;635;p76"/>
          <p:cNvGraphicFramePr/>
          <p:nvPr/>
        </p:nvGraphicFramePr>
        <p:xfrm>
          <a:off x="2644726" y="3429000"/>
          <a:ext cx="3000000" cy="3000000"/>
        </p:xfrm>
        <a:graphic>
          <a:graphicData uri="http://schemas.openxmlformats.org/drawingml/2006/table">
            <a:tbl>
              <a:tblPr>
                <a:noFill/>
                <a:tableStyleId>{D322A244-3591-463F-94BC-5B4BA6D0727C}</a:tableStyleId>
              </a:tblPr>
              <a:tblGrid>
                <a:gridCol w="886100"/>
                <a:gridCol w="1486600"/>
                <a:gridCol w="1243175"/>
                <a:gridCol w="1859900"/>
                <a:gridCol w="1584000"/>
              </a:tblGrid>
              <a:tr h="65392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5392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5392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5392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bl>
          </a:graphicData>
        </a:graphic>
      </p:graphicFrame>
      <p:sp>
        <p:nvSpPr>
          <p:cNvPr id="636" name="Google Shape;636;p76"/>
          <p:cNvSpPr txBox="1"/>
          <p:nvPr/>
        </p:nvSpPr>
        <p:spPr>
          <a:xfrm>
            <a:off x="574000" y="3628831"/>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lnSpc>
                <a:spcPct val="100000"/>
              </a:lnSpc>
              <a:spcBef>
                <a:spcPts val="0"/>
              </a:spcBef>
              <a:spcAft>
                <a:spcPts val="0"/>
              </a:spcAft>
              <a:buClr>
                <a:srgbClr val="000000"/>
              </a:buClr>
              <a:buSzPts val="2133"/>
              <a:buFont typeface="Arial"/>
              <a:buNone/>
            </a:pPr>
            <a:r>
              <a:rPr b="0" i="0" lang="en" sz="2133" u="none" cap="none" strike="noStrike">
                <a:solidFill>
                  <a:schemeClr val="dk1"/>
                </a:solidFill>
                <a:highlight>
                  <a:srgbClr val="FFFFFF"/>
                </a:highlight>
                <a:latin typeface="Avenir"/>
                <a:ea typeface="Avenir"/>
                <a:cs typeface="Avenir"/>
                <a:sym typeface="Avenir"/>
              </a:rPr>
              <a:t>Output:</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434343"/>
                </a:solidFill>
                <a:latin typeface="Avenir"/>
                <a:ea typeface="Avenir"/>
                <a:cs typeface="Avenir"/>
                <a:sym typeface="Avenir"/>
              </a:rPr>
              <a:t>Is Null Operator</a:t>
            </a:r>
            <a:endParaRPr b="0" i="0" sz="3200" u="none" cap="none" strike="noStrike">
              <a:solidFill>
                <a:srgbClr val="434343"/>
              </a:solidFill>
              <a:latin typeface="Avenir"/>
              <a:ea typeface="Avenir"/>
              <a:cs typeface="Avenir"/>
              <a:sym typeface="Avenir"/>
            </a:endParaRPr>
          </a:p>
        </p:txBody>
      </p:sp>
      <p:sp>
        <p:nvSpPr>
          <p:cNvPr id="642" name="Google Shape;642;p77"/>
          <p:cNvSpPr txBox="1"/>
          <p:nvPr/>
        </p:nvSpPr>
        <p:spPr>
          <a:xfrm>
            <a:off x="574000" y="1565631"/>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lnSpc>
                <a:spcPct val="100000"/>
              </a:lnSpc>
              <a:spcBef>
                <a:spcPts val="0"/>
              </a:spcBef>
              <a:spcAft>
                <a:spcPts val="0"/>
              </a:spcAft>
              <a:buClr>
                <a:srgbClr val="000000"/>
              </a:buClr>
              <a:buSzPts val="2133"/>
              <a:buFont typeface="Arial"/>
              <a:buNone/>
            </a:pPr>
            <a:r>
              <a:rPr b="0" i="0" lang="en" sz="2133" u="none" cap="none" strike="noStrike">
                <a:solidFill>
                  <a:schemeClr val="dk1"/>
                </a:solidFill>
                <a:highlight>
                  <a:srgbClr val="FFFFFF"/>
                </a:highlight>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643" name="Google Shape;643;p77"/>
          <p:cNvSpPr txBox="1"/>
          <p:nvPr/>
        </p:nvSpPr>
        <p:spPr>
          <a:xfrm>
            <a:off x="834900" y="2461433"/>
            <a:ext cx="9934800" cy="922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33866" rtl="0" algn="l">
              <a:lnSpc>
                <a:spcPct val="115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SELECT</a:t>
            </a:r>
            <a:r>
              <a:rPr b="0" i="0" lang="en" sz="2133" u="none" cap="none" strike="noStrike">
                <a:solidFill>
                  <a:srgbClr val="333333"/>
                </a:solidFill>
                <a:latin typeface="Courier New"/>
                <a:ea typeface="Courier New"/>
                <a:cs typeface="Courier New"/>
                <a:sym typeface="Courier New"/>
              </a:rPr>
              <a:t>  ID, NAME, AGE, ADDRESS, SALARY </a:t>
            </a:r>
            <a:r>
              <a:rPr b="1" i="0" lang="en" sz="2133" u="none" cap="none" strike="noStrike">
                <a:solidFill>
                  <a:srgbClr val="333333"/>
                </a:solidFill>
                <a:latin typeface="Courier New"/>
                <a:ea typeface="Courier New"/>
                <a:cs typeface="Courier New"/>
                <a:sym typeface="Courier New"/>
              </a:rPr>
              <a:t>FROM</a:t>
            </a:r>
            <a:r>
              <a:rPr b="0" i="0" lang="en" sz="2133" u="none" cap="none" strike="noStrike">
                <a:solidFill>
                  <a:srgbClr val="333333"/>
                </a:solidFill>
                <a:latin typeface="Courier New"/>
                <a:ea typeface="Courier New"/>
                <a:cs typeface="Courier New"/>
                <a:sym typeface="Courier New"/>
              </a:rPr>
              <a:t> </a:t>
            </a:r>
            <a:r>
              <a:rPr b="1" i="0" lang="en" sz="2133" u="none" cap="none" strike="noStrike">
                <a:solidFill>
                  <a:srgbClr val="333333"/>
                </a:solidFill>
                <a:latin typeface="Courier New"/>
                <a:ea typeface="Courier New"/>
                <a:cs typeface="Courier New"/>
                <a:sym typeface="Courier New"/>
              </a:rPr>
              <a:t>Employee</a:t>
            </a:r>
            <a:endParaRPr b="1" i="0" sz="2133" u="none" cap="none" strike="noStrike">
              <a:solidFill>
                <a:srgbClr val="333333"/>
              </a:solidFill>
              <a:latin typeface="Courier New"/>
              <a:ea typeface="Courier New"/>
              <a:cs typeface="Courier New"/>
              <a:sym typeface="Courier New"/>
            </a:endParaRPr>
          </a:p>
          <a:p>
            <a:pPr indent="0" lvl="0" marL="0" marR="33866" rtl="0" algn="l">
              <a:lnSpc>
                <a:spcPct val="115000"/>
              </a:lnSpc>
              <a:spcBef>
                <a:spcPts val="0"/>
              </a:spcBef>
              <a:spcAft>
                <a:spcPts val="0"/>
              </a:spcAft>
              <a:buClr>
                <a:srgbClr val="000000"/>
              </a:buClr>
              <a:buSzPts val="2133"/>
              <a:buFont typeface="Arial"/>
              <a:buNone/>
            </a:pPr>
            <a:r>
              <a:rPr b="1" i="0" lang="en" sz="2133" u="none" cap="none" strike="noStrike">
                <a:solidFill>
                  <a:srgbClr val="333333"/>
                </a:solidFill>
                <a:latin typeface="Courier New"/>
                <a:ea typeface="Courier New"/>
                <a:cs typeface="Courier New"/>
                <a:sym typeface="Courier New"/>
              </a:rPr>
              <a:t>WHERE SALARY IS NULL;</a:t>
            </a:r>
            <a:endParaRPr b="1" i="0" sz="2133" u="none" cap="none" strike="noStrike">
              <a:solidFill>
                <a:srgbClr val="333333"/>
              </a:solidFill>
              <a:latin typeface="Courier New"/>
              <a:ea typeface="Courier New"/>
              <a:cs typeface="Courier New"/>
              <a:sym typeface="Courier New"/>
            </a:endParaRPr>
          </a:p>
        </p:txBody>
      </p:sp>
      <p:sp>
        <p:nvSpPr>
          <p:cNvPr id="644" name="Google Shape;644;p77"/>
          <p:cNvSpPr txBox="1"/>
          <p:nvPr/>
        </p:nvSpPr>
        <p:spPr>
          <a:xfrm>
            <a:off x="574000" y="3737196"/>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lnSpc>
                <a:spcPct val="100000"/>
              </a:lnSpc>
              <a:spcBef>
                <a:spcPts val="0"/>
              </a:spcBef>
              <a:spcAft>
                <a:spcPts val="0"/>
              </a:spcAft>
              <a:buClr>
                <a:srgbClr val="000000"/>
              </a:buClr>
              <a:buSzPts val="2133"/>
              <a:buFont typeface="Arial"/>
              <a:buNone/>
            </a:pPr>
            <a:r>
              <a:rPr b="0" i="0" lang="en" sz="2133" u="none" cap="none" strike="noStrike">
                <a:solidFill>
                  <a:schemeClr val="dk1"/>
                </a:solidFill>
                <a:highlight>
                  <a:srgbClr val="FFFFFF"/>
                </a:highlight>
                <a:latin typeface="Avenir"/>
                <a:ea typeface="Avenir"/>
                <a:cs typeface="Avenir"/>
                <a:sym typeface="Avenir"/>
              </a:rPr>
              <a:t>Output:</a:t>
            </a:r>
            <a:endParaRPr b="0" i="0" sz="2133" u="none" cap="none" strike="noStrike">
              <a:solidFill>
                <a:schemeClr val="dk1"/>
              </a:solidFill>
              <a:latin typeface="Avenir"/>
              <a:ea typeface="Avenir"/>
              <a:cs typeface="Avenir"/>
              <a:sym typeface="Avenir"/>
            </a:endParaRPr>
          </a:p>
        </p:txBody>
      </p:sp>
      <p:graphicFrame>
        <p:nvGraphicFramePr>
          <p:cNvPr id="645" name="Google Shape;645;p77"/>
          <p:cNvGraphicFramePr/>
          <p:nvPr/>
        </p:nvGraphicFramePr>
        <p:xfrm>
          <a:off x="2642526" y="3900715"/>
          <a:ext cx="3000000" cy="3000000"/>
        </p:xfrm>
        <a:graphic>
          <a:graphicData uri="http://schemas.openxmlformats.org/drawingml/2006/table">
            <a:tbl>
              <a:tblPr>
                <a:noFill/>
                <a:tableStyleId>{D322A244-3591-463F-94BC-5B4BA6D0727C}</a:tableStyleId>
              </a:tblPr>
              <a:tblGrid>
                <a:gridCol w="845200"/>
                <a:gridCol w="1417975"/>
                <a:gridCol w="1185775"/>
                <a:gridCol w="1774025"/>
                <a:gridCol w="1510875"/>
              </a:tblGrid>
              <a:tr h="67027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7027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r h="670275">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8"/>
          <p:cNvSpPr txBox="1"/>
          <p:nvPr/>
        </p:nvSpPr>
        <p:spPr>
          <a:xfrm>
            <a:off x="668421" y="2010833"/>
            <a:ext cx="10058400" cy="2127867"/>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191919"/>
                </a:solidFill>
                <a:latin typeface="Avenir"/>
                <a:ea typeface="Avenir"/>
                <a:cs typeface="Avenir"/>
                <a:sym typeface="Avenir"/>
              </a:rPr>
              <a:t>More Basic Operations - ALTER, DROP, RENAME</a:t>
            </a:r>
            <a:endParaRPr b="1" i="0" sz="4800" u="none" cap="none" strike="noStrike">
              <a:solidFill>
                <a:srgbClr val="191919"/>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a:t>
            </a:r>
            <a:endParaRPr b="0" i="0" sz="3200" u="none" cap="none" strike="noStrike">
              <a:solidFill>
                <a:srgbClr val="191919"/>
              </a:solidFill>
              <a:latin typeface="Avenir"/>
              <a:ea typeface="Avenir"/>
              <a:cs typeface="Avenir"/>
              <a:sym typeface="Avenir"/>
            </a:endParaRPr>
          </a:p>
        </p:txBody>
      </p:sp>
      <p:sp>
        <p:nvSpPr>
          <p:cNvPr id="657" name="Google Shape;657;p79"/>
          <p:cNvSpPr txBox="1"/>
          <p:nvPr/>
        </p:nvSpPr>
        <p:spPr>
          <a:xfrm>
            <a:off x="508000" y="1952567"/>
            <a:ext cx="11026800" cy="3925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Sometimes we need to incorporate changes to an already existing tables. For example, renaming a field, changing the data-type, etc</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1" i="1" lang="en" sz="2133" u="none" cap="none" strike="noStrike">
                <a:solidFill>
                  <a:schemeClr val="dk1"/>
                </a:solidFill>
                <a:highlight>
                  <a:srgbClr val="FFFFFF"/>
                </a:highlight>
                <a:latin typeface="Avenir"/>
                <a:ea typeface="Avenir"/>
                <a:cs typeface="Avenir"/>
                <a:sym typeface="Avenir"/>
              </a:rPr>
              <a:t>alter</a:t>
            </a:r>
            <a:r>
              <a:rPr b="1" i="0" lang="en" sz="2133" u="none" cap="none" strike="noStrike">
                <a:solidFill>
                  <a:schemeClr val="dk1"/>
                </a:solidFill>
                <a:highlight>
                  <a:srgbClr val="FFFFFF"/>
                </a:highlight>
                <a:latin typeface="Avenir"/>
                <a:ea typeface="Avenir"/>
                <a:cs typeface="Avenir"/>
                <a:sym typeface="Avenir"/>
              </a:rPr>
              <a:t> </a:t>
            </a:r>
            <a:r>
              <a:rPr b="0" i="0" lang="en" sz="2133" u="none" cap="none" strike="noStrike">
                <a:solidFill>
                  <a:schemeClr val="dk1"/>
                </a:solidFill>
                <a:highlight>
                  <a:srgbClr val="FFFFFF"/>
                </a:highlight>
                <a:latin typeface="Avenir"/>
                <a:ea typeface="Avenir"/>
                <a:cs typeface="Avenir"/>
                <a:sym typeface="Avenir"/>
              </a:rPr>
              <a:t>command is used to make modification in an existing database/table</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0"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Alter command is generally used with clauses such as change, modify, add, drop</a:t>
            </a:r>
            <a:endParaRPr b="0" i="0" sz="2133" u="none" cap="none" strike="noStrike">
              <a:solidFill>
                <a:schemeClr val="dk1"/>
              </a:solidFill>
              <a:highlight>
                <a:srgbClr val="FFFFFF"/>
              </a:highlight>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Change Clause</a:t>
            </a:r>
            <a:endParaRPr b="0" i="0" sz="3200" u="none" cap="none" strike="noStrike">
              <a:solidFill>
                <a:srgbClr val="191919"/>
              </a:solidFill>
              <a:latin typeface="Avenir"/>
              <a:ea typeface="Avenir"/>
              <a:cs typeface="Avenir"/>
              <a:sym typeface="Avenir"/>
            </a:endParaRPr>
          </a:p>
        </p:txBody>
      </p:sp>
      <p:sp>
        <p:nvSpPr>
          <p:cNvPr id="663" name="Google Shape;663;p80"/>
          <p:cNvSpPr txBox="1"/>
          <p:nvPr/>
        </p:nvSpPr>
        <p:spPr>
          <a:xfrm>
            <a:off x="503400" y="1091733"/>
            <a:ext cx="11031200" cy="2975292"/>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To make changes in the column’s definition we use the </a:t>
            </a:r>
            <a:r>
              <a:rPr b="1" i="1" lang="en" sz="2133" u="none" cap="none" strike="noStrike">
                <a:solidFill>
                  <a:schemeClr val="dk1"/>
                </a:solidFill>
                <a:highlight>
                  <a:srgbClr val="FFFFFF"/>
                </a:highlight>
                <a:latin typeface="Avenir"/>
                <a:ea typeface="Avenir"/>
                <a:cs typeface="Avenir"/>
                <a:sym typeface="Avenir"/>
              </a:rPr>
              <a:t>Change</a:t>
            </a:r>
            <a:r>
              <a:rPr b="0" i="0" lang="en" sz="2133" u="none" cap="none" strike="noStrike">
                <a:solidFill>
                  <a:schemeClr val="dk1"/>
                </a:solidFill>
                <a:highlight>
                  <a:srgbClr val="FFFFFF"/>
                </a:highlight>
                <a:latin typeface="Avenir"/>
                <a:ea typeface="Avenir"/>
                <a:cs typeface="Avenir"/>
                <a:sym typeface="Avenir"/>
              </a:rPr>
              <a:t> clause</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5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change clause allows you to:</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the name of the column</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the column data type</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column constraints</a:t>
            </a:r>
            <a:endParaRPr b="0" i="0" sz="2133" u="none" cap="none" strike="noStrike">
              <a:solidFill>
                <a:schemeClr val="dk1"/>
              </a:solidFill>
              <a:highlight>
                <a:srgbClr val="FFFFFF"/>
              </a:highlight>
              <a:latin typeface="Avenir"/>
              <a:ea typeface="Avenir"/>
              <a:cs typeface="Avenir"/>
              <a:sym typeface="Avenir"/>
            </a:endParaRPr>
          </a:p>
        </p:txBody>
      </p:sp>
      <p:sp>
        <p:nvSpPr>
          <p:cNvPr id="664" name="Google Shape;664;p80"/>
          <p:cNvSpPr txBox="1"/>
          <p:nvPr/>
        </p:nvSpPr>
        <p:spPr>
          <a:xfrm>
            <a:off x="1020867" y="4898572"/>
            <a:ext cx="10704000" cy="1567542"/>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highlight>
                  <a:srgbClr val="FFFFFF"/>
                </a:highlight>
                <a:latin typeface="Courier New"/>
                <a:ea typeface="Courier New"/>
                <a:cs typeface="Courier New"/>
                <a:sym typeface="Courier New"/>
              </a:rPr>
              <a:t>ALTER TABLE</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table_name</a:t>
            </a:r>
            <a:r>
              <a:rPr b="0" i="0" lang="en" sz="2400" u="none" cap="none" strike="noStrike">
                <a:solidFill>
                  <a:schemeClr val="dk1"/>
                </a:solidFill>
                <a:highlight>
                  <a:srgbClr val="FFFFFF"/>
                </a:highlight>
                <a:latin typeface="Courier New"/>
                <a:ea typeface="Courier New"/>
                <a:cs typeface="Courier New"/>
                <a:sym typeface="Courier New"/>
              </a:rPr>
              <a:t> </a:t>
            </a:r>
            <a:r>
              <a:rPr b="1" i="0" lang="en" sz="2400" u="none" cap="none" strike="noStrike">
                <a:solidFill>
                  <a:schemeClr val="dk1"/>
                </a:solidFill>
                <a:highlight>
                  <a:srgbClr val="FFFFFF"/>
                </a:highlight>
                <a:latin typeface="Courier New"/>
                <a:ea typeface="Courier New"/>
                <a:cs typeface="Courier New"/>
                <a:sym typeface="Courier New"/>
              </a:rPr>
              <a:t>CHANGE </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old_column_name new_column_name data type;</a:t>
            </a:r>
            <a:endParaRPr b="0" i="0" sz="2000" u="none" cap="none" strike="noStrike">
              <a:solidFill>
                <a:schemeClr val="dk1"/>
              </a:solidFill>
              <a:latin typeface="Calibri"/>
              <a:ea typeface="Calibri"/>
              <a:cs typeface="Calibri"/>
              <a:sym typeface="Calibri"/>
            </a:endParaRPr>
          </a:p>
        </p:txBody>
      </p:sp>
      <p:sp>
        <p:nvSpPr>
          <p:cNvPr id="665" name="Google Shape;665;p80"/>
          <p:cNvSpPr txBox="1"/>
          <p:nvPr/>
        </p:nvSpPr>
        <p:spPr>
          <a:xfrm>
            <a:off x="1020867" y="4399643"/>
            <a:ext cx="1473776" cy="49892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Change Clause</a:t>
            </a:r>
            <a:endParaRPr b="0" i="0" sz="3200" u="none" cap="none" strike="noStrike">
              <a:solidFill>
                <a:srgbClr val="191919"/>
              </a:solidFill>
              <a:latin typeface="Avenir"/>
              <a:ea typeface="Avenir"/>
              <a:cs typeface="Avenir"/>
              <a:sym typeface="Avenir"/>
            </a:endParaRPr>
          </a:p>
        </p:txBody>
      </p:sp>
      <p:sp>
        <p:nvSpPr>
          <p:cNvPr id="671" name="Google Shape;671;p81"/>
          <p:cNvSpPr txBox="1"/>
          <p:nvPr/>
        </p:nvSpPr>
        <p:spPr>
          <a:xfrm>
            <a:off x="503400" y="1466548"/>
            <a:ext cx="11390800" cy="4914819"/>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0" i="1" lang="en" sz="2133" u="none" cap="none" strike="noStrike">
                <a:solidFill>
                  <a:schemeClr val="dk1"/>
                </a:solidFill>
                <a:highlight>
                  <a:srgbClr val="FFFFFF"/>
                </a:highlight>
                <a:latin typeface="Avenir"/>
                <a:ea typeface="Avenir"/>
                <a:cs typeface="Avenir"/>
                <a:sym typeface="Avenir"/>
              </a:rPr>
              <a:t>ALTER TABLE</a:t>
            </a:r>
            <a:r>
              <a:rPr b="0" i="0" lang="en" sz="2133" u="none" cap="none" strike="noStrike">
                <a:solidFill>
                  <a:schemeClr val="dk1"/>
                </a:solidFill>
                <a:highlight>
                  <a:srgbClr val="FFFFFF"/>
                </a:highlight>
                <a:latin typeface="Avenir"/>
                <a:ea typeface="Avenir"/>
                <a:cs typeface="Avenir"/>
                <a:sym typeface="Avenir"/>
              </a:rPr>
              <a:t> command is used to specify the change in the structure of a table</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This is followed by the </a:t>
            </a:r>
            <a:r>
              <a:rPr b="0" i="1" lang="en" sz="2133" u="none" cap="none" strike="noStrike">
                <a:solidFill>
                  <a:schemeClr val="dk1"/>
                </a:solidFill>
                <a:highlight>
                  <a:srgbClr val="FFFFFF"/>
                </a:highlight>
                <a:latin typeface="Avenir"/>
                <a:ea typeface="Avenir"/>
                <a:cs typeface="Avenir"/>
                <a:sym typeface="Avenir"/>
              </a:rPr>
              <a:t>CHANGE </a:t>
            </a:r>
            <a:r>
              <a:rPr b="0" i="0" lang="en" sz="2133" u="none" cap="none" strike="noStrike">
                <a:solidFill>
                  <a:schemeClr val="dk1"/>
                </a:solidFill>
                <a:highlight>
                  <a:srgbClr val="FFFFFF"/>
                </a:highlight>
                <a:latin typeface="Avenir"/>
                <a:ea typeface="Avenir"/>
                <a:cs typeface="Avenir"/>
                <a:sym typeface="Avenir"/>
              </a:rPr>
              <a:t>clause that tells the MySql server that we want to change the column name</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1" i="1" lang="en" sz="2133" u="none" cap="none" strike="noStrike">
                <a:solidFill>
                  <a:schemeClr val="dk1"/>
                </a:solidFill>
                <a:highlight>
                  <a:srgbClr val="FFFFFF"/>
                </a:highlight>
                <a:latin typeface="Avenir"/>
                <a:ea typeface="Avenir"/>
                <a:cs typeface="Avenir"/>
                <a:sym typeface="Avenir"/>
              </a:rPr>
              <a:t>CHANGE</a:t>
            </a:r>
            <a:r>
              <a:rPr b="0" i="0" lang="en" sz="2133" u="none" cap="none" strike="noStrike">
                <a:solidFill>
                  <a:schemeClr val="dk1"/>
                </a:solidFill>
                <a:highlight>
                  <a:srgbClr val="FFFFFF"/>
                </a:highlight>
                <a:latin typeface="Avenir"/>
                <a:ea typeface="Avenir"/>
                <a:cs typeface="Avenir"/>
                <a:sym typeface="Avenir"/>
              </a:rPr>
              <a:t> clause is followed by an existing column name that needs to be changed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And finally, we mention the new definition (new name, new data type, new constraint(optional))</a:t>
            </a:r>
            <a:endParaRPr b="0" i="0" sz="2133" u="none" cap="none" strike="noStrike">
              <a:solidFill>
                <a:schemeClr val="dk1"/>
              </a:solidFill>
              <a:highlight>
                <a:srgbClr val="FFFFFF"/>
              </a:highlight>
              <a:latin typeface="Avenir"/>
              <a:ea typeface="Avenir"/>
              <a:cs typeface="Avenir"/>
              <a:sym typeface="Avenir"/>
            </a:endParaRPr>
          </a:p>
        </p:txBody>
      </p:sp>
      <p:sp>
        <p:nvSpPr>
          <p:cNvPr id="672" name="Google Shape;672;p81"/>
          <p:cNvSpPr txBox="1"/>
          <p:nvPr/>
        </p:nvSpPr>
        <p:spPr>
          <a:xfrm>
            <a:off x="633167" y="892233"/>
            <a:ext cx="4023500" cy="468481"/>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latin typeface="Avenir"/>
                <a:ea typeface="Avenir"/>
                <a:cs typeface="Avenir"/>
                <a:sym typeface="Avenir"/>
              </a:rPr>
              <a:t>Changing Column Definition</a:t>
            </a:r>
            <a:endParaRPr b="1" i="0" sz="2133" u="none" cap="none" strike="noStrike">
              <a:solidFill>
                <a:schemeClr val="dk1"/>
              </a:solidFill>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Modify Clause</a:t>
            </a:r>
            <a:endParaRPr b="0" i="0" sz="3200" u="none" cap="none" strike="noStrike">
              <a:solidFill>
                <a:srgbClr val="191919"/>
              </a:solidFill>
              <a:latin typeface="Avenir"/>
              <a:ea typeface="Avenir"/>
              <a:cs typeface="Avenir"/>
              <a:sym typeface="Avenir"/>
            </a:endParaRPr>
          </a:p>
        </p:txBody>
      </p:sp>
      <p:sp>
        <p:nvSpPr>
          <p:cNvPr id="678" name="Google Shape;678;p82"/>
          <p:cNvSpPr txBox="1"/>
          <p:nvPr/>
        </p:nvSpPr>
        <p:spPr>
          <a:xfrm>
            <a:off x="503400" y="1315357"/>
            <a:ext cx="11031200" cy="2524881"/>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1" i="1" lang="en" sz="2133" u="none" cap="none" strike="noStrike">
                <a:solidFill>
                  <a:schemeClr val="dk1"/>
                </a:solidFill>
                <a:highlight>
                  <a:srgbClr val="FFFFFF"/>
                </a:highlight>
                <a:latin typeface="Avenir"/>
                <a:ea typeface="Avenir"/>
                <a:cs typeface="Avenir"/>
                <a:sym typeface="Avenir"/>
              </a:rPr>
              <a:t>Modify </a:t>
            </a:r>
            <a:r>
              <a:rPr b="0" i="0" lang="en" sz="2133" u="none" cap="none" strike="noStrike">
                <a:solidFill>
                  <a:schemeClr val="dk1"/>
                </a:solidFill>
                <a:highlight>
                  <a:srgbClr val="FFFFFF"/>
                </a:highlight>
                <a:latin typeface="Avenir"/>
                <a:ea typeface="Avenir"/>
                <a:cs typeface="Avenir"/>
                <a:sym typeface="Avenir"/>
              </a:rPr>
              <a:t>clause allows you to:</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Modify Column Data Type</a:t>
            </a:r>
            <a:endParaRPr b="0" i="0" sz="2133" u="none" cap="none" strike="noStrike">
              <a:solidFill>
                <a:schemeClr val="dk1"/>
              </a:solidFill>
              <a:highlight>
                <a:srgbClr val="FFFFFF"/>
              </a:highlight>
              <a:latin typeface="Avenir"/>
              <a:ea typeface="Avenir"/>
              <a:cs typeface="Avenir"/>
              <a:sym typeface="Avenir"/>
            </a:endParaRPr>
          </a:p>
          <a:p>
            <a:pPr indent="0" lvl="0" marL="0" marR="0" rtl="0" algn="just">
              <a:lnSpc>
                <a:spcPct val="115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Modify Column Constraints</a:t>
            </a:r>
            <a:endParaRPr b="0" i="0" sz="2133" u="none" cap="none" strike="noStrike">
              <a:solidFill>
                <a:schemeClr val="dk1"/>
              </a:solidFill>
              <a:highlight>
                <a:srgbClr val="FFFFFF"/>
              </a:highlight>
              <a:latin typeface="Avenir"/>
              <a:ea typeface="Avenir"/>
              <a:cs typeface="Avenir"/>
              <a:sym typeface="Avenir"/>
            </a:endParaRPr>
          </a:p>
        </p:txBody>
      </p:sp>
      <p:sp>
        <p:nvSpPr>
          <p:cNvPr id="679" name="Google Shape;679;p82"/>
          <p:cNvSpPr txBox="1"/>
          <p:nvPr/>
        </p:nvSpPr>
        <p:spPr>
          <a:xfrm>
            <a:off x="1308281" y="4955442"/>
            <a:ext cx="10422800" cy="1102982"/>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highlight>
                  <a:srgbClr val="FFFFFF"/>
                </a:highlight>
                <a:latin typeface="Courier New"/>
                <a:ea typeface="Courier New"/>
                <a:cs typeface="Courier New"/>
                <a:sym typeface="Courier New"/>
              </a:rPr>
              <a:t>ALTER TABLE</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table_name</a:t>
            </a:r>
            <a:r>
              <a:rPr b="0" i="0" lang="en" sz="2400" u="none" cap="none" strike="noStrike">
                <a:solidFill>
                  <a:schemeClr val="dk1"/>
                </a:solidFill>
                <a:highlight>
                  <a:srgbClr val="FFFFFF"/>
                </a:highlight>
                <a:latin typeface="Courier New"/>
                <a:ea typeface="Courier New"/>
                <a:cs typeface="Courier New"/>
                <a:sym typeface="Courier New"/>
              </a:rPr>
              <a:t> </a:t>
            </a:r>
            <a:r>
              <a:rPr b="1" i="0" lang="en" sz="2400" u="none" cap="none" strike="noStrike">
                <a:solidFill>
                  <a:schemeClr val="dk1"/>
                </a:solidFill>
                <a:highlight>
                  <a:srgbClr val="FFFFFF"/>
                </a:highlight>
                <a:latin typeface="Courier New"/>
                <a:ea typeface="Courier New"/>
                <a:cs typeface="Courier New"/>
                <a:sym typeface="Courier New"/>
              </a:rPr>
              <a:t>MODIFY</a:t>
            </a:r>
            <a:r>
              <a:rPr b="0" i="0" lang="en" sz="2400" u="none" cap="none" strike="noStrike">
                <a:solidFill>
                  <a:schemeClr val="dk1"/>
                </a:solidFill>
                <a:highlight>
                  <a:srgbClr val="FFFFFF"/>
                </a:highlight>
                <a:latin typeface="Courier New"/>
                <a:ea typeface="Courier New"/>
                <a:cs typeface="Courier New"/>
                <a:sym typeface="Courier New"/>
              </a:rPr>
              <a:t> </a:t>
            </a:r>
            <a:r>
              <a:rPr b="0" i="1" lang="en" sz="2400" u="none" cap="none" strike="noStrike">
                <a:solidFill>
                  <a:schemeClr val="dk1"/>
                </a:solidFill>
                <a:highlight>
                  <a:srgbClr val="FFFFFF"/>
                </a:highlight>
                <a:latin typeface="Courier New"/>
                <a:ea typeface="Courier New"/>
                <a:cs typeface="Courier New"/>
                <a:sym typeface="Courier New"/>
              </a:rPr>
              <a:t>current_column_name data type constraint;</a:t>
            </a:r>
            <a:endParaRPr b="0" i="0" sz="2000" u="none" cap="none" strike="noStrike">
              <a:solidFill>
                <a:schemeClr val="dk1"/>
              </a:solidFill>
              <a:latin typeface="Calibri"/>
              <a:ea typeface="Calibri"/>
              <a:cs typeface="Calibri"/>
              <a:sym typeface="Calibri"/>
            </a:endParaRPr>
          </a:p>
        </p:txBody>
      </p:sp>
      <p:sp>
        <p:nvSpPr>
          <p:cNvPr id="680" name="Google Shape;680;p82"/>
          <p:cNvSpPr txBox="1"/>
          <p:nvPr/>
        </p:nvSpPr>
        <p:spPr>
          <a:xfrm>
            <a:off x="1011133" y="4555533"/>
            <a:ext cx="1345200" cy="429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A database table</a:t>
            </a:r>
            <a:endParaRPr b="0" i="0" sz="3200" u="none" cap="none" strike="noStrike">
              <a:solidFill>
                <a:srgbClr val="191919"/>
              </a:solidFill>
              <a:latin typeface="Avenir"/>
              <a:ea typeface="Avenir"/>
              <a:cs typeface="Avenir"/>
              <a:sym typeface="Avenir"/>
            </a:endParaRPr>
          </a:p>
        </p:txBody>
      </p:sp>
      <p:sp>
        <p:nvSpPr>
          <p:cNvPr id="143" name="Google Shape;143;p20"/>
          <p:cNvSpPr txBox="1"/>
          <p:nvPr/>
        </p:nvSpPr>
        <p:spPr>
          <a:xfrm>
            <a:off x="393895" y="998806"/>
            <a:ext cx="6758905" cy="5077127"/>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 database consists of one or more tables</a:t>
            </a:r>
            <a:endParaRPr b="0" i="0" sz="2400"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 table is the most significant component in an RDBMS</a:t>
            </a:r>
            <a:endParaRPr b="0" i="0" sz="2400"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 table is where all data is stored</a:t>
            </a:r>
            <a:endParaRPr b="0" i="0" sz="2400"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A table constitutes of rows &amp; columns</a:t>
            </a:r>
            <a:endParaRPr b="0" i="0" sz="2400"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Each column represents attributes of the entity</a:t>
            </a:r>
            <a:endParaRPr b="0" i="0" sz="2400" u="none" cap="none" strike="noStrike">
              <a:solidFill>
                <a:srgbClr val="191919"/>
              </a:solidFill>
              <a:latin typeface="Avenir"/>
              <a:ea typeface="Avenir"/>
              <a:cs typeface="Avenir"/>
              <a:sym typeface="Avenir"/>
            </a:endParaRPr>
          </a:p>
        </p:txBody>
      </p:sp>
      <p:pic>
        <p:nvPicPr>
          <p:cNvPr id="144" name="Google Shape;144;p20"/>
          <p:cNvPicPr preferRelativeResize="0"/>
          <p:nvPr/>
        </p:nvPicPr>
        <p:blipFill rotWithShape="1">
          <a:blip r:embed="rId3">
            <a:alphaModFix/>
          </a:blip>
          <a:srcRect b="0" l="0" r="0" t="0"/>
          <a:stretch/>
        </p:blipFill>
        <p:spPr>
          <a:xfrm>
            <a:off x="7232067" y="2346432"/>
            <a:ext cx="4756735" cy="261669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3"/>
          <p:cNvSpPr txBox="1"/>
          <p:nvPr/>
        </p:nvSpPr>
        <p:spPr>
          <a:xfrm>
            <a:off x="1502224" y="2598600"/>
            <a:ext cx="9653600" cy="830400"/>
          </a:xfrm>
          <a:prstGeom prst="rect">
            <a:avLst/>
          </a:prstGeom>
          <a:noFill/>
          <a:ln>
            <a:noFill/>
          </a:ln>
        </p:spPr>
        <p:txBody>
          <a:bodyPr anchorCtr="0" anchor="t" bIns="121900" lIns="121900" spcFirstLastPara="1" rIns="121900" wrap="square" tIns="121900">
            <a:noAutofit/>
          </a:bodyPr>
          <a:lstStyle/>
          <a:p>
            <a:pPr indent="0" lvl="0" marL="609585" marR="0" rtl="0" algn="just">
              <a:lnSpc>
                <a:spcPct val="100000"/>
              </a:lnSpc>
              <a:spcBef>
                <a:spcPts val="0"/>
              </a:spcBef>
              <a:spcAft>
                <a:spcPts val="0"/>
              </a:spcAft>
              <a:buClr>
                <a:srgbClr val="000000"/>
              </a:buClr>
              <a:buSzPts val="2667"/>
              <a:buFont typeface="Arial"/>
              <a:buNone/>
            </a:pPr>
            <a:r>
              <a:rPr b="0" i="1" lang="en" sz="2667" u="none" cap="none" strike="noStrike">
                <a:solidFill>
                  <a:schemeClr val="dk1"/>
                </a:solidFill>
                <a:highlight>
                  <a:schemeClr val="lt1"/>
                </a:highlight>
                <a:latin typeface="Trebuchet MS"/>
                <a:ea typeface="Trebuchet MS"/>
                <a:cs typeface="Trebuchet MS"/>
                <a:sym typeface="Trebuchet MS"/>
              </a:rPr>
              <a:t>Modify clause CANNOT be used to rename a column</a:t>
            </a:r>
            <a:endParaRPr b="0" i="1" sz="2667" u="none" cap="none" strike="noStrike">
              <a:solidFill>
                <a:srgbClr val="333333"/>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Change Clause</a:t>
            </a:r>
            <a:endParaRPr b="0" i="0" sz="3200" u="none" cap="none" strike="noStrike">
              <a:solidFill>
                <a:srgbClr val="191919"/>
              </a:solidFill>
              <a:latin typeface="Avenir"/>
              <a:ea typeface="Avenir"/>
              <a:cs typeface="Avenir"/>
              <a:sym typeface="Avenir"/>
            </a:endParaRPr>
          </a:p>
        </p:txBody>
      </p:sp>
      <p:sp>
        <p:nvSpPr>
          <p:cNvPr id="691" name="Google Shape;691;p84"/>
          <p:cNvSpPr txBox="1"/>
          <p:nvPr/>
        </p:nvSpPr>
        <p:spPr>
          <a:xfrm>
            <a:off x="503400" y="2054167"/>
            <a:ext cx="11390800" cy="4327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0" i="1" lang="en" sz="2133" u="none" cap="none" strike="noStrike">
                <a:solidFill>
                  <a:schemeClr val="dk1"/>
                </a:solidFill>
                <a:highlight>
                  <a:srgbClr val="FFFFFF"/>
                </a:highlight>
                <a:latin typeface="Avenir"/>
                <a:ea typeface="Avenir"/>
                <a:cs typeface="Avenir"/>
                <a:sym typeface="Avenir"/>
              </a:rPr>
              <a:t>ALTER TABLE</a:t>
            </a:r>
            <a:r>
              <a:rPr b="0" i="0" lang="en" sz="2133" u="none" cap="none" strike="noStrike">
                <a:solidFill>
                  <a:schemeClr val="dk1"/>
                </a:solidFill>
                <a:highlight>
                  <a:srgbClr val="FFFFFF"/>
                </a:highlight>
                <a:latin typeface="Avenir"/>
                <a:ea typeface="Avenir"/>
                <a:cs typeface="Avenir"/>
                <a:sym typeface="Avenir"/>
              </a:rPr>
              <a:t> command is used to specify the change in the structure of a table</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This is followed by the </a:t>
            </a:r>
            <a:r>
              <a:rPr b="0" i="1" lang="en" sz="2133" u="none" cap="none" strike="noStrike">
                <a:solidFill>
                  <a:schemeClr val="dk1"/>
                </a:solidFill>
                <a:highlight>
                  <a:srgbClr val="FFFFFF"/>
                </a:highlight>
                <a:latin typeface="Avenir"/>
                <a:ea typeface="Avenir"/>
                <a:cs typeface="Avenir"/>
                <a:sym typeface="Avenir"/>
              </a:rPr>
              <a:t>MODIFY </a:t>
            </a:r>
            <a:r>
              <a:rPr b="0" i="0" lang="en" sz="2133" u="none" cap="none" strike="noStrike">
                <a:solidFill>
                  <a:schemeClr val="dk1"/>
                </a:solidFill>
                <a:highlight>
                  <a:srgbClr val="FFFFFF"/>
                </a:highlight>
                <a:latin typeface="Avenir"/>
                <a:ea typeface="Avenir"/>
                <a:cs typeface="Avenir"/>
                <a:sym typeface="Avenir"/>
              </a:rPr>
              <a:t>clause that tells the MySql server that we want to modify a column</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1" i="1" lang="en" sz="2133" u="none" cap="none" strike="noStrike">
                <a:solidFill>
                  <a:schemeClr val="dk1"/>
                </a:solidFill>
                <a:highlight>
                  <a:srgbClr val="FFFFFF"/>
                </a:highlight>
                <a:latin typeface="Avenir"/>
                <a:ea typeface="Avenir"/>
                <a:cs typeface="Avenir"/>
                <a:sym typeface="Avenir"/>
              </a:rPr>
              <a:t>MODIFY </a:t>
            </a:r>
            <a:r>
              <a:rPr b="0" i="0" lang="en" sz="2133" u="none" cap="none" strike="noStrike">
                <a:solidFill>
                  <a:schemeClr val="dk1"/>
                </a:solidFill>
                <a:highlight>
                  <a:srgbClr val="FFFFFF"/>
                </a:highlight>
                <a:latin typeface="Avenir"/>
                <a:ea typeface="Avenir"/>
                <a:cs typeface="Avenir"/>
                <a:sym typeface="Avenir"/>
              </a:rPr>
              <a:t>clause is followed by an existing column name that needs to be changed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And finally, we mention the new definition of that column (new data type, new constraint(optional))</a:t>
            </a:r>
            <a:endParaRPr b="0" i="0" sz="2133" u="none" cap="none" strike="noStrike">
              <a:solidFill>
                <a:schemeClr val="dk1"/>
              </a:solidFill>
              <a:highlight>
                <a:srgbClr val="FFFFFF"/>
              </a:highlight>
              <a:latin typeface="Avenir"/>
              <a:ea typeface="Avenir"/>
              <a:cs typeface="Avenir"/>
              <a:sym typeface="Avenir"/>
            </a:endParaRPr>
          </a:p>
        </p:txBody>
      </p:sp>
      <p:sp>
        <p:nvSpPr>
          <p:cNvPr id="692" name="Google Shape;692;p84"/>
          <p:cNvSpPr txBox="1"/>
          <p:nvPr/>
        </p:nvSpPr>
        <p:spPr>
          <a:xfrm>
            <a:off x="633167" y="1277667"/>
            <a:ext cx="4774856" cy="5344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latin typeface="Avenir"/>
                <a:ea typeface="Avenir"/>
                <a:cs typeface="Avenir"/>
                <a:sym typeface="Avenir"/>
              </a:rPr>
              <a:t>Modifying Column Definition</a:t>
            </a:r>
            <a:endParaRPr b="1" i="0" sz="2133" u="none" cap="none" strike="noStrike">
              <a:solidFill>
                <a:schemeClr val="dk1"/>
              </a:solidFill>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5"/>
          <p:cNvSpPr txBox="1"/>
          <p:nvPr/>
        </p:nvSpPr>
        <p:spPr>
          <a:xfrm>
            <a:off x="503400" y="2250267"/>
            <a:ext cx="11260800" cy="3508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rgbClr val="191919"/>
                </a:solidFill>
                <a:latin typeface="Avenir"/>
                <a:ea typeface="Avenir"/>
                <a:cs typeface="Avenir"/>
                <a:sym typeface="Avenir"/>
              </a:rPr>
              <a:t>If you have already created your MySQL database, and decide after the fact that one of your columns is named incorrectly, you can simply rename it using </a:t>
            </a:r>
            <a:r>
              <a:rPr b="1" i="1" lang="en" sz="2133" u="none" cap="none" strike="noStrike">
                <a:solidFill>
                  <a:srgbClr val="191919"/>
                </a:solidFill>
                <a:latin typeface="Avenir"/>
                <a:ea typeface="Avenir"/>
                <a:cs typeface="Avenir"/>
                <a:sym typeface="Avenir"/>
              </a:rPr>
              <a:t>CHANGE</a:t>
            </a:r>
            <a:endParaRPr b="1" i="1" sz="2133"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1" i="0" sz="2133" u="none" cap="none" strike="noStrike">
              <a:solidFill>
                <a:srgbClr val="191919"/>
              </a:solidFill>
              <a:latin typeface="Avenir"/>
              <a:ea typeface="Avenir"/>
              <a:cs typeface="Avenir"/>
              <a:sym typeface="Avenir"/>
            </a:endParaRPr>
          </a:p>
          <a:p>
            <a:pPr indent="0" lvl="0" marL="609585" marR="0" rtl="0" algn="just">
              <a:lnSpc>
                <a:spcPct val="100000"/>
              </a:lnSpc>
              <a:spcBef>
                <a:spcPts val="0"/>
              </a:spcBef>
              <a:spcAft>
                <a:spcPts val="0"/>
              </a:spcAft>
              <a:buClr>
                <a:srgbClr val="000000"/>
              </a:buClr>
              <a:buSzPts val="2133"/>
              <a:buFont typeface="Arial"/>
              <a:buNone/>
            </a:pPr>
            <a:r>
              <a:t/>
            </a:r>
            <a:endParaRPr b="1" i="0" sz="2133"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133"/>
              <a:buFont typeface="Arial"/>
              <a:buNone/>
            </a:pPr>
            <a:r>
              <a:t/>
            </a:r>
            <a:endParaRPr b="1" i="0" sz="2133" u="none" cap="none" strike="noStrike">
              <a:solidFill>
                <a:srgbClr val="191919"/>
              </a:solidFill>
              <a:latin typeface="Avenir"/>
              <a:ea typeface="Avenir"/>
              <a:cs typeface="Avenir"/>
              <a:sym typeface="Avenir"/>
            </a:endParaRPr>
          </a:p>
          <a:p>
            <a:pPr indent="-440255" lvl="0" marL="609585" marR="0" rtl="0" algn="just">
              <a:lnSpc>
                <a:spcPct val="100000"/>
              </a:lnSpc>
              <a:spcBef>
                <a:spcPts val="0"/>
              </a:spcBef>
              <a:spcAft>
                <a:spcPts val="0"/>
              </a:spcAft>
              <a:buClr>
                <a:srgbClr val="333333"/>
              </a:buClr>
              <a:buSzPts val="1600"/>
              <a:buFont typeface="Avenir"/>
              <a:buChar char="●"/>
            </a:pPr>
            <a:r>
              <a:rPr b="1" i="1" lang="en" sz="2133" u="none" cap="none" strike="noStrike">
                <a:solidFill>
                  <a:srgbClr val="191919"/>
                </a:solidFill>
                <a:latin typeface="Avenir"/>
                <a:ea typeface="Avenir"/>
                <a:cs typeface="Avenir"/>
                <a:sym typeface="Avenir"/>
              </a:rPr>
              <a:t>MODIFY</a:t>
            </a:r>
            <a:r>
              <a:rPr b="1" i="0" lang="en" sz="2133" u="none" cap="none" strike="noStrike">
                <a:solidFill>
                  <a:srgbClr val="191919"/>
                </a:solidFill>
                <a:latin typeface="Avenir"/>
                <a:ea typeface="Avenir"/>
                <a:cs typeface="Avenir"/>
                <a:sym typeface="Avenir"/>
              </a:rPr>
              <a:t> </a:t>
            </a:r>
            <a:r>
              <a:rPr b="0" i="0" lang="en" sz="2133" u="none" cap="none" strike="noStrike">
                <a:solidFill>
                  <a:srgbClr val="191919"/>
                </a:solidFill>
                <a:latin typeface="Avenir"/>
                <a:ea typeface="Avenir"/>
                <a:cs typeface="Avenir"/>
                <a:sym typeface="Avenir"/>
              </a:rPr>
              <a:t>does everything </a:t>
            </a:r>
            <a:r>
              <a:rPr b="1" i="1" lang="en" sz="2133" u="none" cap="none" strike="noStrike">
                <a:solidFill>
                  <a:srgbClr val="191919"/>
                </a:solidFill>
                <a:latin typeface="Avenir"/>
                <a:ea typeface="Avenir"/>
                <a:cs typeface="Avenir"/>
                <a:sym typeface="Avenir"/>
              </a:rPr>
              <a:t>CHANGE</a:t>
            </a:r>
            <a:r>
              <a:rPr b="1" i="0" lang="en" sz="2133" u="none" cap="none" strike="noStrike">
                <a:solidFill>
                  <a:srgbClr val="191919"/>
                </a:solidFill>
                <a:latin typeface="Avenir"/>
                <a:ea typeface="Avenir"/>
                <a:cs typeface="Avenir"/>
                <a:sym typeface="Avenir"/>
              </a:rPr>
              <a:t> </a:t>
            </a:r>
            <a:r>
              <a:rPr b="0" i="0" lang="en" sz="2133" u="none" cap="none" strike="noStrike">
                <a:solidFill>
                  <a:srgbClr val="191919"/>
                </a:solidFill>
                <a:latin typeface="Avenir"/>
                <a:ea typeface="Avenir"/>
                <a:cs typeface="Avenir"/>
                <a:sym typeface="Avenir"/>
              </a:rPr>
              <a:t>can, but without renaming the column</a:t>
            </a:r>
            <a:endParaRPr b="1" i="0" sz="2133" u="none" cap="none" strike="noStrike">
              <a:solidFill>
                <a:srgbClr val="191919"/>
              </a:solidFill>
              <a:latin typeface="Avenir"/>
              <a:ea typeface="Avenir"/>
              <a:cs typeface="Avenir"/>
              <a:sym typeface="Avenir"/>
            </a:endParaRPr>
          </a:p>
        </p:txBody>
      </p:sp>
      <p:sp>
        <p:nvSpPr>
          <p:cNvPr id="698" name="Google Shape;698;p8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Difference between Change and Modify Clause</a:t>
            </a:r>
            <a:endParaRPr b="0" i="0" sz="3200" u="none" cap="none" strike="noStrike">
              <a:solidFill>
                <a:srgbClr val="191919"/>
              </a:solidFill>
              <a:latin typeface="Avenir"/>
              <a:ea typeface="Avenir"/>
              <a:cs typeface="Avenir"/>
              <a:sym typeface="Aveni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Add Clause</a:t>
            </a:r>
            <a:endParaRPr b="0" i="0" sz="3200" u="none" cap="none" strike="noStrike">
              <a:solidFill>
                <a:srgbClr val="191919"/>
              </a:solidFill>
              <a:latin typeface="Avenir"/>
              <a:ea typeface="Avenir"/>
              <a:cs typeface="Avenir"/>
              <a:sym typeface="Avenir"/>
            </a:endParaRPr>
          </a:p>
        </p:txBody>
      </p:sp>
      <p:sp>
        <p:nvSpPr>
          <p:cNvPr id="704" name="Google Shape;704;p86"/>
          <p:cNvSpPr txBox="1"/>
          <p:nvPr/>
        </p:nvSpPr>
        <p:spPr>
          <a:xfrm>
            <a:off x="503400" y="2254967"/>
            <a:ext cx="11031200" cy="3011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a:t>
            </a:r>
            <a:r>
              <a:rPr b="1" i="1" lang="en" sz="2133" u="none" cap="none" strike="noStrike">
                <a:solidFill>
                  <a:schemeClr val="dk1"/>
                </a:solidFill>
                <a:highlight>
                  <a:srgbClr val="FFFFFF"/>
                </a:highlight>
                <a:latin typeface="Avenir"/>
                <a:ea typeface="Avenir"/>
                <a:cs typeface="Avenir"/>
                <a:sym typeface="Avenir"/>
              </a:rPr>
              <a:t>Add</a:t>
            </a:r>
            <a:r>
              <a:rPr b="0" i="0" lang="en" sz="2133" u="none" cap="none" strike="noStrike">
                <a:solidFill>
                  <a:schemeClr val="dk1"/>
                </a:solidFill>
                <a:highlight>
                  <a:srgbClr val="FFFFFF"/>
                </a:highlight>
                <a:latin typeface="Avenir"/>
                <a:ea typeface="Avenir"/>
                <a:cs typeface="Avenir"/>
                <a:sym typeface="Avenir"/>
              </a:rPr>
              <a:t> clause allows you to:</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Add a new column to an existing table</a:t>
            </a:r>
            <a:endParaRPr b="0" i="0" sz="2133" u="none" cap="none" strike="noStrike">
              <a:solidFill>
                <a:schemeClr val="dk1"/>
              </a:solidFill>
              <a:highlight>
                <a:srgbClr val="FFFFFF"/>
              </a:highlight>
              <a:latin typeface="Avenir"/>
              <a:ea typeface="Avenir"/>
              <a:cs typeface="Avenir"/>
              <a:sym typeface="Avenir"/>
            </a:endParaRPr>
          </a:p>
          <a:p>
            <a:pPr indent="0" lvl="0" marL="1219170" marR="0" rtl="0" algn="just">
              <a:lnSpc>
                <a:spcPct val="200000"/>
              </a:lnSpc>
              <a:spcBef>
                <a:spcPts val="0"/>
              </a:spcBef>
              <a:spcAft>
                <a:spcPts val="0"/>
              </a:spcAft>
              <a:buClr>
                <a:srgbClr val="000000"/>
              </a:buClr>
              <a:buSzPts val="2133"/>
              <a:buFont typeface="Arial"/>
              <a:buNone/>
            </a:pPr>
            <a:r>
              <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Add primary key constraint to an existing column</a:t>
            </a:r>
            <a:endParaRPr b="0" i="0" sz="2133" u="none" cap="none" strike="noStrike">
              <a:solidFill>
                <a:schemeClr val="dk1"/>
              </a:solidFill>
              <a:highlight>
                <a:srgbClr val="FFFFFF"/>
              </a:highlight>
              <a:latin typeface="Avenir"/>
              <a:ea typeface="Avenir"/>
              <a:cs typeface="Avenir"/>
              <a:sym typeface="Aveni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7"/>
          <p:cNvSpPr txBox="1"/>
          <p:nvPr/>
        </p:nvSpPr>
        <p:spPr>
          <a:xfrm>
            <a:off x="503400" y="2257367"/>
            <a:ext cx="11031200" cy="12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To add a new column to an existing table, we use the </a:t>
            </a:r>
            <a:r>
              <a:rPr b="1" i="1" lang="en" sz="2133" u="none" cap="none" strike="noStrike">
                <a:solidFill>
                  <a:schemeClr val="dk1"/>
                </a:solidFill>
                <a:highlight>
                  <a:srgbClr val="FFFFFF"/>
                </a:highlight>
                <a:latin typeface="Avenir"/>
                <a:ea typeface="Avenir"/>
                <a:cs typeface="Avenir"/>
                <a:sym typeface="Avenir"/>
              </a:rPr>
              <a:t>ADD COLUMN </a:t>
            </a:r>
            <a:r>
              <a:rPr b="0" i="0" lang="en" sz="2133" u="none" cap="none" strike="noStrike">
                <a:solidFill>
                  <a:schemeClr val="dk1"/>
                </a:solidFill>
                <a:highlight>
                  <a:srgbClr val="FFFFFF"/>
                </a:highlight>
                <a:latin typeface="Avenir"/>
                <a:ea typeface="Avenir"/>
                <a:cs typeface="Avenir"/>
                <a:sym typeface="Avenir"/>
              </a:rPr>
              <a:t>clause with the </a:t>
            </a:r>
            <a:r>
              <a:rPr b="1" i="1" lang="en" sz="2133" u="none" cap="none" strike="noStrike">
                <a:solidFill>
                  <a:schemeClr val="dk1"/>
                </a:solidFill>
                <a:highlight>
                  <a:srgbClr val="FFFFFF"/>
                </a:highlight>
                <a:latin typeface="Avenir"/>
                <a:ea typeface="Avenir"/>
                <a:cs typeface="Avenir"/>
                <a:sym typeface="Avenir"/>
              </a:rPr>
              <a:t>ALTER</a:t>
            </a:r>
            <a:r>
              <a:rPr b="0" i="0" lang="en" sz="2133" u="none" cap="none" strike="noStrike">
                <a:solidFill>
                  <a:schemeClr val="dk1"/>
                </a:solidFill>
                <a:highlight>
                  <a:srgbClr val="FFFFFF"/>
                </a:highlight>
                <a:latin typeface="Avenir"/>
                <a:ea typeface="Avenir"/>
                <a:cs typeface="Avenir"/>
                <a:sym typeface="Avenir"/>
              </a:rPr>
              <a:t> command in the following way</a:t>
            </a:r>
            <a:endParaRPr b="0" i="0" sz="2133" u="none" cap="none" strike="noStrike">
              <a:solidFill>
                <a:schemeClr val="dk1"/>
              </a:solidFill>
              <a:highlight>
                <a:srgbClr val="FFFFFF"/>
              </a:highlight>
              <a:latin typeface="Avenir"/>
              <a:ea typeface="Avenir"/>
              <a:cs typeface="Avenir"/>
              <a:sym typeface="Avenir"/>
            </a:endParaRPr>
          </a:p>
        </p:txBody>
      </p:sp>
      <p:sp>
        <p:nvSpPr>
          <p:cNvPr id="710" name="Google Shape;710;p87"/>
          <p:cNvSpPr txBox="1"/>
          <p:nvPr/>
        </p:nvSpPr>
        <p:spPr>
          <a:xfrm>
            <a:off x="2191000" y="4734067"/>
            <a:ext cx="7810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Clr>
                <a:srgbClr val="000000"/>
              </a:buClr>
              <a:buSzPts val="2000"/>
              <a:buFont typeface="Arial"/>
              <a:buNone/>
            </a:pPr>
            <a:r>
              <a:rPr b="1" i="0" lang="en" sz="2000" u="none" cap="none" strike="noStrike">
                <a:solidFill>
                  <a:schemeClr val="dk1"/>
                </a:solidFill>
                <a:highlight>
                  <a:srgbClr val="FFFFFF"/>
                </a:highlight>
                <a:latin typeface="Courier New"/>
                <a:ea typeface="Courier New"/>
                <a:cs typeface="Courier New"/>
                <a:sym typeface="Courier New"/>
              </a:rPr>
              <a:t>ALTER TABLE</a:t>
            </a:r>
            <a:r>
              <a:rPr b="0" i="0" lang="en" sz="2000" u="none" cap="none" strike="noStrike">
                <a:solidFill>
                  <a:schemeClr val="dk1"/>
                </a:solidFill>
                <a:highlight>
                  <a:srgbClr val="FFFFFF"/>
                </a:highlight>
                <a:latin typeface="Courier New"/>
                <a:ea typeface="Courier New"/>
                <a:cs typeface="Courier New"/>
                <a:sym typeface="Courier New"/>
              </a:rPr>
              <a:t> </a:t>
            </a:r>
            <a:r>
              <a:rPr b="0" i="1" lang="en" sz="2000" u="none" cap="none" strike="noStrike">
                <a:solidFill>
                  <a:schemeClr val="dk1"/>
                </a:solidFill>
                <a:highlight>
                  <a:srgbClr val="FFFFFF"/>
                </a:highlight>
                <a:latin typeface="Courier New"/>
                <a:ea typeface="Courier New"/>
                <a:cs typeface="Courier New"/>
                <a:sym typeface="Courier New"/>
              </a:rPr>
              <a:t>table_name</a:t>
            </a:r>
            <a:r>
              <a:rPr b="0" i="0" lang="en" sz="2000" u="none" cap="none" strike="noStrike">
                <a:solidFill>
                  <a:schemeClr val="dk1"/>
                </a:solidFill>
                <a:highlight>
                  <a:srgbClr val="FFFFFF"/>
                </a:highlight>
                <a:latin typeface="Courier New"/>
                <a:ea typeface="Courier New"/>
                <a:cs typeface="Courier New"/>
                <a:sym typeface="Courier New"/>
              </a:rPr>
              <a:t> </a:t>
            </a:r>
            <a:r>
              <a:rPr b="1" i="0" lang="en" sz="2000" u="none" cap="none" strike="noStrike">
                <a:solidFill>
                  <a:schemeClr val="dk1"/>
                </a:solidFill>
                <a:highlight>
                  <a:srgbClr val="FFFFFF"/>
                </a:highlight>
                <a:latin typeface="Courier New"/>
                <a:ea typeface="Courier New"/>
                <a:cs typeface="Courier New"/>
                <a:sym typeface="Courier New"/>
              </a:rPr>
              <a:t>ADD COLUMN </a:t>
            </a:r>
            <a:r>
              <a:rPr b="0" i="1" lang="en" sz="2000" u="none" cap="none" strike="noStrike">
                <a:solidFill>
                  <a:schemeClr val="dk1"/>
                </a:solidFill>
                <a:highlight>
                  <a:srgbClr val="FFFFFF"/>
                </a:highlight>
                <a:latin typeface="Courier New"/>
                <a:ea typeface="Courier New"/>
                <a:cs typeface="Courier New"/>
                <a:sym typeface="Courier New"/>
              </a:rPr>
              <a:t>column_name</a:t>
            </a:r>
            <a:endParaRPr b="0" i="1"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11" name="Google Shape;711;p87"/>
          <p:cNvSpPr txBox="1"/>
          <p:nvPr/>
        </p:nvSpPr>
        <p:spPr>
          <a:xfrm>
            <a:off x="1102867" y="3796333"/>
            <a:ext cx="1345200" cy="509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
        <p:nvSpPr>
          <p:cNvPr id="712" name="Google Shape;712;p87"/>
          <p:cNvSpPr txBox="1"/>
          <p:nvPr/>
        </p:nvSpPr>
        <p:spPr>
          <a:xfrm>
            <a:off x="648267" y="1320530"/>
            <a:ext cx="4707504"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latin typeface="Avenir"/>
                <a:ea typeface="Avenir"/>
                <a:cs typeface="Avenir"/>
                <a:sym typeface="Avenir"/>
              </a:rPr>
              <a:t>Adding a new column to a table</a:t>
            </a:r>
            <a:endParaRPr b="1" i="0" sz="2133" u="none" cap="none" strike="noStrike">
              <a:solidFill>
                <a:schemeClr val="dk1"/>
              </a:solidFill>
              <a:latin typeface="Avenir"/>
              <a:ea typeface="Avenir"/>
              <a:cs typeface="Avenir"/>
              <a:sym typeface="Avenir"/>
            </a:endParaRPr>
          </a:p>
        </p:txBody>
      </p:sp>
      <p:sp>
        <p:nvSpPr>
          <p:cNvPr id="713" name="Google Shape;713;p8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Add Clause</a:t>
            </a:r>
            <a:endParaRPr b="0" i="0" sz="3200" u="none" cap="none" strike="noStrike">
              <a:solidFill>
                <a:srgbClr val="191919"/>
              </a:solidFill>
              <a:latin typeface="Avenir"/>
              <a:ea typeface="Avenir"/>
              <a:cs typeface="Avenir"/>
              <a:sym typeface="Aveni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8"/>
          <p:cNvSpPr txBox="1"/>
          <p:nvPr/>
        </p:nvSpPr>
        <p:spPr>
          <a:xfrm>
            <a:off x="577867" y="1993200"/>
            <a:ext cx="11182400" cy="11412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2400"/>
              <a:buFont typeface="Arial"/>
              <a:buNone/>
            </a:pPr>
            <a:r>
              <a:rPr b="0" i="1" lang="en" sz="2400" u="none" cap="none" strike="noStrike">
                <a:solidFill>
                  <a:schemeClr val="dk1"/>
                </a:solidFill>
                <a:highlight>
                  <a:schemeClr val="lt1"/>
                </a:highlight>
                <a:latin typeface="Trebuchet MS"/>
                <a:ea typeface="Trebuchet MS"/>
                <a:cs typeface="Trebuchet MS"/>
                <a:sym typeface="Trebuchet MS"/>
              </a:rPr>
              <a:t>By default, the ADD clause adds a column at the end of the table. Use the </a:t>
            </a:r>
            <a:r>
              <a:rPr b="1" i="1" lang="en" sz="2400" u="none" cap="none" strike="noStrike">
                <a:solidFill>
                  <a:schemeClr val="dk1"/>
                </a:solidFill>
                <a:highlight>
                  <a:schemeClr val="lt1"/>
                </a:highlight>
                <a:latin typeface="Trebuchet MS"/>
                <a:ea typeface="Trebuchet MS"/>
                <a:cs typeface="Trebuchet MS"/>
                <a:sym typeface="Trebuchet MS"/>
              </a:rPr>
              <a:t>AFTER </a:t>
            </a:r>
            <a:r>
              <a:rPr b="0" i="1" lang="en" sz="2400" u="none" cap="none" strike="noStrike">
                <a:solidFill>
                  <a:schemeClr val="dk1"/>
                </a:solidFill>
                <a:highlight>
                  <a:schemeClr val="lt1"/>
                </a:highlight>
                <a:latin typeface="Trebuchet MS"/>
                <a:ea typeface="Trebuchet MS"/>
                <a:cs typeface="Trebuchet MS"/>
                <a:sym typeface="Trebuchet MS"/>
              </a:rPr>
              <a:t>keyword to add a column at a particular position in a table</a:t>
            </a:r>
            <a:endParaRPr b="0" i="1" sz="2400" u="none" cap="none" strike="noStrike">
              <a:solidFill>
                <a:schemeClr val="dk1"/>
              </a:solidFill>
              <a:highlight>
                <a:schemeClr val="lt1"/>
              </a:highlight>
              <a:latin typeface="Trebuchet MS"/>
              <a:ea typeface="Trebuchet MS"/>
              <a:cs typeface="Trebuchet MS"/>
              <a:sym typeface="Trebuchet MS"/>
            </a:endParaRPr>
          </a:p>
        </p:txBody>
      </p:sp>
      <p:sp>
        <p:nvSpPr>
          <p:cNvPr id="719" name="Google Shape;719;p88"/>
          <p:cNvSpPr txBox="1"/>
          <p:nvPr/>
        </p:nvSpPr>
        <p:spPr>
          <a:xfrm>
            <a:off x="508000" y="3236000"/>
            <a:ext cx="10864000" cy="983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For example: To add a ‘Date_of_Birth’ column after ‘last_name’ column in the table Customer, use the following query :</a:t>
            </a:r>
            <a:endParaRPr b="0" i="0" sz="2400" u="none" cap="none" strike="noStrike">
              <a:solidFill>
                <a:schemeClr val="dk1"/>
              </a:solidFill>
              <a:latin typeface="Calibri"/>
              <a:ea typeface="Calibri"/>
              <a:cs typeface="Calibri"/>
              <a:sym typeface="Calibri"/>
            </a:endParaRPr>
          </a:p>
        </p:txBody>
      </p:sp>
      <p:sp>
        <p:nvSpPr>
          <p:cNvPr id="720" name="Google Shape;720;p88"/>
          <p:cNvSpPr txBox="1"/>
          <p:nvPr/>
        </p:nvSpPr>
        <p:spPr>
          <a:xfrm>
            <a:off x="1062567" y="4989833"/>
            <a:ext cx="106732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ALTER TABLE </a:t>
            </a:r>
            <a:r>
              <a:rPr b="0" i="0" lang="en" sz="2133" u="none" cap="none" strike="noStrike">
                <a:solidFill>
                  <a:schemeClr val="dk1"/>
                </a:solidFill>
                <a:highlight>
                  <a:srgbClr val="FFFFFF"/>
                </a:highlight>
                <a:latin typeface="Courier New"/>
                <a:ea typeface="Courier New"/>
                <a:cs typeface="Courier New"/>
                <a:sym typeface="Courier New"/>
              </a:rPr>
              <a:t>Customer </a:t>
            </a:r>
            <a:r>
              <a:rPr b="1" i="0" lang="en" sz="2133" u="none" cap="none" strike="noStrike">
                <a:solidFill>
                  <a:schemeClr val="dk1"/>
                </a:solidFill>
                <a:highlight>
                  <a:srgbClr val="FFFFFF"/>
                </a:highlight>
                <a:latin typeface="Courier New"/>
                <a:ea typeface="Courier New"/>
                <a:cs typeface="Courier New"/>
                <a:sym typeface="Courier New"/>
              </a:rPr>
              <a:t>ADD </a:t>
            </a:r>
            <a:r>
              <a:rPr b="0" i="0" lang="en" sz="2133" u="none" cap="none" strike="noStrike">
                <a:solidFill>
                  <a:schemeClr val="dk1"/>
                </a:solidFill>
                <a:highlight>
                  <a:srgbClr val="FFFFFF"/>
                </a:highlight>
                <a:latin typeface="Courier New"/>
                <a:ea typeface="Courier New"/>
                <a:cs typeface="Courier New"/>
                <a:sym typeface="Courier New"/>
              </a:rPr>
              <a:t>Date_of_Birth date </a:t>
            </a:r>
            <a:r>
              <a:rPr b="1" i="0" lang="en" sz="2133" u="none" cap="none" strike="noStrike">
                <a:solidFill>
                  <a:schemeClr val="dk1"/>
                </a:solidFill>
                <a:highlight>
                  <a:srgbClr val="FFFFFF"/>
                </a:highlight>
                <a:latin typeface="Courier New"/>
                <a:ea typeface="Courier New"/>
                <a:cs typeface="Courier New"/>
                <a:sym typeface="Courier New"/>
              </a:rPr>
              <a:t>AFTER </a:t>
            </a:r>
            <a:r>
              <a:rPr b="0" i="0" lang="en" sz="2133" u="none" cap="none" strike="noStrike">
                <a:solidFill>
                  <a:schemeClr val="dk1"/>
                </a:solidFill>
                <a:highlight>
                  <a:srgbClr val="FFFFFF"/>
                </a:highlight>
                <a:latin typeface="Courier New"/>
                <a:ea typeface="Courier New"/>
                <a:cs typeface="Courier New"/>
                <a:sym typeface="Courier New"/>
              </a:rPr>
              <a:t>‘last_name’</a:t>
            </a:r>
            <a:r>
              <a:rPr b="1" i="0" lang="en" sz="2133" u="none" cap="none" strike="noStrike">
                <a:solidFill>
                  <a:schemeClr val="dk1"/>
                </a:solidFill>
                <a:highlight>
                  <a:srgbClr val="FFFFFF"/>
                </a:highlight>
                <a:latin typeface="Courier New"/>
                <a:ea typeface="Courier New"/>
                <a:cs typeface="Courier New"/>
                <a:sym typeface="Courier New"/>
              </a:rPr>
              <a:t>;</a:t>
            </a:r>
            <a:endParaRPr b="1" i="1" sz="2133"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9"/>
          <p:cNvSpPr txBox="1"/>
          <p:nvPr/>
        </p:nvSpPr>
        <p:spPr>
          <a:xfrm>
            <a:off x="503400" y="2358967"/>
            <a:ext cx="11031200" cy="12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Suppose you no longer need a column from a table for your analysis</a:t>
            </a:r>
            <a:endParaRPr b="0" i="0" sz="2133" u="none" cap="none" strike="noStrike">
              <a:solidFill>
                <a:srgbClr val="222222"/>
              </a:solidFill>
              <a:highlight>
                <a:srgbClr val="FFFFFF"/>
              </a:highlight>
              <a:latin typeface="Avenir"/>
              <a:ea typeface="Avenir"/>
              <a:cs typeface="Avenir"/>
              <a:sym typeface="Avenir"/>
            </a:endParaRPr>
          </a:p>
          <a:p>
            <a:pPr indent="0" lvl="0" marL="609585" marR="0" rtl="0" algn="l">
              <a:lnSpc>
                <a:spcPct val="115000"/>
              </a:lnSpc>
              <a:spcBef>
                <a:spcPts val="1867"/>
              </a:spcBef>
              <a:spcAft>
                <a:spcPts val="0"/>
              </a:spcAft>
              <a:buClr>
                <a:srgbClr val="000000"/>
              </a:buClr>
              <a:buSzPts val="2133"/>
              <a:buFont typeface="Arial"/>
              <a:buNone/>
            </a:pPr>
            <a:r>
              <a:t/>
            </a:r>
            <a:endParaRPr b="0" i="0" sz="2133" u="none" cap="none" strike="noStrike">
              <a:solidFill>
                <a:srgbClr val="222222"/>
              </a:solidFill>
              <a:highlight>
                <a:srgbClr val="FFFFFF"/>
              </a:highlight>
              <a:latin typeface="Avenir"/>
              <a:ea typeface="Avenir"/>
              <a:cs typeface="Avenir"/>
              <a:sym typeface="Avenir"/>
            </a:endParaRPr>
          </a:p>
          <a:p>
            <a:pPr indent="-440255" lvl="0" marL="609585" marR="0" rtl="0" algn="l">
              <a:lnSpc>
                <a:spcPct val="115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In this scenario we use the </a:t>
            </a:r>
            <a:r>
              <a:rPr b="1" i="1" lang="en" sz="2133" u="none" cap="none" strike="noStrike">
                <a:solidFill>
                  <a:srgbClr val="222222"/>
                </a:solidFill>
                <a:highlight>
                  <a:srgbClr val="FFFFFF"/>
                </a:highlight>
                <a:latin typeface="Avenir"/>
                <a:ea typeface="Avenir"/>
                <a:cs typeface="Avenir"/>
                <a:sym typeface="Avenir"/>
              </a:rPr>
              <a:t>ALTER</a:t>
            </a:r>
            <a:r>
              <a:rPr b="0" i="0" lang="en" sz="2133" u="none" cap="none" strike="noStrike">
                <a:solidFill>
                  <a:srgbClr val="222222"/>
                </a:solidFill>
                <a:highlight>
                  <a:srgbClr val="FFFFFF"/>
                </a:highlight>
                <a:latin typeface="Avenir"/>
                <a:ea typeface="Avenir"/>
                <a:cs typeface="Avenir"/>
                <a:sym typeface="Avenir"/>
              </a:rPr>
              <a:t> command with the </a:t>
            </a:r>
            <a:r>
              <a:rPr b="1" i="1" lang="en" sz="2133" u="none" cap="none" strike="noStrike">
                <a:solidFill>
                  <a:srgbClr val="222222"/>
                </a:solidFill>
                <a:highlight>
                  <a:srgbClr val="FFFFFF"/>
                </a:highlight>
                <a:latin typeface="Avenir"/>
                <a:ea typeface="Avenir"/>
                <a:cs typeface="Avenir"/>
                <a:sym typeface="Avenir"/>
              </a:rPr>
              <a:t>DROP</a:t>
            </a:r>
            <a:r>
              <a:rPr b="0" i="0" lang="en" sz="2133" u="none" cap="none" strike="noStrike">
                <a:solidFill>
                  <a:srgbClr val="222222"/>
                </a:solidFill>
                <a:highlight>
                  <a:srgbClr val="FFFFFF"/>
                </a:highlight>
                <a:latin typeface="Avenir"/>
                <a:ea typeface="Avenir"/>
                <a:cs typeface="Avenir"/>
                <a:sym typeface="Avenir"/>
              </a:rPr>
              <a:t> clause to remove a column from the table</a:t>
            </a:r>
            <a:endParaRPr b="0" i="0" sz="2133" u="none" cap="none" strike="noStrike">
              <a:solidFill>
                <a:srgbClr val="222222"/>
              </a:solidFill>
              <a:highlight>
                <a:srgbClr val="FFFFFF"/>
              </a:highlight>
              <a:latin typeface="Avenir"/>
              <a:ea typeface="Avenir"/>
              <a:cs typeface="Avenir"/>
              <a:sym typeface="Avenir"/>
            </a:endParaRPr>
          </a:p>
        </p:txBody>
      </p:sp>
      <p:sp>
        <p:nvSpPr>
          <p:cNvPr id="726" name="Google Shape;726;p89"/>
          <p:cNvSpPr txBox="1"/>
          <p:nvPr/>
        </p:nvSpPr>
        <p:spPr>
          <a:xfrm>
            <a:off x="1218900" y="5464233"/>
            <a:ext cx="91084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ALTER TABLE</a:t>
            </a:r>
            <a:r>
              <a:rPr b="0" i="0" lang="en" sz="2133" u="none" cap="none" strike="noStrike">
                <a:solidFill>
                  <a:schemeClr val="dk1"/>
                </a:solidFill>
                <a:highlight>
                  <a:srgbClr val="FFFFFF"/>
                </a:highlight>
                <a:latin typeface="Courier New"/>
                <a:ea typeface="Courier New"/>
                <a:cs typeface="Courier New"/>
                <a:sym typeface="Courier New"/>
              </a:rPr>
              <a:t> </a:t>
            </a:r>
            <a:r>
              <a:rPr b="0" i="1" lang="en" sz="2133" u="none" cap="none" strike="noStrike">
                <a:solidFill>
                  <a:schemeClr val="dk1"/>
                </a:solidFill>
                <a:highlight>
                  <a:srgbClr val="FFFFFF"/>
                </a:highlight>
                <a:latin typeface="Courier New"/>
                <a:ea typeface="Courier New"/>
                <a:cs typeface="Courier New"/>
                <a:sym typeface="Courier New"/>
              </a:rPr>
              <a:t>table_name</a:t>
            </a:r>
            <a:r>
              <a:rPr b="0" i="0" lang="en" sz="2133" u="none" cap="none" strike="noStrike">
                <a:solidFill>
                  <a:schemeClr val="dk1"/>
                </a:solidFill>
                <a:highlight>
                  <a:srgbClr val="FFFFFF"/>
                </a:highlight>
                <a:latin typeface="Courier New"/>
                <a:ea typeface="Courier New"/>
                <a:cs typeface="Courier New"/>
                <a:sym typeface="Courier New"/>
              </a:rPr>
              <a:t> </a:t>
            </a:r>
            <a:r>
              <a:rPr b="1" i="0" lang="en" sz="2133" u="none" cap="none" strike="noStrike">
                <a:solidFill>
                  <a:schemeClr val="dk1"/>
                </a:solidFill>
                <a:highlight>
                  <a:srgbClr val="FFFFFF"/>
                </a:highlight>
                <a:latin typeface="Courier New"/>
                <a:ea typeface="Courier New"/>
                <a:cs typeface="Courier New"/>
                <a:sym typeface="Courier New"/>
              </a:rPr>
              <a:t>DROP COLUMN </a:t>
            </a:r>
            <a:r>
              <a:rPr b="0" i="1" lang="en" sz="2133" u="none" cap="none" strike="noStrike">
                <a:solidFill>
                  <a:schemeClr val="dk1"/>
                </a:solidFill>
                <a:highlight>
                  <a:srgbClr val="FFFFFF"/>
                </a:highlight>
                <a:latin typeface="Courier New"/>
                <a:ea typeface="Courier New"/>
                <a:cs typeface="Courier New"/>
                <a:sym typeface="Courier New"/>
              </a:rPr>
              <a:t>column_name</a:t>
            </a:r>
            <a:endParaRPr b="0" i="1" sz="2133"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27" name="Google Shape;727;p89"/>
          <p:cNvSpPr txBox="1"/>
          <p:nvPr/>
        </p:nvSpPr>
        <p:spPr>
          <a:xfrm>
            <a:off x="1113000" y="4480733"/>
            <a:ext cx="1345200" cy="429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rgbClr val="222222"/>
                </a:solidFill>
                <a:latin typeface="Avenir"/>
                <a:ea typeface="Avenir"/>
                <a:cs typeface="Avenir"/>
                <a:sym typeface="Avenir"/>
              </a:rPr>
              <a:t>Syntax:</a:t>
            </a:r>
            <a:endParaRPr b="0" i="0" sz="2133" u="none" cap="none" strike="noStrike">
              <a:solidFill>
                <a:srgbClr val="222222"/>
              </a:solidFill>
              <a:latin typeface="Avenir"/>
              <a:ea typeface="Avenir"/>
              <a:cs typeface="Avenir"/>
              <a:sym typeface="Avenir"/>
            </a:endParaRPr>
          </a:p>
        </p:txBody>
      </p:sp>
      <p:sp>
        <p:nvSpPr>
          <p:cNvPr id="728" name="Google Shape;728;p89"/>
          <p:cNvSpPr txBox="1"/>
          <p:nvPr/>
        </p:nvSpPr>
        <p:spPr>
          <a:xfrm>
            <a:off x="636533" y="1319200"/>
            <a:ext cx="5294004"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chemeClr val="dk1"/>
                </a:solidFill>
                <a:latin typeface="Avenir"/>
                <a:ea typeface="Avenir"/>
                <a:cs typeface="Avenir"/>
                <a:sym typeface="Avenir"/>
              </a:rPr>
              <a:t>Dropping a column from the table</a:t>
            </a:r>
            <a:endParaRPr b="1" i="0" sz="2133" u="none" cap="none" strike="noStrike">
              <a:solidFill>
                <a:schemeClr val="dk1"/>
              </a:solidFill>
              <a:latin typeface="Avenir"/>
              <a:ea typeface="Avenir"/>
              <a:cs typeface="Avenir"/>
              <a:sym typeface="Avenir"/>
            </a:endParaRPr>
          </a:p>
        </p:txBody>
      </p:sp>
      <p:sp>
        <p:nvSpPr>
          <p:cNvPr id="729" name="Google Shape;729;p8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Drop Clause</a:t>
            </a:r>
            <a:endParaRPr b="0" i="0" sz="3200" u="none" cap="none" strike="noStrike">
              <a:solidFill>
                <a:srgbClr val="191919"/>
              </a:solidFill>
              <a:latin typeface="Avenir"/>
              <a:ea typeface="Avenir"/>
              <a:cs typeface="Avenir"/>
              <a:sym typeface="Aveni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0"/>
          <p:cNvSpPr txBox="1"/>
          <p:nvPr/>
        </p:nvSpPr>
        <p:spPr>
          <a:xfrm>
            <a:off x="503400" y="1850967"/>
            <a:ext cx="7929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Consider a table </a:t>
            </a:r>
            <a:r>
              <a:rPr b="1" i="1" lang="en" sz="2133" u="none" cap="none" strike="noStrike">
                <a:solidFill>
                  <a:srgbClr val="222222"/>
                </a:solidFill>
                <a:highlight>
                  <a:srgbClr val="FFFFFF"/>
                </a:highlight>
                <a:latin typeface="Avenir"/>
                <a:ea typeface="Avenir"/>
                <a:cs typeface="Avenir"/>
                <a:sym typeface="Avenir"/>
              </a:rPr>
              <a:t>Customer </a:t>
            </a:r>
            <a:r>
              <a:rPr b="0" i="0" lang="en" sz="2133" u="none" cap="none" strike="noStrike">
                <a:solidFill>
                  <a:srgbClr val="222222"/>
                </a:solidFill>
                <a:highlight>
                  <a:srgbClr val="FFFFFF"/>
                </a:highlight>
                <a:latin typeface="Avenir"/>
                <a:ea typeface="Avenir"/>
                <a:cs typeface="Avenir"/>
                <a:sym typeface="Avenir"/>
              </a:rPr>
              <a:t>with below fields:</a:t>
            </a:r>
            <a:endParaRPr b="0" i="0" sz="2133" u="none" cap="none" strike="noStrike">
              <a:solidFill>
                <a:srgbClr val="222222"/>
              </a:solidFill>
              <a:highlight>
                <a:srgbClr val="FFFFFF"/>
              </a:highlight>
              <a:latin typeface="Avenir"/>
              <a:ea typeface="Avenir"/>
              <a:cs typeface="Avenir"/>
              <a:sym typeface="Avenir"/>
            </a:endParaRPr>
          </a:p>
        </p:txBody>
      </p:sp>
      <p:sp>
        <p:nvSpPr>
          <p:cNvPr id="735" name="Google Shape;735;p90"/>
          <p:cNvSpPr txBox="1"/>
          <p:nvPr/>
        </p:nvSpPr>
        <p:spPr>
          <a:xfrm>
            <a:off x="503400" y="5336667"/>
            <a:ext cx="91484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Here, we don’t need the column ‘Salary’ from the table</a:t>
            </a:r>
            <a:endParaRPr b="0" i="0" sz="2133" u="none" cap="none" strike="noStrike">
              <a:solidFill>
                <a:srgbClr val="222222"/>
              </a:solidFill>
              <a:highlight>
                <a:srgbClr val="FFFFFF"/>
              </a:highlight>
              <a:latin typeface="Avenir"/>
              <a:ea typeface="Avenir"/>
              <a:cs typeface="Avenir"/>
              <a:sym typeface="Avenir"/>
            </a:endParaRPr>
          </a:p>
        </p:txBody>
      </p:sp>
      <p:sp>
        <p:nvSpPr>
          <p:cNvPr id="736" name="Google Shape;736;p9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Drop Clause</a:t>
            </a:r>
            <a:endParaRPr b="0" i="0" sz="3200" u="none" cap="none" strike="noStrike">
              <a:solidFill>
                <a:srgbClr val="191919"/>
              </a:solidFill>
              <a:latin typeface="Avenir"/>
              <a:ea typeface="Avenir"/>
              <a:cs typeface="Avenir"/>
              <a:sym typeface="Avenir"/>
            </a:endParaRPr>
          </a:p>
        </p:txBody>
      </p:sp>
      <p:pic>
        <p:nvPicPr>
          <p:cNvPr id="737" name="Google Shape;737;p90"/>
          <p:cNvPicPr preferRelativeResize="0"/>
          <p:nvPr/>
        </p:nvPicPr>
        <p:blipFill rotWithShape="1">
          <a:blip r:embed="rId3">
            <a:alphaModFix/>
          </a:blip>
          <a:srcRect b="0" l="0" r="0" t="0"/>
          <a:stretch/>
        </p:blipFill>
        <p:spPr>
          <a:xfrm>
            <a:off x="3271490" y="2759101"/>
            <a:ext cx="5649028" cy="21474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1"/>
          <p:cNvSpPr txBox="1"/>
          <p:nvPr/>
        </p:nvSpPr>
        <p:spPr>
          <a:xfrm>
            <a:off x="503400" y="17493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Use below </a:t>
            </a:r>
            <a:r>
              <a:rPr b="0" i="1" lang="en" sz="2133" u="none" cap="none" strike="noStrike">
                <a:solidFill>
                  <a:srgbClr val="222222"/>
                </a:solidFill>
                <a:highlight>
                  <a:srgbClr val="FFFFFF"/>
                </a:highlight>
                <a:latin typeface="Avenir"/>
                <a:ea typeface="Avenir"/>
                <a:cs typeface="Avenir"/>
                <a:sym typeface="Avenir"/>
              </a:rPr>
              <a:t>alter </a:t>
            </a:r>
            <a:r>
              <a:rPr b="0" i="0" lang="en" sz="2133" u="none" cap="none" strike="noStrike">
                <a:solidFill>
                  <a:srgbClr val="222222"/>
                </a:solidFill>
                <a:highlight>
                  <a:srgbClr val="FFFFFF"/>
                </a:highlight>
                <a:latin typeface="Avenir"/>
                <a:ea typeface="Avenir"/>
                <a:cs typeface="Avenir"/>
                <a:sym typeface="Avenir"/>
              </a:rPr>
              <a:t>query to drop the ‘Salary’ column from the table Customer</a:t>
            </a:r>
            <a:endParaRPr b="0" i="0" sz="2133" u="none" cap="none" strike="noStrike">
              <a:solidFill>
                <a:srgbClr val="222222"/>
              </a:solidFill>
              <a:highlight>
                <a:srgbClr val="FFFFFF"/>
              </a:highlight>
              <a:latin typeface="Avenir"/>
              <a:ea typeface="Avenir"/>
              <a:cs typeface="Avenir"/>
              <a:sym typeface="Avenir"/>
            </a:endParaRPr>
          </a:p>
        </p:txBody>
      </p:sp>
      <p:sp>
        <p:nvSpPr>
          <p:cNvPr id="743" name="Google Shape;743;p91"/>
          <p:cNvSpPr txBox="1"/>
          <p:nvPr/>
        </p:nvSpPr>
        <p:spPr>
          <a:xfrm>
            <a:off x="551433" y="35306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00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Use </a:t>
            </a:r>
            <a:r>
              <a:rPr b="1" i="0" lang="en" sz="2000" u="none" cap="none" strike="noStrike">
                <a:solidFill>
                  <a:srgbClr val="222222"/>
                </a:solidFill>
                <a:highlight>
                  <a:srgbClr val="FFFFFF"/>
                </a:highlight>
                <a:latin typeface="Courier New"/>
                <a:ea typeface="Courier New"/>
                <a:cs typeface="Courier New"/>
                <a:sym typeface="Courier New"/>
              </a:rPr>
              <a:t>describe </a:t>
            </a:r>
            <a:r>
              <a:rPr b="1" i="1" lang="en" sz="2000" u="none" cap="none" strike="noStrike">
                <a:solidFill>
                  <a:srgbClr val="222222"/>
                </a:solidFill>
                <a:highlight>
                  <a:srgbClr val="FFFFFF"/>
                </a:highlight>
                <a:latin typeface="Courier New"/>
                <a:ea typeface="Courier New"/>
                <a:cs typeface="Courier New"/>
                <a:sym typeface="Courier New"/>
              </a:rPr>
              <a:t>Customer</a:t>
            </a:r>
            <a:r>
              <a:rPr b="1" i="1" lang="en" sz="2400" u="none" cap="none" strike="noStrike">
                <a:solidFill>
                  <a:srgbClr val="222222"/>
                </a:solidFill>
                <a:highlight>
                  <a:srgbClr val="FFFFFF"/>
                </a:highlight>
                <a:latin typeface="Courier New"/>
                <a:ea typeface="Courier New"/>
                <a:cs typeface="Courier New"/>
                <a:sym typeface="Courier New"/>
              </a:rPr>
              <a:t> </a:t>
            </a:r>
            <a:r>
              <a:rPr b="0" i="0" lang="en" sz="2133" u="none" cap="none" strike="noStrike">
                <a:solidFill>
                  <a:srgbClr val="222222"/>
                </a:solidFill>
                <a:highlight>
                  <a:srgbClr val="FFFFFF"/>
                </a:highlight>
                <a:latin typeface="Avenir"/>
                <a:ea typeface="Avenir"/>
                <a:cs typeface="Avenir"/>
                <a:sym typeface="Avenir"/>
              </a:rPr>
              <a:t>to check if the column has been drop from the table</a:t>
            </a:r>
            <a:endParaRPr b="0" i="0" sz="2133" u="none" cap="none" strike="noStrike">
              <a:solidFill>
                <a:srgbClr val="222222"/>
              </a:solidFill>
              <a:highlight>
                <a:srgbClr val="FFFFFF"/>
              </a:highlight>
              <a:latin typeface="Avenir"/>
              <a:ea typeface="Avenir"/>
              <a:cs typeface="Avenir"/>
              <a:sym typeface="Avenir"/>
            </a:endParaRPr>
          </a:p>
        </p:txBody>
      </p:sp>
      <p:sp>
        <p:nvSpPr>
          <p:cNvPr id="744" name="Google Shape;744;p91"/>
          <p:cNvSpPr txBox="1"/>
          <p:nvPr/>
        </p:nvSpPr>
        <p:spPr>
          <a:xfrm>
            <a:off x="2556600" y="2640000"/>
            <a:ext cx="69688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Clr>
                <a:srgbClr val="000000"/>
              </a:buClr>
              <a:buSzPts val="2133"/>
              <a:buFont typeface="Arial"/>
              <a:buNone/>
            </a:pPr>
            <a:r>
              <a:rPr b="1" i="0" lang="en" sz="2133" u="none" cap="none" strike="noStrike">
                <a:solidFill>
                  <a:schemeClr val="dk1"/>
                </a:solidFill>
                <a:highlight>
                  <a:srgbClr val="FFFFFF"/>
                </a:highlight>
                <a:latin typeface="Courier New"/>
                <a:ea typeface="Courier New"/>
                <a:cs typeface="Courier New"/>
                <a:sym typeface="Courier New"/>
              </a:rPr>
              <a:t>ALTER TABLE Customer DROP COLUMN Salary;</a:t>
            </a:r>
            <a:endParaRPr b="1" i="1" sz="2133"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45" name="Google Shape;745;p9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Alter Query - Drop Clause</a:t>
            </a:r>
            <a:endParaRPr b="0" i="0" sz="3200" u="none" cap="none" strike="noStrike">
              <a:solidFill>
                <a:srgbClr val="191919"/>
              </a:solidFill>
              <a:latin typeface="Avenir"/>
              <a:ea typeface="Avenir"/>
              <a:cs typeface="Avenir"/>
              <a:sym typeface="Avenir"/>
            </a:endParaRPr>
          </a:p>
        </p:txBody>
      </p:sp>
      <p:pic>
        <p:nvPicPr>
          <p:cNvPr id="746" name="Google Shape;746;p91"/>
          <p:cNvPicPr preferRelativeResize="0"/>
          <p:nvPr/>
        </p:nvPicPr>
        <p:blipFill rotWithShape="1">
          <a:blip r:embed="rId3">
            <a:alphaModFix/>
          </a:blip>
          <a:srcRect b="17557" l="0" r="0" t="0"/>
          <a:stretch/>
        </p:blipFill>
        <p:spPr>
          <a:xfrm>
            <a:off x="3447534" y="4326933"/>
            <a:ext cx="5513333" cy="17278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2"/>
          <p:cNvSpPr txBox="1"/>
          <p:nvPr/>
        </p:nvSpPr>
        <p:spPr>
          <a:xfrm>
            <a:off x="503400" y="1131533"/>
            <a:ext cx="9690000" cy="2024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The DROP query allows you to:</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Delete a database</a:t>
            </a:r>
            <a:endParaRPr b="0" i="0" sz="2133" u="none" cap="none" strike="noStrike">
              <a:solidFill>
                <a:schemeClr val="dk1"/>
              </a:solidFill>
              <a:highlight>
                <a:srgbClr val="FFFFFF"/>
              </a:highlight>
              <a:latin typeface="Avenir"/>
              <a:ea typeface="Avenir"/>
              <a:cs typeface="Avenir"/>
              <a:sym typeface="Avenir"/>
            </a:endParaRPr>
          </a:p>
          <a:p>
            <a:pPr indent="-440254"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Delete an existing table from the database</a:t>
            </a:r>
            <a:endParaRPr b="0" i="0" sz="2133" u="none" cap="none" strike="noStrike">
              <a:solidFill>
                <a:schemeClr val="dk1"/>
              </a:solidFill>
              <a:highlight>
                <a:srgbClr val="FFFFFF"/>
              </a:highlight>
              <a:latin typeface="Avenir"/>
              <a:ea typeface="Avenir"/>
              <a:cs typeface="Avenir"/>
              <a:sym typeface="Avenir"/>
            </a:endParaRPr>
          </a:p>
        </p:txBody>
      </p:sp>
      <p:sp>
        <p:nvSpPr>
          <p:cNvPr id="752" name="Google Shape;752;p9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Revisiting The Drop Query</a:t>
            </a:r>
            <a:endParaRPr b="0" i="0" sz="3200" u="none" cap="none" strike="noStrike">
              <a:solidFill>
                <a:srgbClr val="191919"/>
              </a:solidFill>
              <a:latin typeface="Avenir"/>
              <a:ea typeface="Avenir"/>
              <a:cs typeface="Avenir"/>
              <a:sym typeface="Avenir"/>
            </a:endParaRPr>
          </a:p>
        </p:txBody>
      </p:sp>
      <p:sp>
        <p:nvSpPr>
          <p:cNvPr id="753" name="Google Shape;753;p92"/>
          <p:cNvSpPr txBox="1"/>
          <p:nvPr/>
        </p:nvSpPr>
        <p:spPr>
          <a:xfrm>
            <a:off x="2481933" y="3842233"/>
            <a:ext cx="6674000" cy="4296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Clr>
                <a:srgbClr val="000000"/>
              </a:buClr>
              <a:buSzPts val="2000"/>
              <a:buFont typeface="Arial"/>
              <a:buNone/>
            </a:pPr>
            <a:r>
              <a:rPr b="1" i="0" lang="en" sz="2000" u="none" cap="none" strike="noStrike">
                <a:solidFill>
                  <a:schemeClr val="dk1"/>
                </a:solidFill>
                <a:highlight>
                  <a:srgbClr val="FFFFFF"/>
                </a:highlight>
                <a:latin typeface="Courier New"/>
                <a:ea typeface="Courier New"/>
                <a:cs typeface="Courier New"/>
                <a:sym typeface="Courier New"/>
              </a:rPr>
              <a:t>DROP DATABASE</a:t>
            </a:r>
            <a:r>
              <a:rPr b="0" i="1" lang="en" sz="2000" u="none" cap="none" strike="noStrike">
                <a:solidFill>
                  <a:schemeClr val="dk1"/>
                </a:solidFill>
                <a:highlight>
                  <a:srgbClr val="FFFFFF"/>
                </a:highlight>
                <a:latin typeface="Courier New"/>
                <a:ea typeface="Courier New"/>
                <a:cs typeface="Courier New"/>
                <a:sym typeface="Courier New"/>
              </a:rPr>
              <a:t> database_name</a:t>
            </a:r>
            <a:endParaRPr b="0" i="1"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54" name="Google Shape;754;p92"/>
          <p:cNvSpPr txBox="1"/>
          <p:nvPr/>
        </p:nvSpPr>
        <p:spPr>
          <a:xfrm>
            <a:off x="627133" y="3363867"/>
            <a:ext cx="4892800" cy="337801"/>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1" lang="en" sz="2133" u="none" cap="none" strike="noStrike">
                <a:solidFill>
                  <a:schemeClr val="dk1"/>
                </a:solidFill>
                <a:latin typeface="Avenir"/>
                <a:ea typeface="Avenir"/>
                <a:cs typeface="Avenir"/>
                <a:sym typeface="Avenir"/>
              </a:rPr>
              <a:t>Syntax to delete an existing database:</a:t>
            </a:r>
            <a:endParaRPr b="0" i="1" sz="2133" u="none" cap="none" strike="noStrike">
              <a:solidFill>
                <a:schemeClr val="dk1"/>
              </a:solidFill>
              <a:latin typeface="Avenir"/>
              <a:ea typeface="Avenir"/>
              <a:cs typeface="Avenir"/>
              <a:sym typeface="Avenir"/>
            </a:endParaRPr>
          </a:p>
        </p:txBody>
      </p:sp>
      <p:sp>
        <p:nvSpPr>
          <p:cNvPr id="755" name="Google Shape;755;p92"/>
          <p:cNvSpPr txBox="1"/>
          <p:nvPr/>
        </p:nvSpPr>
        <p:spPr>
          <a:xfrm>
            <a:off x="2030319" y="5172533"/>
            <a:ext cx="6674000" cy="3817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Clr>
                <a:srgbClr val="000000"/>
              </a:buClr>
              <a:buSzPts val="2000"/>
              <a:buFont typeface="Arial"/>
              <a:buNone/>
            </a:pPr>
            <a:r>
              <a:rPr b="1" i="0" lang="en" sz="2000" u="none" cap="none" strike="noStrike">
                <a:solidFill>
                  <a:schemeClr val="dk1"/>
                </a:solidFill>
                <a:highlight>
                  <a:srgbClr val="FFFFFF"/>
                </a:highlight>
                <a:latin typeface="Courier New"/>
                <a:ea typeface="Courier New"/>
                <a:cs typeface="Courier New"/>
                <a:sym typeface="Courier New"/>
              </a:rPr>
              <a:t>DROP TABLE </a:t>
            </a:r>
            <a:r>
              <a:rPr b="0" i="1" lang="en" sz="2000" u="none" cap="none" strike="noStrike">
                <a:solidFill>
                  <a:schemeClr val="dk1"/>
                </a:solidFill>
                <a:highlight>
                  <a:srgbClr val="FFFFFF"/>
                </a:highlight>
                <a:latin typeface="Courier New"/>
                <a:ea typeface="Courier New"/>
                <a:cs typeface="Courier New"/>
                <a:sym typeface="Courier New"/>
              </a:rPr>
              <a:t>table_name</a:t>
            </a:r>
            <a:endParaRPr b="0" i="1"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67"/>
              <a:buFont typeface="Arial"/>
              <a:buNone/>
            </a:pPr>
            <a:r>
              <a:t/>
            </a:r>
            <a:endParaRPr b="0" i="0" sz="1467" u="none" cap="none" strike="noStrike">
              <a:solidFill>
                <a:srgbClr val="008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56" name="Google Shape;756;p92"/>
          <p:cNvSpPr txBox="1"/>
          <p:nvPr/>
        </p:nvSpPr>
        <p:spPr>
          <a:xfrm>
            <a:off x="503399" y="4438733"/>
            <a:ext cx="6082400" cy="429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1" lang="en" sz="2133" u="none" cap="none" strike="noStrike">
                <a:solidFill>
                  <a:schemeClr val="dk1"/>
                </a:solidFill>
                <a:latin typeface="Avenir"/>
                <a:ea typeface="Avenir"/>
                <a:cs typeface="Avenir"/>
                <a:sym typeface="Avenir"/>
              </a:rPr>
              <a:t>Syntax to delete an existing table in a database:</a:t>
            </a:r>
            <a:endParaRPr b="0" i="1" sz="2133" u="none" cap="none" strike="noStrike">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A record in a table</a:t>
            </a:r>
            <a:endParaRPr b="0" i="0" sz="3200" u="none" cap="none" strike="noStrike">
              <a:solidFill>
                <a:srgbClr val="191919"/>
              </a:solidFill>
              <a:latin typeface="Avenir"/>
              <a:ea typeface="Avenir"/>
              <a:cs typeface="Avenir"/>
              <a:sym typeface="Avenir"/>
            </a:endParaRPr>
          </a:p>
        </p:txBody>
      </p:sp>
      <p:sp>
        <p:nvSpPr>
          <p:cNvPr id="150" name="Google Shape;150;p21"/>
          <p:cNvSpPr txBox="1"/>
          <p:nvPr/>
        </p:nvSpPr>
        <p:spPr>
          <a:xfrm>
            <a:off x="196948" y="1195302"/>
            <a:ext cx="11362519" cy="2124674"/>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Each row in a table is a record/tuple</a:t>
            </a:r>
            <a:endParaRPr b="0" i="0" sz="2400"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Each record is all of the information for each object, say a person or a product</a:t>
            </a:r>
            <a:endParaRPr b="0" i="0" sz="2400" u="none" cap="none" strike="noStrike">
              <a:solidFill>
                <a:srgbClr val="191919"/>
              </a:solidFill>
              <a:latin typeface="Avenir"/>
              <a:ea typeface="Avenir"/>
              <a:cs typeface="Avenir"/>
              <a:sym typeface="Avenir"/>
            </a:endParaRPr>
          </a:p>
        </p:txBody>
      </p:sp>
      <p:pic>
        <p:nvPicPr>
          <p:cNvPr id="151" name="Google Shape;151;p21"/>
          <p:cNvPicPr preferRelativeResize="0"/>
          <p:nvPr/>
        </p:nvPicPr>
        <p:blipFill rotWithShape="1">
          <a:blip r:embed="rId3">
            <a:alphaModFix/>
          </a:blip>
          <a:srcRect b="0" l="0" r="0" t="0"/>
          <a:stretch/>
        </p:blipFill>
        <p:spPr>
          <a:xfrm>
            <a:off x="3734601" y="3429000"/>
            <a:ext cx="6225325" cy="2479431"/>
          </a:xfrm>
          <a:prstGeom prst="rect">
            <a:avLst/>
          </a:prstGeom>
          <a:noFill/>
          <a:ln>
            <a:noFill/>
          </a:ln>
        </p:spPr>
      </p:pic>
      <p:sp>
        <p:nvSpPr>
          <p:cNvPr id="152" name="Google Shape;152;p21"/>
          <p:cNvSpPr txBox="1"/>
          <p:nvPr/>
        </p:nvSpPr>
        <p:spPr>
          <a:xfrm>
            <a:off x="3700599" y="5050302"/>
            <a:ext cx="6225325" cy="239150"/>
          </a:xfrm>
          <a:prstGeom prst="rect">
            <a:avLst/>
          </a:prstGeom>
          <a:noFill/>
          <a:ln cap="flat" cmpd="sng" w="19050">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rgbClr val="FF0000"/>
              </a:highlight>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3"/>
          <p:cNvSpPr txBox="1"/>
          <p:nvPr/>
        </p:nvSpPr>
        <p:spPr>
          <a:xfrm>
            <a:off x="503400" y="1749367"/>
            <a:ext cx="10721200" cy="25600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chemeClr val="dk1"/>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The rename command is used to change the name of an existing database table to a new name</a:t>
            </a:r>
            <a:endParaRPr b="0" i="0" sz="2133" u="none" cap="none" strike="noStrike">
              <a:solidFill>
                <a:srgbClr val="222222"/>
              </a:solidFill>
              <a:highlight>
                <a:srgbClr val="FFFFFF"/>
              </a:highlight>
              <a:latin typeface="Avenir"/>
              <a:ea typeface="Avenir"/>
              <a:cs typeface="Avenir"/>
              <a:sym typeface="Avenir"/>
            </a:endParaRPr>
          </a:p>
          <a:p>
            <a:pPr indent="0" lvl="0" marL="0" marR="0" rtl="0" algn="just">
              <a:lnSpc>
                <a:spcPct val="150000"/>
              </a:lnSpc>
              <a:spcBef>
                <a:spcPts val="0"/>
              </a:spcBef>
              <a:spcAft>
                <a:spcPts val="0"/>
              </a:spcAft>
              <a:buClr>
                <a:srgbClr val="000000"/>
              </a:buClr>
              <a:buSzPts val="2133"/>
              <a:buFont typeface="Arial"/>
              <a:buNone/>
            </a:pPr>
            <a:r>
              <a:t/>
            </a:r>
            <a:endParaRPr b="0" i="0" sz="2133" u="none" cap="none" strike="noStrike">
              <a:solidFill>
                <a:srgbClr val="222222"/>
              </a:solidFill>
              <a:highlight>
                <a:srgbClr val="FFFFFF"/>
              </a:highlight>
              <a:latin typeface="Avenir"/>
              <a:ea typeface="Avenir"/>
              <a:cs typeface="Avenir"/>
              <a:sym typeface="Avenir"/>
            </a:endParaRPr>
          </a:p>
          <a:p>
            <a:pPr indent="-440255" lvl="0" marL="609585" marR="0" rtl="0" algn="just">
              <a:lnSpc>
                <a:spcPct val="150000"/>
              </a:lnSpc>
              <a:spcBef>
                <a:spcPts val="0"/>
              </a:spcBef>
              <a:spcAft>
                <a:spcPts val="0"/>
              </a:spcAft>
              <a:buClr>
                <a:srgbClr val="222222"/>
              </a:buClr>
              <a:buSzPts val="1600"/>
              <a:buFont typeface="Avenir"/>
              <a:buChar char="●"/>
            </a:pPr>
            <a:r>
              <a:rPr b="0" i="0" lang="en" sz="2133" u="none" cap="none" strike="noStrike">
                <a:solidFill>
                  <a:srgbClr val="222222"/>
                </a:solidFill>
                <a:highlight>
                  <a:srgbClr val="FFFFFF"/>
                </a:highlight>
                <a:latin typeface="Avenir"/>
                <a:ea typeface="Avenir"/>
                <a:cs typeface="Avenir"/>
                <a:sym typeface="Avenir"/>
              </a:rPr>
              <a:t>Renaming a table does not make it to lose any data is contained within it</a:t>
            </a:r>
            <a:endParaRPr b="0" i="0" sz="2133" u="none" cap="none" strike="noStrike">
              <a:solidFill>
                <a:srgbClr val="222222"/>
              </a:solidFill>
              <a:highlight>
                <a:srgbClr val="FFFFFF"/>
              </a:highlight>
              <a:latin typeface="Avenir"/>
              <a:ea typeface="Avenir"/>
              <a:cs typeface="Avenir"/>
              <a:sym typeface="Avenir"/>
            </a:endParaRPr>
          </a:p>
        </p:txBody>
      </p:sp>
      <p:sp>
        <p:nvSpPr>
          <p:cNvPr id="762" name="Google Shape;762;p9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The Rename Query</a:t>
            </a:r>
            <a:endParaRPr b="0" i="0" sz="3200" u="none" cap="none" strike="noStrike">
              <a:solidFill>
                <a:srgbClr val="191919"/>
              </a:solidFill>
              <a:latin typeface="Avenir"/>
              <a:ea typeface="Avenir"/>
              <a:cs typeface="Avenir"/>
              <a:sym typeface="Avenir"/>
            </a:endParaRPr>
          </a:p>
        </p:txBody>
      </p:sp>
      <p:sp>
        <p:nvSpPr>
          <p:cNvPr id="763" name="Google Shape;763;p93"/>
          <p:cNvSpPr txBox="1"/>
          <p:nvPr/>
        </p:nvSpPr>
        <p:spPr>
          <a:xfrm>
            <a:off x="2097100" y="5159433"/>
            <a:ext cx="8294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Clr>
                <a:srgbClr val="000000"/>
              </a:buClr>
              <a:buSzPts val="2000"/>
              <a:buFont typeface="Arial"/>
              <a:buNone/>
            </a:pPr>
            <a:r>
              <a:rPr b="1" i="0" lang="en" sz="2000" u="none" cap="none" strike="noStrike">
                <a:solidFill>
                  <a:schemeClr val="dk1"/>
                </a:solidFill>
                <a:highlight>
                  <a:srgbClr val="FFFFFF"/>
                </a:highlight>
                <a:latin typeface="Courier New"/>
                <a:ea typeface="Courier New"/>
                <a:cs typeface="Courier New"/>
                <a:sym typeface="Courier New"/>
              </a:rPr>
              <a:t>RENAME TABLE</a:t>
            </a:r>
            <a:r>
              <a:rPr b="0" i="1" lang="en" sz="2000" u="none" cap="none" strike="noStrike">
                <a:solidFill>
                  <a:schemeClr val="dk1"/>
                </a:solidFill>
                <a:highlight>
                  <a:srgbClr val="FFFFFF"/>
                </a:highlight>
                <a:latin typeface="Courier New"/>
                <a:ea typeface="Courier New"/>
                <a:cs typeface="Courier New"/>
                <a:sym typeface="Courier New"/>
              </a:rPr>
              <a:t> current_table_name </a:t>
            </a:r>
            <a:r>
              <a:rPr b="1" i="0" lang="en" sz="2000" u="none" cap="none" strike="noStrike">
                <a:solidFill>
                  <a:schemeClr val="dk1"/>
                </a:solidFill>
                <a:highlight>
                  <a:srgbClr val="FFFFFF"/>
                </a:highlight>
                <a:latin typeface="Courier New"/>
                <a:ea typeface="Courier New"/>
                <a:cs typeface="Courier New"/>
                <a:sym typeface="Courier New"/>
              </a:rPr>
              <a:t>TO </a:t>
            </a:r>
            <a:r>
              <a:rPr b="0" i="1" lang="en" sz="2000" u="none" cap="none" strike="noStrike">
                <a:solidFill>
                  <a:schemeClr val="dk1"/>
                </a:solidFill>
                <a:highlight>
                  <a:srgbClr val="FFFFFF"/>
                </a:highlight>
                <a:latin typeface="Courier New"/>
                <a:ea typeface="Courier New"/>
                <a:cs typeface="Courier New"/>
                <a:sym typeface="Courier New"/>
              </a:rPr>
              <a:t>new_table_name</a:t>
            </a:r>
            <a:endParaRPr b="0" i="0" sz="2133" u="none" cap="none" strike="noStrike">
              <a:solidFill>
                <a:schemeClr val="dk1"/>
              </a:solidFill>
              <a:latin typeface="Calibri"/>
              <a:ea typeface="Calibri"/>
              <a:cs typeface="Calibri"/>
              <a:sym typeface="Calibri"/>
            </a:endParaRPr>
          </a:p>
        </p:txBody>
      </p:sp>
      <p:sp>
        <p:nvSpPr>
          <p:cNvPr id="764" name="Google Shape;764;p93"/>
          <p:cNvSpPr txBox="1"/>
          <p:nvPr/>
        </p:nvSpPr>
        <p:spPr>
          <a:xfrm>
            <a:off x="868333" y="4413767"/>
            <a:ext cx="1219200" cy="429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chemeClr val="dk1"/>
                </a:solidFill>
                <a:latin typeface="Avenir"/>
                <a:ea typeface="Avenir"/>
                <a:cs typeface="Avenir"/>
                <a:sym typeface="Avenir"/>
              </a:rPr>
              <a:t>Syntax:</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4"/>
          <p:cNvSpPr txBox="1"/>
          <p:nvPr/>
        </p:nvSpPr>
        <p:spPr>
          <a:xfrm>
            <a:off x="3975895" y="2170800"/>
            <a:ext cx="9888400" cy="22372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chemeClr val="accent1"/>
                </a:solidFill>
                <a:highlight>
                  <a:srgbClr val="FFFFFF"/>
                </a:highlight>
                <a:latin typeface="Calibri"/>
                <a:ea typeface="Calibri"/>
                <a:cs typeface="Calibri"/>
                <a:sym typeface="Calibri"/>
              </a:rPr>
              <a:t>Thank You </a:t>
            </a:r>
            <a:endParaRPr/>
          </a:p>
          <a:p>
            <a:pPr indent="0" lvl="0" marL="0" marR="0" rtl="0" algn="l">
              <a:lnSpc>
                <a:spcPct val="100000"/>
              </a:lnSpc>
              <a:spcBef>
                <a:spcPts val="0"/>
              </a:spcBef>
              <a:spcAft>
                <a:spcPts val="0"/>
              </a:spcAft>
              <a:buClr>
                <a:srgbClr val="000000"/>
              </a:buClr>
              <a:buSzPts val="6667"/>
              <a:buFont typeface="Arial"/>
              <a:buNone/>
            </a:pPr>
            <a:r>
              <a:rPr b="0" i="0" lang="en" sz="6667" u="none" cap="none" strike="noStrike">
                <a:solidFill>
                  <a:schemeClr val="accent1"/>
                </a:solidFill>
                <a:highlight>
                  <a:srgbClr val="FFFFFF"/>
                </a:highlight>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6667"/>
              <a:buFont typeface="Arial"/>
              <a:buNone/>
            </a:pPr>
            <a:r>
              <a:t/>
            </a:r>
            <a:endParaRPr b="0" i="0" sz="6667" u="none" cap="none" strike="noStrike">
              <a:solidFill>
                <a:schemeClr val="accen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191919"/>
                </a:solidFill>
                <a:latin typeface="Avenir"/>
                <a:ea typeface="Avenir"/>
                <a:cs typeface="Avenir"/>
                <a:sym typeface="Avenir"/>
              </a:rPr>
              <a:t>A column in a table</a:t>
            </a:r>
            <a:endParaRPr b="0" i="0" sz="3200" u="none" cap="none" strike="noStrike">
              <a:solidFill>
                <a:srgbClr val="191919"/>
              </a:solidFill>
              <a:latin typeface="Avenir"/>
              <a:ea typeface="Avenir"/>
              <a:cs typeface="Avenir"/>
              <a:sym typeface="Avenir"/>
            </a:endParaRPr>
          </a:p>
        </p:txBody>
      </p:sp>
      <p:sp>
        <p:nvSpPr>
          <p:cNvPr id="158" name="Google Shape;158;p22"/>
          <p:cNvSpPr txBox="1"/>
          <p:nvPr/>
        </p:nvSpPr>
        <p:spPr>
          <a:xfrm>
            <a:off x="295422" y="892233"/>
            <a:ext cx="11464845" cy="2536767"/>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Each column in a table is an attribute</a:t>
            </a:r>
            <a:endParaRPr b="0" i="0" sz="2400"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191919"/>
              </a:solidFill>
              <a:latin typeface="Avenir"/>
              <a:ea typeface="Avenir"/>
              <a:cs typeface="Avenir"/>
              <a:sym typeface="Avenir"/>
            </a:endParaRPr>
          </a:p>
          <a:p>
            <a:pPr indent="-457188" lvl="0" marL="609585" marR="0" rtl="0" algn="just">
              <a:lnSpc>
                <a:spcPct val="100000"/>
              </a:lnSpc>
              <a:spcBef>
                <a:spcPts val="0"/>
              </a:spcBef>
              <a:spcAft>
                <a:spcPts val="0"/>
              </a:spcAft>
              <a:buClr>
                <a:srgbClr val="666666"/>
              </a:buClr>
              <a:buSzPts val="1800"/>
              <a:buFont typeface="Avenir"/>
              <a:buChar char="●"/>
            </a:pPr>
            <a:r>
              <a:rPr b="0" i="0" lang="en" sz="2400" u="none" cap="none" strike="noStrike">
                <a:solidFill>
                  <a:srgbClr val="191919"/>
                </a:solidFill>
                <a:latin typeface="Avenir"/>
                <a:ea typeface="Avenir"/>
                <a:cs typeface="Avenir"/>
                <a:sym typeface="Avenir"/>
              </a:rPr>
              <a:t>This gives one piece of information about the attribute. For example, last name of a customer</a:t>
            </a:r>
            <a:endParaRPr b="0" i="0" sz="2400" u="none" cap="none" strike="noStrike">
              <a:solidFill>
                <a:srgbClr val="191919"/>
              </a:solidFill>
              <a:latin typeface="Avenir"/>
              <a:ea typeface="Avenir"/>
              <a:cs typeface="Avenir"/>
              <a:sym typeface="Avenir"/>
            </a:endParaRPr>
          </a:p>
        </p:txBody>
      </p:sp>
      <p:pic>
        <p:nvPicPr>
          <p:cNvPr id="159" name="Google Shape;159;p22"/>
          <p:cNvPicPr preferRelativeResize="0"/>
          <p:nvPr/>
        </p:nvPicPr>
        <p:blipFill rotWithShape="1">
          <a:blip r:embed="rId3">
            <a:alphaModFix/>
          </a:blip>
          <a:srcRect b="0" l="0" r="0" t="0"/>
          <a:stretch/>
        </p:blipFill>
        <p:spPr>
          <a:xfrm>
            <a:off x="3717634" y="3429001"/>
            <a:ext cx="6720565" cy="2366888"/>
          </a:xfrm>
          <a:prstGeom prst="rect">
            <a:avLst/>
          </a:prstGeom>
          <a:noFill/>
          <a:ln>
            <a:noFill/>
          </a:ln>
        </p:spPr>
      </p:pic>
      <p:sp>
        <p:nvSpPr>
          <p:cNvPr id="160" name="Google Shape;160;p22"/>
          <p:cNvSpPr txBox="1"/>
          <p:nvPr/>
        </p:nvSpPr>
        <p:spPr>
          <a:xfrm>
            <a:off x="5022166" y="3428999"/>
            <a:ext cx="1073834" cy="2366889"/>
          </a:xfrm>
          <a:prstGeom prst="rect">
            <a:avLst/>
          </a:prstGeom>
          <a:noFill/>
          <a:ln cap="flat" cmpd="sng" w="19050">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rgbClr val="FF0000"/>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