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nter SemiBold"/>
      <p:regular r:id="rId17"/>
      <p:bold r:id="rId18"/>
      <p:italic r:id="rId19"/>
      <p:boldItalic r:id="rId20"/>
    </p:embeddedFont>
    <p:embeddedFont>
      <p:font typeface="Inter Light"/>
      <p:regular r:id="rId21"/>
      <p:bold r:id="rId22"/>
      <p:italic r:id="rId23"/>
      <p:boldItalic r:id="rId24"/>
    </p:embeddedFont>
    <p:embeddedFont>
      <p:font typeface="Inter"/>
      <p:regular r:id="rId25"/>
      <p:bold r:id="rId26"/>
      <p:italic r:id="rId27"/>
      <p:boldItalic r:id="rId28"/>
    </p:embeddedFont>
    <p:embeddedFont>
      <p:font typeface="Inter ExtraBold"/>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SemiBold-boldItalic.fntdata"/><Relationship Id="rId22" Type="http://schemas.openxmlformats.org/officeDocument/2006/relationships/font" Target="fonts/InterLight-bold.fntdata"/><Relationship Id="rId21" Type="http://schemas.openxmlformats.org/officeDocument/2006/relationships/font" Target="fonts/InterLight-regular.fntdata"/><Relationship Id="rId24" Type="http://schemas.openxmlformats.org/officeDocument/2006/relationships/font" Target="fonts/InterLight-boldItalic.fntdata"/><Relationship Id="rId23" Type="http://schemas.openxmlformats.org/officeDocument/2006/relationships/font" Target="fonts/InterLigh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bold.fntdata"/><Relationship Id="rId25" Type="http://schemas.openxmlformats.org/officeDocument/2006/relationships/font" Target="fonts/Inter-regular.fntdata"/><Relationship Id="rId28" Type="http://schemas.openxmlformats.org/officeDocument/2006/relationships/font" Target="fonts/Inter-boldItalic.fntdata"/><Relationship Id="rId27" Type="http://schemas.openxmlformats.org/officeDocument/2006/relationships/font" Target="fonts/Inter-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ExtraBold-bold.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InterExtra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SemiBold-regular.fntdata"/><Relationship Id="rId16" Type="http://schemas.openxmlformats.org/officeDocument/2006/relationships/slide" Target="slides/slide10.xml"/><Relationship Id="rId19" Type="http://schemas.openxmlformats.org/officeDocument/2006/relationships/font" Target="fonts/InterSemiBold-italic.fntdata"/><Relationship Id="rId18" Type="http://schemas.openxmlformats.org/officeDocument/2006/relationships/font" Target="fonts/InterSemi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925179d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4925179d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4925179d3e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4925179d3e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4925179d3e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4925179d3e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4925179d3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4925179d3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4925179d3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4925179d3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4925179d3e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4925179d3e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4925179d3e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4925179d3e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4925179d3e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4925179d3e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4925179d3e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4925179d3e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4925179d3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4925179d3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3.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0.xml"/><Relationship Id="rId3" Type="http://schemas.openxmlformats.org/officeDocument/2006/relationships/hyperlink" Target="https://www.ftc.gov/business-guidance/blog/2024/02/facts-about-fraud-ftc-what-it-means-your-business" TargetMode="External"/><Relationship Id="rId4" Type="http://schemas.openxmlformats.org/officeDocument/2006/relationships/hyperlink" Target="https://www.experian.com/blogs/ask-experian/who-gets-scammed-most/" TargetMode="External"/><Relationship Id="rId5" Type="http://schemas.openxmlformats.org/officeDocument/2006/relationships/hyperlink" Target="https://www.kaggle.com/datasets/naserabdullahalam/phishing-email-datase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420875" y="1705496"/>
            <a:ext cx="4324800" cy="17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PhishNet</a:t>
            </a:r>
            <a:endParaRPr/>
          </a:p>
        </p:txBody>
      </p:sp>
      <p:sp>
        <p:nvSpPr>
          <p:cNvPr id="385" name="Google Shape;385;p53"/>
          <p:cNvSpPr txBox="1"/>
          <p:nvPr>
            <p:ph idx="2" type="title"/>
          </p:nvPr>
        </p:nvSpPr>
        <p:spPr>
          <a:xfrm>
            <a:off x="420875" y="3318663"/>
            <a:ext cx="40365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Diamond Hacks 2025</a:t>
            </a:r>
            <a:endParaRPr/>
          </a:p>
          <a:p>
            <a:pPr indent="0" lvl="0" marL="0" rtl="0" algn="l">
              <a:spcBef>
                <a:spcPts val="0"/>
              </a:spcBef>
              <a:spcAft>
                <a:spcPts val="0"/>
              </a:spcAft>
              <a:buNone/>
            </a:pPr>
            <a:r>
              <a:rPr lang="en"/>
              <a:t>April 6, 2025</a:t>
            </a:r>
            <a:endParaRPr/>
          </a:p>
        </p:txBody>
      </p:sp>
      <p:sp>
        <p:nvSpPr>
          <p:cNvPr id="386" name="Google Shape;386;p53"/>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Kevin Tran</a:t>
            </a:r>
            <a:endParaRPr>
              <a:solidFill>
                <a:schemeClr val="lt1"/>
              </a:solidFill>
              <a:latin typeface="Inter ExtraBold"/>
              <a:ea typeface="Inter ExtraBold"/>
              <a:cs typeface="Inter ExtraBold"/>
              <a:sym typeface="Inter ExtraBold"/>
            </a:endParaRPr>
          </a:p>
        </p:txBody>
      </p:sp>
      <p:sp>
        <p:nvSpPr>
          <p:cNvPr id="387" name="Google Shape;387;p53"/>
          <p:cNvSpPr/>
          <p:nvPr/>
        </p:nvSpPr>
        <p:spPr>
          <a:xfrm>
            <a:off x="6252825" y="2366700"/>
            <a:ext cx="14793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accent1"/>
                </a:solidFill>
                <a:latin typeface="Inter ExtraBold"/>
                <a:ea typeface="Inter ExtraBold"/>
                <a:cs typeface="Inter ExtraBold"/>
                <a:sym typeface="Inter ExtraBold"/>
              </a:rPr>
              <a:t>LOGO HERE</a:t>
            </a:r>
            <a:endParaRPr>
              <a:solidFill>
                <a:schemeClr val="accent1"/>
              </a:solidFill>
              <a:latin typeface="Inter ExtraBold"/>
              <a:ea typeface="Inter ExtraBold"/>
              <a:cs typeface="Inter ExtraBold"/>
              <a:sym typeface="Inter ExtraBold"/>
            </a:endParaRPr>
          </a:p>
        </p:txBody>
      </p:sp>
      <p:pic>
        <p:nvPicPr>
          <p:cNvPr id="388" name="Google Shape;388;p53"/>
          <p:cNvPicPr preferRelativeResize="0"/>
          <p:nvPr/>
        </p:nvPicPr>
        <p:blipFill>
          <a:blip r:embed="rId3">
            <a:alphaModFix/>
          </a:blip>
          <a:stretch>
            <a:fillRect/>
          </a:stretch>
        </p:blipFill>
        <p:spPr>
          <a:xfrm>
            <a:off x="4937275" y="582225"/>
            <a:ext cx="3690950" cy="3257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447" name="Google Shape;447;p62"/>
          <p:cNvSpPr txBox="1"/>
          <p:nvPr/>
        </p:nvSpPr>
        <p:spPr>
          <a:xfrm>
            <a:off x="441475" y="1418750"/>
            <a:ext cx="8390700" cy="342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latin typeface="Inter"/>
                <a:ea typeface="Inter"/>
                <a:cs typeface="Inter"/>
                <a:sym typeface="Inter"/>
                <a:hlinkClick r:id="rId3"/>
              </a:rPr>
              <a:t>https://www.ftc.gov/business-guidance/blog/2024/02/facts-about-fraud-ftc-what-it-means-your-business</a:t>
            </a:r>
            <a:endParaRPr sz="1200">
              <a:solidFill>
                <a:schemeClr val="dk2"/>
              </a:solidFill>
              <a:latin typeface="Inter"/>
              <a:ea typeface="Inter"/>
              <a:cs typeface="Inter"/>
              <a:sym typeface="Inter"/>
            </a:endParaRPr>
          </a:p>
          <a:p>
            <a:pPr indent="0" lvl="0" marL="0" rtl="0" algn="l">
              <a:spcBef>
                <a:spcPts val="0"/>
              </a:spcBef>
              <a:spcAft>
                <a:spcPts val="0"/>
              </a:spcAft>
              <a:buNone/>
            </a:pPr>
            <a:r>
              <a:rPr lang="en" sz="1200" u="sng">
                <a:solidFill>
                  <a:schemeClr val="hlink"/>
                </a:solidFill>
                <a:latin typeface="Inter"/>
                <a:ea typeface="Inter"/>
                <a:cs typeface="Inter"/>
                <a:sym typeface="Inter"/>
                <a:hlinkClick r:id="rId4"/>
              </a:rPr>
              <a:t>https://www.experian.com/blogs/ask-experian/who-gets-scammed-most/</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rPr lang="en" sz="1200" u="sng">
                <a:solidFill>
                  <a:schemeClr val="hlink"/>
                </a:solidFill>
                <a:latin typeface="Inter"/>
                <a:ea typeface="Inter"/>
                <a:cs typeface="Inter"/>
                <a:sym typeface="Inter"/>
                <a:hlinkClick r:id="rId5"/>
              </a:rPr>
              <a:t>https://www.kaggle.com/datasets/naserabdullahalam/phishing-email-dataset</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a:p>
            <a:pPr indent="0" lvl="0" marL="0" rtl="0" algn="l">
              <a:spcBef>
                <a:spcPts val="0"/>
              </a:spcBef>
              <a:spcAft>
                <a:spcPts val="0"/>
              </a:spcAft>
              <a:buNone/>
            </a:pPr>
            <a:r>
              <a:t/>
            </a:r>
            <a:endParaRPr sz="1200">
              <a:solidFill>
                <a:schemeClr val="dk2"/>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54"/>
          <p:cNvSpPr txBox="1"/>
          <p:nvPr>
            <p:ph type="title"/>
          </p:nvPr>
        </p:nvSpPr>
        <p:spPr>
          <a:xfrm>
            <a:off x="420875" y="1668375"/>
            <a:ext cx="4324800" cy="16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Inspiration</a:t>
            </a:r>
            <a:endParaRPr/>
          </a:p>
        </p:txBody>
      </p:sp>
      <p:sp>
        <p:nvSpPr>
          <p:cNvPr id="395" name="Google Shape;395;p54"/>
          <p:cNvSpPr txBox="1"/>
          <p:nvPr>
            <p:ph idx="2" type="title"/>
          </p:nvPr>
        </p:nvSpPr>
        <p:spPr>
          <a:xfrm>
            <a:off x="420875" y="3318675"/>
            <a:ext cx="3698700" cy="52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Influence, Ideation</a:t>
            </a:r>
            <a:endParaRPr/>
          </a:p>
          <a:p>
            <a:pPr indent="0" lvl="0" marL="0" rtl="0" algn="l">
              <a:spcBef>
                <a:spcPts val="0"/>
              </a:spcBef>
              <a:spcAft>
                <a:spcPts val="0"/>
              </a:spcAft>
              <a:buNone/>
            </a:pPr>
            <a:r>
              <a:t/>
            </a:r>
            <a:endParaRPr/>
          </a:p>
        </p:txBody>
      </p:sp>
      <p:pic>
        <p:nvPicPr>
          <p:cNvPr descr="Why we fall for phishing emails — and how we can protect ourselves |" id="396" name="Google Shape;396;p54"/>
          <p:cNvPicPr preferRelativeResize="0"/>
          <p:nvPr/>
        </p:nvPicPr>
        <p:blipFill rotWithShape="1">
          <a:blip r:embed="rId3">
            <a:alphaModFix/>
          </a:blip>
          <a:srcRect b="0" l="26455" r="20022" t="0"/>
          <a:stretch/>
        </p:blipFill>
        <p:spPr>
          <a:xfrm>
            <a:off x="5563550" y="763200"/>
            <a:ext cx="2839651" cy="31813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1" type="body"/>
          </p:nvPr>
        </p:nvSpPr>
        <p:spPr>
          <a:xfrm>
            <a:off x="452575" y="2059600"/>
            <a:ext cx="41193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parents would always ask me if a link or message that they received via email and social media is legit; what does it say? What does it want? Why am I getting this?</a:t>
            </a:r>
            <a:endParaRPr/>
          </a:p>
          <a:p>
            <a:pPr indent="-304800" lvl="0" marL="457200" rtl="0" algn="l">
              <a:spcBef>
                <a:spcPts val="0"/>
              </a:spcBef>
              <a:spcAft>
                <a:spcPts val="0"/>
              </a:spcAft>
              <a:buSzPts val="1200"/>
              <a:buChar char="-"/>
            </a:pPr>
            <a:r>
              <a:rPr lang="en"/>
              <a:t>Rise in technology (More AI!)</a:t>
            </a:r>
            <a:endParaRPr/>
          </a:p>
          <a:p>
            <a:pPr indent="-304800" lvl="1" marL="914400" rtl="0" algn="l">
              <a:spcBef>
                <a:spcPts val="0"/>
              </a:spcBef>
              <a:spcAft>
                <a:spcPts val="0"/>
              </a:spcAft>
              <a:buSzPts val="1200"/>
              <a:buChar char="-"/>
            </a:pPr>
            <a:r>
              <a:rPr lang="en"/>
              <a:t>Scary, hard to distinct real vs. fake</a:t>
            </a:r>
            <a:endParaRPr/>
          </a:p>
          <a:p>
            <a:pPr indent="-304800" lvl="1" marL="914400" rtl="0" algn="l">
              <a:spcBef>
                <a:spcPts val="0"/>
              </a:spcBef>
              <a:spcAft>
                <a:spcPts val="0"/>
              </a:spcAft>
              <a:buSzPts val="1200"/>
              <a:buChar char="-"/>
            </a:pPr>
            <a:r>
              <a:rPr lang="en"/>
              <a:t>“Thispersondoesnotexist”</a:t>
            </a:r>
            <a:endParaRPr/>
          </a:p>
          <a:p>
            <a:pPr indent="-304800" lvl="1" marL="914400" rtl="0" algn="l">
              <a:spcBef>
                <a:spcPts val="0"/>
              </a:spcBef>
              <a:spcAft>
                <a:spcPts val="0"/>
              </a:spcAft>
              <a:buSzPts val="1200"/>
              <a:buChar char="-"/>
            </a:pPr>
            <a:r>
              <a:rPr lang="en"/>
              <a:t>TTS -&gt; use of AI “human-like” speech</a:t>
            </a:r>
            <a:endParaRPr/>
          </a:p>
          <a:p>
            <a:pPr indent="-304800" lvl="0" marL="457200" rtl="0" algn="l">
              <a:spcBef>
                <a:spcPts val="0"/>
              </a:spcBef>
              <a:spcAft>
                <a:spcPts val="0"/>
              </a:spcAft>
              <a:buSzPts val="1200"/>
              <a:buChar char="-"/>
            </a:pPr>
            <a:r>
              <a:rPr lang="en"/>
              <a:t>Victims are generally those who are not technologically experienced/knowledgeable</a:t>
            </a:r>
            <a:endParaRPr/>
          </a:p>
        </p:txBody>
      </p:sp>
      <p:sp>
        <p:nvSpPr>
          <p:cNvPr id="402" name="Google Shape;402;p55"/>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Influence</a:t>
            </a:r>
            <a:endParaRPr/>
          </a:p>
        </p:txBody>
      </p:sp>
      <p:sp>
        <p:nvSpPr>
          <p:cNvPr id="403" name="Google Shape;403;p5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Expert offers tips on how to avoid scams, keep online data private ..." id="404" name="Google Shape;404;p55"/>
          <p:cNvPicPr preferRelativeResize="0"/>
          <p:nvPr/>
        </p:nvPicPr>
        <p:blipFill>
          <a:blip r:embed="rId3">
            <a:alphaModFix/>
          </a:blip>
          <a:stretch>
            <a:fillRect/>
          </a:stretch>
        </p:blipFill>
        <p:spPr>
          <a:xfrm>
            <a:off x="4716175" y="685800"/>
            <a:ext cx="4123024" cy="34341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idx="1" type="body"/>
          </p:nvPr>
        </p:nvSpPr>
        <p:spPr>
          <a:xfrm>
            <a:off x="452575" y="2059600"/>
            <a:ext cx="4119300" cy="24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Federal Trade Commision (FTC) reported that there were 358,000 reports of emails that attacked individuals in 2023. This does not account for those who were affected and did not report this to the FTC.</a:t>
            </a:r>
            <a:endParaRPr/>
          </a:p>
          <a:p>
            <a:pPr indent="-304800" lvl="0" marL="457200" rtl="0" algn="l">
              <a:spcBef>
                <a:spcPts val="0"/>
              </a:spcBef>
              <a:spcAft>
                <a:spcPts val="0"/>
              </a:spcAft>
              <a:buSzPts val="1200"/>
              <a:buChar char="-"/>
            </a:pPr>
            <a:r>
              <a:rPr lang="en"/>
              <a:t>Highest per person reported </a:t>
            </a:r>
            <a:r>
              <a:rPr lang="en"/>
              <a:t>losses of an average of $1,480.</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Who are the victims?</a:t>
            </a:r>
            <a:endParaRPr b="1"/>
          </a:p>
          <a:p>
            <a:pPr indent="0" lvl="0" marL="0" rtl="0" algn="l">
              <a:spcBef>
                <a:spcPts val="0"/>
              </a:spcBef>
              <a:spcAft>
                <a:spcPts val="0"/>
              </a:spcAft>
              <a:buNone/>
            </a:pPr>
            <a:r>
              <a:rPr lang="en"/>
              <a:t>In an article by a survey report from Experian in 2023, people from 35 to 44 year olds are most likely to be exposed and fall victim (Experian). </a:t>
            </a:r>
            <a:endParaRPr/>
          </a:p>
          <a:p>
            <a:pPr indent="-304800" lvl="0" marL="457200" rtl="0" algn="l">
              <a:spcBef>
                <a:spcPts val="0"/>
              </a:spcBef>
              <a:spcAft>
                <a:spcPts val="0"/>
              </a:spcAft>
              <a:buSzPts val="1200"/>
              <a:buChar char="-"/>
            </a:pPr>
            <a:r>
              <a:rPr lang="en"/>
              <a:t>Median losses were 18-24 year olds</a:t>
            </a:r>
            <a:endParaRPr/>
          </a:p>
        </p:txBody>
      </p:sp>
      <p:sp>
        <p:nvSpPr>
          <p:cNvPr id="410" name="Google Shape;410;p5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Purpose</a:t>
            </a:r>
            <a:endParaRPr/>
          </a:p>
        </p:txBody>
      </p:sp>
      <p:sp>
        <p:nvSpPr>
          <p:cNvPr id="411" name="Google Shape;411;p5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Free Images : email, spam, mail, envelope, hack, scam, virus ..." id="412" name="Google Shape;412;p56"/>
          <p:cNvPicPr preferRelativeResize="0"/>
          <p:nvPr/>
        </p:nvPicPr>
        <p:blipFill>
          <a:blip r:embed="rId3">
            <a:alphaModFix/>
          </a:blip>
          <a:stretch>
            <a:fillRect/>
          </a:stretch>
        </p:blipFill>
        <p:spPr>
          <a:xfrm>
            <a:off x="5200775" y="1351502"/>
            <a:ext cx="3212180" cy="2440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7"/>
          <p:cNvSpPr txBox="1"/>
          <p:nvPr>
            <p:ph idx="1" type="body"/>
          </p:nvPr>
        </p:nvSpPr>
        <p:spPr>
          <a:xfrm>
            <a:off x="452575" y="1853525"/>
            <a:ext cx="2965500" cy="26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a:p>
            <a:pPr indent="-304800" lvl="0" marL="457200" rtl="0" algn="l">
              <a:spcBef>
                <a:spcPts val="0"/>
              </a:spcBef>
              <a:spcAft>
                <a:spcPts val="0"/>
              </a:spcAft>
              <a:buSzPts val="1200"/>
              <a:buChar char="-"/>
            </a:pPr>
            <a:r>
              <a:rPr lang="en"/>
              <a:t>ML, Reinforcement Learning, Python, Data Analysis</a:t>
            </a:r>
            <a:endParaRPr/>
          </a:p>
          <a:p>
            <a:pPr indent="-304800" lvl="0" marL="457200" rtl="0" algn="l">
              <a:spcBef>
                <a:spcPts val="0"/>
              </a:spcBef>
              <a:spcAft>
                <a:spcPts val="0"/>
              </a:spcAft>
              <a:buSzPts val="1200"/>
              <a:buChar char="-"/>
            </a:pPr>
            <a:r>
              <a:rPr b="1" lang="en"/>
              <a:t>Basic </a:t>
            </a:r>
            <a:r>
              <a:rPr lang="en"/>
              <a:t>web dev</a:t>
            </a:r>
            <a:endParaRPr/>
          </a:p>
          <a:p>
            <a:pPr indent="-304800" lvl="1" marL="914400" rtl="0" algn="l">
              <a:spcBef>
                <a:spcPts val="0"/>
              </a:spcBef>
              <a:spcAft>
                <a:spcPts val="0"/>
              </a:spcAft>
              <a:buSzPts val="1200"/>
              <a:buChar char="-"/>
            </a:pPr>
            <a:r>
              <a:rPr lang="en"/>
              <a:t>HTML, CSS</a:t>
            </a:r>
            <a:endParaRPr/>
          </a:p>
          <a:p>
            <a:pPr indent="-304800" lvl="0" marL="457200" rtl="0" algn="l">
              <a:spcBef>
                <a:spcPts val="0"/>
              </a:spcBef>
              <a:spcAft>
                <a:spcPts val="0"/>
              </a:spcAft>
              <a:buSzPts val="1200"/>
              <a:buChar char="-"/>
            </a:pPr>
            <a:r>
              <a:rPr lang="en"/>
              <a:t>Design, HCI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 can I </a:t>
            </a:r>
            <a:r>
              <a:rPr b="1" lang="en"/>
              <a:t>implement </a:t>
            </a:r>
            <a:r>
              <a:rPr lang="en"/>
              <a:t>this idea?</a:t>
            </a:r>
            <a:endParaRPr/>
          </a:p>
          <a:p>
            <a:pPr indent="0" lvl="0" marL="0" rtl="0" algn="l">
              <a:spcBef>
                <a:spcPts val="0"/>
              </a:spcBef>
              <a:spcAft>
                <a:spcPts val="0"/>
              </a:spcAft>
              <a:buNone/>
            </a:pPr>
            <a:r>
              <a:rPr lang="en"/>
              <a:t>Required:</a:t>
            </a:r>
            <a:endParaRPr/>
          </a:p>
          <a:p>
            <a:pPr indent="-304800" lvl="0" marL="457200" rtl="0" algn="l">
              <a:spcBef>
                <a:spcPts val="0"/>
              </a:spcBef>
              <a:spcAft>
                <a:spcPts val="0"/>
              </a:spcAft>
              <a:buSzPts val="1200"/>
              <a:buChar char="-"/>
            </a:pPr>
            <a:r>
              <a:rPr lang="en"/>
              <a:t>Front-end/back-end</a:t>
            </a:r>
            <a:endParaRPr/>
          </a:p>
          <a:p>
            <a:pPr indent="-304800" lvl="1" marL="914400" rtl="0" algn="l">
              <a:spcBef>
                <a:spcPts val="0"/>
              </a:spcBef>
              <a:spcAft>
                <a:spcPts val="0"/>
              </a:spcAft>
              <a:buSzPts val="1200"/>
              <a:buChar char="-"/>
            </a:pPr>
            <a:r>
              <a:rPr lang="en"/>
              <a:t>Nodejs, React, Flask</a:t>
            </a:r>
            <a:endParaRPr/>
          </a:p>
          <a:p>
            <a:pPr indent="-304800" lvl="0" marL="457200" rtl="0" algn="l">
              <a:spcBef>
                <a:spcPts val="0"/>
              </a:spcBef>
              <a:spcAft>
                <a:spcPts val="0"/>
              </a:spcAft>
              <a:buSzPts val="1200"/>
              <a:buChar char="-"/>
            </a:pPr>
            <a:r>
              <a:rPr lang="en"/>
              <a:t>API key/token</a:t>
            </a:r>
            <a:endParaRPr/>
          </a:p>
          <a:p>
            <a:pPr indent="-304800" lvl="0" marL="457200" rtl="0" algn="l">
              <a:spcBef>
                <a:spcPts val="0"/>
              </a:spcBef>
              <a:spcAft>
                <a:spcPts val="0"/>
              </a:spcAft>
              <a:buSzPts val="1200"/>
              <a:buChar char="-"/>
            </a:pPr>
            <a:r>
              <a:rPr lang="en"/>
              <a:t>Run a local server</a:t>
            </a:r>
            <a:endParaRPr/>
          </a:p>
          <a:p>
            <a:pPr indent="-304800" lvl="0" marL="457200" rtl="0" algn="l">
              <a:spcBef>
                <a:spcPts val="0"/>
              </a:spcBef>
              <a:spcAft>
                <a:spcPts val="0"/>
              </a:spcAft>
              <a:buSzPts val="1200"/>
              <a:buChar char="-"/>
            </a:pPr>
            <a:r>
              <a:rPr lang="en"/>
              <a:t>Letta Documentation</a:t>
            </a:r>
            <a:endParaRPr/>
          </a:p>
        </p:txBody>
      </p:sp>
      <p:sp>
        <p:nvSpPr>
          <p:cNvPr id="418" name="Google Shape;418;p57"/>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Ideation</a:t>
            </a:r>
            <a:endParaRPr/>
          </a:p>
        </p:txBody>
      </p:sp>
      <p:pic>
        <p:nvPicPr>
          <p:cNvPr id="419" name="Google Shape;419;p57"/>
          <p:cNvPicPr preferRelativeResize="0"/>
          <p:nvPr/>
        </p:nvPicPr>
        <p:blipFill>
          <a:blip r:embed="rId3">
            <a:alphaModFix/>
          </a:blip>
          <a:stretch>
            <a:fillRect/>
          </a:stretch>
        </p:blipFill>
        <p:spPr>
          <a:xfrm>
            <a:off x="4482800" y="998925"/>
            <a:ext cx="4123024" cy="36016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PhishNet Demo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pic>
        <p:nvPicPr>
          <p:cNvPr id="429" name="Google Shape;429;p59"/>
          <p:cNvPicPr preferRelativeResize="0"/>
          <p:nvPr>
            <p:ph idx="2" type="pic"/>
          </p:nvPr>
        </p:nvPicPr>
        <p:blipFill rotWithShape="1">
          <a:blip r:embed="rId3">
            <a:alphaModFix/>
          </a:blip>
          <a:srcRect b="0" l="16269" r="16276" t="0"/>
          <a:stretch/>
        </p:blipFill>
        <p:spPr>
          <a:xfrm>
            <a:off x="4992024" y="1152775"/>
            <a:ext cx="3840302" cy="3416399"/>
          </a:xfrm>
          <a:prstGeom prst="rect">
            <a:avLst/>
          </a:prstGeom>
        </p:spPr>
      </p:pic>
      <p:sp>
        <p:nvSpPr>
          <p:cNvPr id="430" name="Google Shape;430;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PhishNet in the future?</a:t>
            </a:r>
            <a:endParaRPr/>
          </a:p>
        </p:txBody>
      </p:sp>
      <p:sp>
        <p:nvSpPr>
          <p:cNvPr id="431" name="Google Shape;431;p5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Although this project is simple, I hope to expand this by:</a:t>
            </a:r>
            <a:endParaRPr sz="1300"/>
          </a:p>
          <a:p>
            <a:pPr indent="-311150" lvl="0" marL="457200" rtl="0" algn="l">
              <a:spcBef>
                <a:spcPts val="0"/>
              </a:spcBef>
              <a:spcAft>
                <a:spcPts val="0"/>
              </a:spcAft>
              <a:buSzPts val="1300"/>
              <a:buChar char="-"/>
            </a:pPr>
            <a:r>
              <a:rPr lang="en" sz="1300"/>
              <a:t>Interactive chatbot with Letta’s framework</a:t>
            </a:r>
            <a:endParaRPr sz="1300"/>
          </a:p>
          <a:p>
            <a:pPr indent="-311150" lvl="1" marL="914400" rtl="0" algn="l">
              <a:spcBef>
                <a:spcPts val="0"/>
              </a:spcBef>
              <a:spcAft>
                <a:spcPts val="0"/>
              </a:spcAft>
              <a:buSzPts val="1300"/>
              <a:buChar char="-"/>
            </a:pPr>
            <a:r>
              <a:rPr lang="en" sz="1300"/>
              <a:t>Similar to Grammarly (possible browser extension?)</a:t>
            </a:r>
            <a:endParaRPr sz="1300"/>
          </a:p>
          <a:p>
            <a:pPr indent="-311150" lvl="0" marL="457200" rtl="0" algn="l">
              <a:spcBef>
                <a:spcPts val="0"/>
              </a:spcBef>
              <a:spcAft>
                <a:spcPts val="0"/>
              </a:spcAft>
              <a:buSzPts val="1300"/>
              <a:buChar char="-"/>
            </a:pPr>
            <a:r>
              <a:rPr lang="en" sz="1300"/>
              <a:t>Train more datasets</a:t>
            </a:r>
            <a:endParaRPr sz="1300"/>
          </a:p>
          <a:p>
            <a:pPr indent="-311150" lvl="1" marL="914400" rtl="0" algn="l">
              <a:spcBef>
                <a:spcPts val="0"/>
              </a:spcBef>
              <a:spcAft>
                <a:spcPts val="0"/>
              </a:spcAft>
              <a:buSzPts val="1300"/>
              <a:buChar char="-"/>
            </a:pPr>
            <a:r>
              <a:rPr lang="en" sz="1300"/>
              <a:t>Generate real/fake data and train itself (possible bootstrapping)</a:t>
            </a:r>
            <a:endParaRPr sz="1300"/>
          </a:p>
          <a:p>
            <a:pPr indent="-311150" lvl="0" marL="457200" rtl="0" algn="l">
              <a:spcBef>
                <a:spcPts val="0"/>
              </a:spcBef>
              <a:spcAft>
                <a:spcPts val="0"/>
              </a:spcAft>
              <a:buSzPts val="1300"/>
              <a:buChar char="-"/>
            </a:pPr>
            <a:r>
              <a:rPr lang="en" sz="1300"/>
              <a:t>Use voice transcription documentation </a:t>
            </a:r>
            <a:endParaRPr sz="1300"/>
          </a:p>
          <a:p>
            <a:pPr indent="-311150" lvl="1" marL="914400" rtl="0" algn="l">
              <a:spcBef>
                <a:spcPts val="0"/>
              </a:spcBef>
              <a:spcAft>
                <a:spcPts val="0"/>
              </a:spcAft>
              <a:buSzPts val="1300"/>
              <a:buChar char="-"/>
            </a:pPr>
            <a:r>
              <a:rPr lang="en" sz="1300"/>
              <a:t>Work with real-time scenarios</a:t>
            </a:r>
            <a:endParaRPr sz="1300"/>
          </a:p>
          <a:p>
            <a:pPr indent="0" lvl="0" marL="914400" rtl="0" algn="l">
              <a:spcBef>
                <a:spcPts val="0"/>
              </a:spcBef>
              <a:spcAft>
                <a:spcPts val="0"/>
              </a:spcAft>
              <a:buNone/>
            </a:pPr>
            <a:r>
              <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1"/>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