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0" r:id="rId9"/>
    <p:sldId id="268" r:id="rId10"/>
    <p:sldId id="269" r:id="rId11"/>
    <p:sldId id="271" r:id="rId12"/>
    <p:sldId id="26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19.1.2024.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19.1.2024.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latex-project.org/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verleaf.com/" TargetMode="External"/><Relationship Id="rId5" Type="http://schemas.openxmlformats.org/officeDocument/2006/relationships/hyperlink" Target="https://www.javascript.com/" TargetMode="External"/><Relationship Id="rId4" Type="http://schemas.openxmlformats.org/officeDocument/2006/relationships/hyperlink" Target="https://www.java.com/e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anton.vivoda@fer.hr" TargetMode="External"/><Relationship Id="rId3" Type="http://schemas.openxmlformats.org/officeDocument/2006/relationships/hyperlink" Target="mailto:josip.begic@fer.hr" TargetMode="External"/><Relationship Id="rId7" Type="http://schemas.openxmlformats.org/officeDocument/2006/relationships/hyperlink" Target="mailto:marko.miletic@fer.hr" TargetMode="External"/><Relationship Id="rId2" Type="http://schemas.openxmlformats.org/officeDocument/2006/relationships/hyperlink" Target="mailto:dora.kasik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atarina.mikulic@fer.hr" TargetMode="External"/><Relationship Id="rId5" Type="http://schemas.openxmlformats.org/officeDocument/2006/relationships/hyperlink" Target="mailto:roko.krsticevic@fer.hr" TargetMode="External"/><Relationship Id="rId4" Type="http://schemas.openxmlformats.org/officeDocument/2006/relationships/hyperlink" Target="mailto:erik.greblo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anton.vivoda@fer.hr" TargetMode="External"/><Relationship Id="rId3" Type="http://schemas.openxmlformats.org/officeDocument/2006/relationships/hyperlink" Target="mailto:josip.begic@fer.hr" TargetMode="External"/><Relationship Id="rId7" Type="http://schemas.openxmlformats.org/officeDocument/2006/relationships/hyperlink" Target="mailto:marko.miletic@fer.hr" TargetMode="External"/><Relationship Id="rId2" Type="http://schemas.openxmlformats.org/officeDocument/2006/relationships/hyperlink" Target="mailto:dora.kasik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atarina.mikulic@fer.hr" TargetMode="External"/><Relationship Id="rId5" Type="http://schemas.openxmlformats.org/officeDocument/2006/relationships/hyperlink" Target="mailto:roko.krsticevic@fer.hr" TargetMode="External"/><Relationship Id="rId4" Type="http://schemas.openxmlformats.org/officeDocument/2006/relationships/hyperlink" Target="mailto:erik.greblo@fer.h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bkt.hr/KT/centralno-narucivanj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ender.com/" TargetMode="External"/><Relationship Id="rId3" Type="http://schemas.openxmlformats.org/officeDocument/2006/relationships/hyperlink" Target="https://docs.docker.com/" TargetMode="External"/><Relationship Id="rId7" Type="http://schemas.openxmlformats.org/officeDocument/2006/relationships/hyperlink" Target="https://spring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ring.io/projects/spring-boot/" TargetMode="External"/><Relationship Id="rId5" Type="http://schemas.openxmlformats.org/officeDocument/2006/relationships/hyperlink" Target="https://www.postgresql.org/" TargetMode="External"/><Relationship Id="rId10" Type="http://schemas.openxmlformats.org/officeDocument/2006/relationships/hyperlink" Target="https://tailwindcss.com/" TargetMode="External"/><Relationship Id="rId4" Type="http://schemas.openxmlformats.org/officeDocument/2006/relationships/hyperlink" Target="https://www.lucidchart.com/pages/" TargetMode="External"/><Relationship Id="rId9" Type="http://schemas.openxmlformats.org/officeDocument/2006/relationships/hyperlink" Target="https://www.netlify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router.com/en/main" TargetMode="External"/><Relationship Id="rId7" Type="http://schemas.openxmlformats.org/officeDocument/2006/relationships/hyperlink" Target="https://start.atlassian.com/" TargetMode="External"/><Relationship Id="rId2" Type="http://schemas.openxmlformats.org/officeDocument/2006/relationships/hyperlink" Target="https://axios-htt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icrosoft.com/en-us/microsoft-teams/log-in" TargetMode="External"/><Relationship Id="rId5" Type="http://schemas.openxmlformats.org/officeDocument/2006/relationships/hyperlink" Target="https://web.whatsapp.com/" TargetMode="External"/><Relationship Id="rId4" Type="http://schemas.openxmlformats.org/officeDocument/2006/relationships/hyperlink" Target="https://www.google.com/recaptch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Medicinska rehabilitacija</a:t>
            </a:r>
            <a:br>
              <a:rPr lang="en-US" dirty="0"/>
            </a:br>
            <a:r>
              <a:rPr lang="hr-HR" sz="4400" dirty="0"/>
              <a:t>Seven </a:t>
            </a:r>
            <a:r>
              <a:rPr lang="hr-HR" sz="4400" dirty="0" err="1"/>
              <a:t>Smurfs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IntelliJ</a:t>
            </a:r>
            <a:r>
              <a:rPr lang="hr-HR" sz="2400" dirty="0"/>
              <a:t> IDEA, </a:t>
            </a:r>
            <a:r>
              <a:rPr lang="hr-HR" sz="2400" dirty="0">
                <a:hlinkClick r:id="rId2"/>
              </a:rPr>
              <a:t>https://www.jetbrains.com/idea/</a:t>
            </a:r>
            <a:endParaRPr lang="hr-HR" sz="2400" dirty="0"/>
          </a:p>
          <a:p>
            <a:r>
              <a:rPr lang="hr-HR" sz="2400" dirty="0" err="1"/>
              <a:t>Visual</a:t>
            </a:r>
            <a:r>
              <a:rPr lang="hr-HR" sz="2400" dirty="0"/>
              <a:t> Studio </a:t>
            </a:r>
            <a:r>
              <a:rPr lang="hr-HR" sz="2400" dirty="0" err="1"/>
              <a:t>Code</a:t>
            </a:r>
            <a:r>
              <a:rPr lang="hr-HR" sz="2400" dirty="0"/>
              <a:t>, </a:t>
            </a:r>
            <a:r>
              <a:rPr lang="hr-HR" sz="2400" dirty="0">
                <a:hlinkClick r:id="rId3"/>
              </a:rPr>
              <a:t>https://code.visualstudio.com/</a:t>
            </a:r>
            <a:endParaRPr lang="hr-HR" sz="2400" dirty="0"/>
          </a:p>
          <a:p>
            <a:r>
              <a:rPr lang="hr-HR" sz="2400" dirty="0" err="1"/>
              <a:t>Backend</a:t>
            </a:r>
            <a:r>
              <a:rPr lang="hr-HR" sz="2400" dirty="0"/>
              <a:t>: Java, </a:t>
            </a:r>
            <a:r>
              <a:rPr lang="hr-HR" sz="2400" dirty="0">
                <a:hlinkClick r:id="rId4"/>
              </a:rPr>
              <a:t>https://www.java.com/en/</a:t>
            </a:r>
            <a:endParaRPr lang="hr-HR" sz="2400" dirty="0"/>
          </a:p>
          <a:p>
            <a:r>
              <a:rPr lang="hr-HR" sz="2400" dirty="0" err="1"/>
              <a:t>Frontend</a:t>
            </a:r>
            <a:r>
              <a:rPr lang="hr-HR" sz="2400" dirty="0"/>
              <a:t>: JavaScript, </a:t>
            </a:r>
            <a:r>
              <a:rPr lang="hr-HR" sz="2400" dirty="0">
                <a:hlinkClick r:id="rId5"/>
              </a:rPr>
              <a:t>https://www.javascript.com/</a:t>
            </a:r>
            <a:endParaRPr lang="hr-HR" sz="2400" dirty="0"/>
          </a:p>
          <a:p>
            <a:r>
              <a:rPr lang="hr-HR" sz="2400" dirty="0" err="1"/>
              <a:t>Overleaf</a:t>
            </a:r>
            <a:r>
              <a:rPr lang="hr-HR" sz="2400" dirty="0"/>
              <a:t>, </a:t>
            </a:r>
            <a:r>
              <a:rPr lang="hr-HR" sz="2400" dirty="0">
                <a:hlinkClick r:id="rId6"/>
              </a:rPr>
              <a:t>https://www.overleaf.com/</a:t>
            </a:r>
            <a:endParaRPr lang="hr-HR" sz="2400" dirty="0"/>
          </a:p>
          <a:p>
            <a:r>
              <a:rPr lang="en-US" sz="2400" dirty="0"/>
              <a:t>LaTeX</a:t>
            </a:r>
            <a:r>
              <a:rPr lang="hr-HR" sz="2400" dirty="0"/>
              <a:t>, </a:t>
            </a:r>
            <a:r>
              <a:rPr lang="en-US" sz="2400" dirty="0">
                <a:hlinkClick r:id="rId7"/>
              </a:rPr>
              <a:t>https://www.latex-project.org</a:t>
            </a:r>
            <a:endParaRPr lang="hr-HR" sz="2400" dirty="0"/>
          </a:p>
          <a:p>
            <a:r>
              <a:rPr lang="hr-HR" sz="2400" dirty="0" err="1"/>
              <a:t>GitHub</a:t>
            </a:r>
            <a:r>
              <a:rPr lang="hr-HR" sz="2400" dirty="0"/>
              <a:t>, </a:t>
            </a:r>
            <a:r>
              <a:rPr lang="hr-HR" sz="2400" dirty="0">
                <a:hlinkClick r:id="rId8"/>
              </a:rPr>
              <a:t>https://github.com/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105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800" dirty="0"/>
              <a:t>Najsličniji model procesa – inkrementalni razvoj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r-HR" dirty="0"/>
              <a:t>Zahtjevi na sustav uvijek evoluiraju i prate razvoj projekta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r-HR" dirty="0"/>
              <a:t>Zahtjevi korisnika se svrstaju u prioritetne cjeline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l-PL" dirty="0"/>
              <a:t>Funkcionalnost sustava se ostvaruje u ranim fazama projekta</a:t>
            </a:r>
            <a:endParaRPr lang="hr-HR" dirty="0"/>
          </a:p>
          <a:p>
            <a:pPr>
              <a:lnSpc>
                <a:spcPct val="100000"/>
              </a:lnSpc>
            </a:pPr>
            <a:r>
              <a:rPr lang="hr-HR" sz="1800" dirty="0"/>
              <a:t>Vrijeme utrošeno za izradu projekta: 280 sati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Frontend</a:t>
            </a:r>
            <a:r>
              <a:rPr lang="hr-HR" sz="1800" dirty="0"/>
              <a:t>: 100 sati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Backend</a:t>
            </a:r>
            <a:r>
              <a:rPr lang="hr-HR" sz="1800" dirty="0"/>
              <a:t>: 85 sati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Dokumentacija: 85 sati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Deployment</a:t>
            </a:r>
            <a:r>
              <a:rPr lang="hr-HR" sz="1800" dirty="0"/>
              <a:t>: 10 sati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916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Praktična primjena načela programskog inženjerstva</a:t>
            </a:r>
            <a:endParaRPr lang="hr-HR" dirty="0"/>
          </a:p>
          <a:p>
            <a:r>
              <a:rPr lang="hr-HR" dirty="0"/>
              <a:t>Timski rad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alata </a:t>
            </a:r>
            <a:r>
              <a:rPr lang="pt-BR" dirty="0">
                <a:sym typeface="Wingdings" panose="05000000000000000000" pitchFamily="2" charset="2"/>
              </a:rPr>
              <a:t>za distribuirano upravljanje inačicama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Optimizacija planiranja i upravljanja vremenom</a:t>
            </a:r>
          </a:p>
          <a:p>
            <a:r>
              <a:rPr lang="hr-HR" dirty="0">
                <a:sym typeface="Wingdings" panose="05000000000000000000" pitchFamily="2" charset="2"/>
              </a:rPr>
              <a:t>Demonstracija principa programskog inženjerstva kroz dokumentaciju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FE8D-3F17-14A7-BE8C-0A5F25B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A271-5037-4C3B-0F9F-B28C2DC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Dora </a:t>
            </a:r>
            <a:r>
              <a:rPr lang="hr-HR" dirty="0" err="1"/>
              <a:t>Kašik</a:t>
            </a:r>
            <a:r>
              <a:rPr lang="hr-HR" dirty="0"/>
              <a:t>, </a:t>
            </a:r>
            <a:r>
              <a:rPr lang="hr-HR" dirty="0">
                <a:hlinkClick r:id="rId2"/>
              </a:rPr>
              <a:t>dora.kasik@fer.hr</a:t>
            </a:r>
            <a:r>
              <a:rPr lang="hr-HR" dirty="0"/>
              <a:t> </a:t>
            </a:r>
          </a:p>
          <a:p>
            <a:r>
              <a:rPr lang="hr-HR" dirty="0"/>
              <a:t>Josip Begić, </a:t>
            </a:r>
            <a:r>
              <a:rPr lang="hr-HR" dirty="0">
                <a:hlinkClick r:id="rId3"/>
              </a:rPr>
              <a:t>josip.begic@fer.hr</a:t>
            </a:r>
            <a:r>
              <a:rPr lang="hr-HR" dirty="0"/>
              <a:t> </a:t>
            </a:r>
          </a:p>
          <a:p>
            <a:r>
              <a:rPr lang="hr-HR" dirty="0"/>
              <a:t>Erik Greblo, </a:t>
            </a:r>
            <a:r>
              <a:rPr lang="hr-HR" dirty="0">
                <a:hlinkClick r:id="rId4"/>
              </a:rPr>
              <a:t>erik.greblo@fer.hr</a:t>
            </a:r>
            <a:r>
              <a:rPr lang="hr-HR" dirty="0"/>
              <a:t> </a:t>
            </a:r>
          </a:p>
          <a:p>
            <a:r>
              <a:rPr lang="hr-HR" dirty="0"/>
              <a:t>Roko Krstičević, </a:t>
            </a:r>
            <a:r>
              <a:rPr lang="hr-HR" dirty="0">
                <a:hlinkClick r:id="rId5"/>
              </a:rPr>
              <a:t>roko.krsticevic@fer.hr</a:t>
            </a:r>
            <a:r>
              <a:rPr lang="hr-HR" dirty="0"/>
              <a:t> </a:t>
            </a:r>
          </a:p>
          <a:p>
            <a:r>
              <a:rPr lang="hr-HR" dirty="0"/>
              <a:t>Katarina Mikulić, </a:t>
            </a:r>
            <a:r>
              <a:rPr lang="hr-HR" dirty="0">
                <a:hlinkClick r:id="rId6"/>
              </a:rPr>
              <a:t>katarina.mikulic@fer.hr</a:t>
            </a:r>
            <a:r>
              <a:rPr lang="hr-HR" dirty="0"/>
              <a:t> </a:t>
            </a:r>
          </a:p>
          <a:p>
            <a:r>
              <a:rPr lang="hr-HR" dirty="0"/>
              <a:t>Marko Miletić, </a:t>
            </a:r>
            <a:r>
              <a:rPr lang="hr-HR" dirty="0">
                <a:hlinkClick r:id="rId7"/>
              </a:rPr>
              <a:t>marko.miletic@fer.hr</a:t>
            </a:r>
            <a:r>
              <a:rPr lang="hr-HR" dirty="0"/>
              <a:t> </a:t>
            </a:r>
          </a:p>
          <a:p>
            <a:r>
              <a:rPr lang="hr-HR" dirty="0"/>
              <a:t>Anton </a:t>
            </a:r>
            <a:r>
              <a:rPr lang="hr-HR" dirty="0" err="1"/>
              <a:t>Vivoda</a:t>
            </a:r>
            <a:r>
              <a:rPr lang="hr-HR" dirty="0"/>
              <a:t>, </a:t>
            </a:r>
            <a:r>
              <a:rPr lang="hr-HR" dirty="0">
                <a:hlinkClick r:id="rId8"/>
              </a:rPr>
              <a:t>anton.vivoda@fer.hr</a:t>
            </a:r>
            <a:r>
              <a:rPr lang="hr-HR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554D4-4B6E-99A7-ED06-98F8866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791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Dora </a:t>
            </a:r>
            <a:r>
              <a:rPr lang="hr-HR" sz="2400" dirty="0" err="1"/>
              <a:t>Kašik</a:t>
            </a:r>
            <a:r>
              <a:rPr lang="hr-HR" sz="2400" dirty="0"/>
              <a:t>, </a:t>
            </a:r>
            <a:r>
              <a:rPr lang="hr-HR" sz="2400" dirty="0">
                <a:hlinkClick r:id="rId2"/>
              </a:rPr>
              <a:t>dora.kasik@fer.hr</a:t>
            </a:r>
            <a:r>
              <a:rPr lang="hr-HR" sz="2400" dirty="0"/>
              <a:t>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Josip Begić, </a:t>
            </a:r>
            <a:r>
              <a:rPr lang="hr-HR" sz="2400" dirty="0">
                <a:hlinkClick r:id="rId3"/>
              </a:rPr>
              <a:t>josip.begic@fer.hr</a:t>
            </a:r>
            <a:r>
              <a:rPr lang="hr-HR" sz="2400" dirty="0"/>
              <a:t> 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Erik Greblo, </a:t>
            </a:r>
            <a:r>
              <a:rPr lang="hr-HR" sz="2400" dirty="0">
                <a:hlinkClick r:id="rId4"/>
              </a:rPr>
              <a:t>erik.greblo@fer.hr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r>
              <a:rPr lang="hr-HR" sz="2400" dirty="0"/>
              <a:t>,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Roko Krstičević, </a:t>
            </a:r>
            <a:r>
              <a:rPr lang="hr-HR" sz="2400" dirty="0">
                <a:hlinkClick r:id="rId5"/>
              </a:rPr>
              <a:t>roko.krsticevic@fer.hr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, </a:t>
            </a:r>
            <a:r>
              <a:rPr lang="hr-HR" sz="2400" dirty="0" err="1"/>
              <a:t>deployment</a:t>
            </a:r>
            <a:endParaRPr lang="hr-HR" sz="2400" dirty="0"/>
          </a:p>
          <a:p>
            <a:r>
              <a:rPr lang="hr-HR" sz="2400" dirty="0"/>
              <a:t>Katarina Mikulić, </a:t>
            </a:r>
            <a:r>
              <a:rPr lang="hr-HR" sz="2400" dirty="0">
                <a:hlinkClick r:id="rId6"/>
              </a:rPr>
              <a:t>katarina.mikulic@fer.hr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Marko Miletić, </a:t>
            </a:r>
            <a:r>
              <a:rPr lang="hr-HR" sz="2400" dirty="0">
                <a:hlinkClick r:id="rId7"/>
              </a:rPr>
              <a:t>marko.miletic@fer.hr</a:t>
            </a:r>
            <a:r>
              <a:rPr lang="hr-HR" sz="2400" dirty="0"/>
              <a:t> - dokumentacija</a:t>
            </a:r>
          </a:p>
          <a:p>
            <a:r>
              <a:rPr lang="hr-HR" sz="2400" dirty="0"/>
              <a:t>Anton </a:t>
            </a:r>
            <a:r>
              <a:rPr lang="hr-HR" sz="2400" dirty="0" err="1"/>
              <a:t>Vivoda</a:t>
            </a:r>
            <a:r>
              <a:rPr lang="hr-HR" sz="2400" dirty="0"/>
              <a:t>, </a:t>
            </a:r>
            <a:r>
              <a:rPr lang="hr-HR" sz="2400" dirty="0">
                <a:hlinkClick r:id="rId8"/>
              </a:rPr>
              <a:t>anton.vivoda@fer.hr</a:t>
            </a:r>
            <a:r>
              <a:rPr lang="hr-HR" sz="2400" dirty="0"/>
              <a:t> - </a:t>
            </a:r>
            <a:r>
              <a:rPr lang="hr-HR" sz="2400" dirty="0" err="1"/>
              <a:t>backend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O</a:t>
            </a:r>
            <a:r>
              <a:rPr lang="en-US" dirty="0" err="1"/>
              <a:t>lak</a:t>
            </a:r>
            <a:r>
              <a:rPr lang="hr-HR" dirty="0"/>
              <a:t>š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prijavu</a:t>
            </a:r>
            <a:r>
              <a:rPr lang="en-US" dirty="0"/>
              <a:t> </a:t>
            </a:r>
            <a:r>
              <a:rPr lang="hr-HR" dirty="0"/>
              <a:t>na rehabilitaciju</a:t>
            </a:r>
          </a:p>
          <a:p>
            <a:r>
              <a:rPr lang="hr-HR" dirty="0"/>
              <a:t>Olakšati praćenje napretka rehabilitacije</a:t>
            </a:r>
          </a:p>
          <a:p>
            <a:r>
              <a:rPr lang="hr-HR" dirty="0"/>
              <a:t>Jednostavnost upotrebe aplikacije</a:t>
            </a:r>
          </a:p>
          <a:p>
            <a:r>
              <a:rPr lang="hr-HR" dirty="0"/>
              <a:t>Ubrzanje samog oporavka</a:t>
            </a:r>
          </a:p>
          <a:p>
            <a:r>
              <a:rPr lang="hr-HR" dirty="0"/>
              <a:t>Osiguranost privatnih podataka</a:t>
            </a:r>
          </a:p>
          <a:p>
            <a:r>
              <a:rPr lang="hr-HR" dirty="0"/>
              <a:t>Sličan proizvod: </a:t>
            </a:r>
            <a:r>
              <a:rPr lang="hr-HR" dirty="0">
                <a:hlinkClick r:id="rId2"/>
              </a:rPr>
              <a:t>https://www.sbkt.hr/KT/centralno-narucivanje/</a:t>
            </a:r>
            <a:endParaRPr lang="hr-HR" dirty="0"/>
          </a:p>
          <a:p>
            <a:pPr lvl="1"/>
            <a:r>
              <a:rPr lang="hr-HR" dirty="0"/>
              <a:t>Mogućnost naručivanja</a:t>
            </a:r>
          </a:p>
          <a:p>
            <a:pPr lvl="1"/>
            <a:r>
              <a:rPr lang="hr-HR" dirty="0"/>
              <a:t>E-mail podrška</a:t>
            </a:r>
          </a:p>
          <a:p>
            <a:pPr lvl="1"/>
            <a:r>
              <a:rPr lang="hr-HR" dirty="0"/>
              <a:t>Popis usluga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Pregled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6713C6F-C08F-0698-7C0F-62CC0927A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86691"/>
            <a:ext cx="3886200" cy="401674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sz="2400" dirty="0"/>
              <a:t>Pacijent: registracija i zahtjev za terapijom</a:t>
            </a:r>
          </a:p>
          <a:p>
            <a:r>
              <a:rPr lang="hr-HR" sz="2400" dirty="0"/>
              <a:t>Administrator: upravljanje podacima</a:t>
            </a:r>
          </a:p>
          <a:p>
            <a:r>
              <a:rPr lang="hr-HR" sz="2400" dirty="0" err="1"/>
              <a:t>Superadministrator</a:t>
            </a:r>
            <a:r>
              <a:rPr lang="hr-HR" sz="2400" dirty="0"/>
              <a:t>: administrator + verifikacija i dodjela uloge administratora</a:t>
            </a:r>
          </a:p>
          <a:p>
            <a:r>
              <a:rPr lang="hr-HR" sz="2400" dirty="0"/>
              <a:t>Zaposlenik: dodjela termina i pristup podacima</a:t>
            </a:r>
          </a:p>
          <a:p>
            <a:r>
              <a:rPr lang="hr-HR" sz="2400" dirty="0"/>
              <a:t>Baza podataka: pohrana podataka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Podržavanje različitih uloga korisnika</a:t>
            </a:r>
          </a:p>
          <a:p>
            <a:r>
              <a:rPr lang="hr-HR" sz="2400" dirty="0"/>
              <a:t>Sigurna pohrana korisničkih podataka</a:t>
            </a:r>
          </a:p>
          <a:p>
            <a:r>
              <a:rPr lang="hr-HR" sz="2400" dirty="0"/>
              <a:t>Brza i pouzdana veza s bazom podataka</a:t>
            </a:r>
          </a:p>
          <a:p>
            <a:r>
              <a:rPr lang="hr-HR" sz="2400" dirty="0"/>
              <a:t>Jednostavnost korištenja</a:t>
            </a:r>
          </a:p>
          <a:p>
            <a:r>
              <a:rPr lang="en-US" sz="2400" dirty="0"/>
              <a:t>Za</a:t>
            </a:r>
            <a:r>
              <a:rPr lang="hr-HR" sz="2400" dirty="0"/>
              <a:t>š</a:t>
            </a:r>
            <a:r>
              <a:rPr lang="en-US" sz="2400" dirty="0" err="1"/>
              <a:t>tita</a:t>
            </a:r>
            <a:r>
              <a:rPr lang="en-US" sz="2400" dirty="0"/>
              <a:t> od </a:t>
            </a:r>
            <a:r>
              <a:rPr lang="en-US" sz="2400" dirty="0" err="1"/>
              <a:t>neispravnog</a:t>
            </a:r>
            <a:r>
              <a:rPr lang="en-US" sz="2400" dirty="0"/>
              <a:t> </a:t>
            </a:r>
            <a:r>
              <a:rPr lang="en-US" sz="2400" dirty="0" err="1"/>
              <a:t>kori</a:t>
            </a:r>
            <a:r>
              <a:rPr lang="hr-HR" sz="2400" dirty="0"/>
              <a:t>š</a:t>
            </a:r>
            <a:r>
              <a:rPr lang="en-US" sz="2400" dirty="0" err="1"/>
              <a:t>tenja</a:t>
            </a:r>
            <a:r>
              <a:rPr lang="en-US" sz="2400" dirty="0"/>
              <a:t> </a:t>
            </a:r>
            <a:r>
              <a:rPr lang="en-US" sz="2400" dirty="0" err="1"/>
              <a:t>korisni</a:t>
            </a:r>
            <a:r>
              <a:rPr lang="hr-HR" sz="2400" dirty="0"/>
              <a:t>č</a:t>
            </a:r>
            <a:r>
              <a:rPr lang="en-US" sz="2400" dirty="0" err="1"/>
              <a:t>kog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hr-HR" sz="2400" dirty="0"/>
              <a:t>č</a:t>
            </a:r>
            <a:r>
              <a:rPr lang="en-US" sz="2400" dirty="0" err="1"/>
              <a:t>elja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881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Baza podataka:</a:t>
            </a:r>
            <a:r>
              <a:rPr lang="en-US" sz="2400" dirty="0"/>
              <a:t> PostgreSQL</a:t>
            </a:r>
            <a:endParaRPr lang="hr-HR" sz="2400" dirty="0"/>
          </a:p>
          <a:p>
            <a:r>
              <a:rPr lang="hr-HR" sz="2400" dirty="0" err="1"/>
              <a:t>Backend</a:t>
            </a:r>
            <a:r>
              <a:rPr lang="hr-HR" sz="2400" dirty="0"/>
              <a:t>: </a:t>
            </a:r>
            <a:r>
              <a:rPr lang="hr-HR" sz="2400" dirty="0" err="1"/>
              <a:t>Spring</a:t>
            </a:r>
            <a:r>
              <a:rPr lang="hr-HR" sz="2400" dirty="0"/>
              <a:t> </a:t>
            </a:r>
            <a:r>
              <a:rPr lang="hr-HR" sz="2400" dirty="0" err="1"/>
              <a:t>Boot</a:t>
            </a:r>
            <a:endParaRPr lang="hr-HR" sz="2400" dirty="0"/>
          </a:p>
          <a:p>
            <a:r>
              <a:rPr lang="hr-HR" sz="2400" dirty="0" err="1"/>
              <a:t>Frontend</a:t>
            </a:r>
            <a:r>
              <a:rPr lang="hr-HR" sz="2400" dirty="0"/>
              <a:t>: </a:t>
            </a:r>
            <a:r>
              <a:rPr lang="hr-HR" sz="2400" dirty="0" err="1"/>
              <a:t>React</a:t>
            </a:r>
            <a:endParaRPr lang="hr-HR" sz="2400" dirty="0"/>
          </a:p>
          <a:p>
            <a:r>
              <a:rPr lang="en-US" sz="2400" dirty="0"/>
              <a:t>Frontend </a:t>
            </a:r>
            <a:r>
              <a:rPr lang="en-US" sz="2400" dirty="0" err="1"/>
              <a:t>Integracija</a:t>
            </a:r>
            <a:r>
              <a:rPr lang="en-US" sz="2400" dirty="0"/>
              <a:t>: Tailwind CSS, </a:t>
            </a:r>
            <a:r>
              <a:rPr lang="en-US" sz="2400" dirty="0" err="1"/>
              <a:t>Axios</a:t>
            </a:r>
            <a:r>
              <a:rPr lang="en-US" sz="2400" dirty="0"/>
              <a:t>, React-Router-Dom, reCAPTCHA</a:t>
            </a:r>
            <a:endParaRPr lang="hr-HR" sz="2400" dirty="0"/>
          </a:p>
          <a:p>
            <a:r>
              <a:rPr lang="en-US" sz="2400" dirty="0"/>
              <a:t>Deployment: Render za backend </a:t>
            </a:r>
            <a:r>
              <a:rPr lang="en-US" sz="2400" dirty="0" err="1"/>
              <a:t>i</a:t>
            </a:r>
            <a:r>
              <a:rPr lang="en-US" sz="2400" dirty="0"/>
              <a:t> Netlify za frontend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5C357-38E4-9021-F6EE-1782C486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4" y="3852999"/>
            <a:ext cx="3662021" cy="296097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0EFB513-3ADA-4C98-5000-2722784AB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56" y="3935139"/>
            <a:ext cx="3119944" cy="2657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9E2A43-90A6-5C71-1F29-A88A18C5E1DD}"/>
              </a:ext>
            </a:extLst>
          </p:cNvPr>
          <p:cNvSpPr txBox="1"/>
          <p:nvPr/>
        </p:nvSpPr>
        <p:spPr>
          <a:xfrm>
            <a:off x="6405112" y="6492873"/>
            <a:ext cx="2357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Dijagram komponenti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304BC-F6DD-988B-56B6-921E296CE10F}"/>
              </a:ext>
            </a:extLst>
          </p:cNvPr>
          <p:cNvSpPr txBox="1"/>
          <p:nvPr/>
        </p:nvSpPr>
        <p:spPr>
          <a:xfrm>
            <a:off x="2619389" y="6566834"/>
            <a:ext cx="317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Dijagram arhitekture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React, </a:t>
            </a:r>
            <a:r>
              <a:rPr lang="en-US" sz="2400" dirty="0">
                <a:hlinkClick r:id="rId2"/>
              </a:rPr>
              <a:t>https://reactjs.org </a:t>
            </a:r>
            <a:endParaRPr lang="hr-HR" sz="2400" dirty="0"/>
          </a:p>
          <a:p>
            <a:r>
              <a:rPr lang="sv-SE" sz="2400" dirty="0"/>
              <a:t>Docker Docs, </a:t>
            </a:r>
            <a:r>
              <a:rPr lang="sv-SE" sz="2400" dirty="0">
                <a:hlinkClick r:id="rId3"/>
              </a:rPr>
              <a:t>https://docs.docker.com</a:t>
            </a:r>
            <a:endParaRPr lang="hr-HR" sz="2400" dirty="0"/>
          </a:p>
          <a:p>
            <a:r>
              <a:rPr lang="hr-HR" sz="2400" dirty="0" err="1"/>
              <a:t>Lucidchart</a:t>
            </a:r>
            <a:r>
              <a:rPr lang="hr-HR" sz="2400" dirty="0"/>
              <a:t>, </a:t>
            </a:r>
            <a:r>
              <a:rPr lang="hr-HR" sz="2400" dirty="0">
                <a:hlinkClick r:id="rId4"/>
              </a:rPr>
              <a:t>https://www.lucidchart.com/pages/</a:t>
            </a:r>
            <a:endParaRPr lang="hr-HR" sz="2400" dirty="0"/>
          </a:p>
          <a:p>
            <a:r>
              <a:rPr lang="hr-HR" sz="2400" dirty="0" err="1"/>
              <a:t>PostgreSQL</a:t>
            </a:r>
            <a:r>
              <a:rPr lang="hr-HR" sz="2400" dirty="0"/>
              <a:t>, </a:t>
            </a:r>
            <a:r>
              <a:rPr lang="hr-HR" sz="2400" dirty="0">
                <a:hlinkClick r:id="rId5"/>
              </a:rPr>
              <a:t>https://www.postgresql.org/</a:t>
            </a:r>
            <a:endParaRPr lang="hr-HR" sz="2400" dirty="0"/>
          </a:p>
          <a:p>
            <a:r>
              <a:rPr lang="en-US" sz="2400" dirty="0"/>
              <a:t>Spring Boot</a:t>
            </a:r>
            <a:r>
              <a:rPr lang="hr-HR" sz="2400" dirty="0"/>
              <a:t>, </a:t>
            </a:r>
            <a:r>
              <a:rPr lang="hr-HR" sz="2400" dirty="0">
                <a:hlinkClick r:id="rId6"/>
              </a:rPr>
              <a:t>https://spring.io/projects/spring-boot/</a:t>
            </a:r>
            <a:endParaRPr lang="hr-HR" sz="2400" dirty="0"/>
          </a:p>
          <a:p>
            <a:r>
              <a:rPr lang="hr-HR" sz="2400" dirty="0" err="1"/>
              <a:t>Spring</a:t>
            </a:r>
            <a:r>
              <a:rPr lang="hr-HR" sz="2400" dirty="0"/>
              <a:t>, </a:t>
            </a:r>
            <a:r>
              <a:rPr lang="en-US" sz="2400" dirty="0">
                <a:hlinkClick r:id="rId7"/>
              </a:rPr>
              <a:t>https://spring.io</a:t>
            </a:r>
            <a:endParaRPr lang="hr-HR" sz="2400" dirty="0"/>
          </a:p>
          <a:p>
            <a:r>
              <a:rPr lang="en-US" sz="2400" dirty="0"/>
              <a:t>Render</a:t>
            </a:r>
            <a:r>
              <a:rPr lang="hr-HR" sz="2400" dirty="0"/>
              <a:t>, </a:t>
            </a:r>
            <a:r>
              <a:rPr lang="hr-HR" sz="2400" dirty="0">
                <a:hlinkClick r:id="rId8"/>
              </a:rPr>
              <a:t>https://render.com/</a:t>
            </a:r>
            <a:endParaRPr lang="hr-HR" sz="2400" dirty="0"/>
          </a:p>
          <a:p>
            <a:r>
              <a:rPr lang="en-US" sz="2400" dirty="0"/>
              <a:t>Netlify</a:t>
            </a:r>
            <a:r>
              <a:rPr lang="hr-HR" sz="2400" dirty="0"/>
              <a:t>, </a:t>
            </a:r>
            <a:r>
              <a:rPr lang="hr-HR" sz="2400" dirty="0">
                <a:hlinkClick r:id="rId9"/>
              </a:rPr>
              <a:t>https://www.netlify.com/</a:t>
            </a:r>
            <a:endParaRPr lang="hr-HR" sz="2400" dirty="0"/>
          </a:p>
          <a:p>
            <a:r>
              <a:rPr lang="en-US" sz="2400" dirty="0"/>
              <a:t>Tailwind CSS</a:t>
            </a:r>
            <a:r>
              <a:rPr lang="hr-HR" sz="2400" dirty="0"/>
              <a:t>, </a:t>
            </a:r>
            <a:r>
              <a:rPr lang="hr-HR" sz="2400" dirty="0">
                <a:hlinkClick r:id="rId10"/>
              </a:rPr>
              <a:t>https://tailwindcss.com/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Axios</a:t>
            </a:r>
            <a:r>
              <a:rPr lang="hr-HR" sz="2400" dirty="0"/>
              <a:t>, </a:t>
            </a:r>
            <a:r>
              <a:rPr lang="hr-HR" sz="2400" dirty="0">
                <a:hlinkClick r:id="rId2"/>
              </a:rPr>
              <a:t>https://axios-http.com/</a:t>
            </a:r>
            <a:endParaRPr lang="hr-HR" sz="2400" dirty="0"/>
          </a:p>
          <a:p>
            <a:r>
              <a:rPr lang="en-US" sz="2400" dirty="0"/>
              <a:t>React-Router-Dom</a:t>
            </a:r>
            <a:r>
              <a:rPr lang="hr-HR" sz="2400" dirty="0"/>
              <a:t>, </a:t>
            </a:r>
            <a:r>
              <a:rPr lang="hr-HR" sz="2400" dirty="0">
                <a:hlinkClick r:id="rId3"/>
              </a:rPr>
              <a:t>https://reactrouter.com/en/main</a:t>
            </a:r>
            <a:endParaRPr lang="hr-HR" sz="2400" dirty="0"/>
          </a:p>
          <a:p>
            <a:r>
              <a:rPr lang="en-US" sz="2400" dirty="0"/>
              <a:t>reCAPTCHA</a:t>
            </a:r>
            <a:r>
              <a:rPr lang="hr-HR" sz="2400" dirty="0"/>
              <a:t>, </a:t>
            </a:r>
            <a:r>
              <a:rPr lang="hr-HR" sz="2400" dirty="0">
                <a:hlinkClick r:id="rId4"/>
              </a:rPr>
              <a:t>https://www.google.com/recaptcha/</a:t>
            </a:r>
            <a:endParaRPr lang="hr-HR" sz="2400" dirty="0"/>
          </a:p>
          <a:p>
            <a:r>
              <a:rPr lang="hr-HR" sz="2400" dirty="0"/>
              <a:t>WhatsApp, </a:t>
            </a:r>
            <a:r>
              <a:rPr lang="hr-HR" sz="2400" dirty="0">
                <a:hlinkClick r:id="rId5"/>
              </a:rPr>
              <a:t>https://web.whatsapp.com/</a:t>
            </a:r>
            <a:endParaRPr lang="hr-HR" sz="2400" dirty="0"/>
          </a:p>
          <a:p>
            <a:r>
              <a:rPr lang="hr-HR" sz="2400" dirty="0"/>
              <a:t>Microsoft </a:t>
            </a:r>
            <a:r>
              <a:rPr lang="hr-HR" sz="2400" dirty="0" err="1"/>
              <a:t>Teams</a:t>
            </a:r>
            <a:r>
              <a:rPr lang="hr-HR" sz="2400" dirty="0"/>
              <a:t>, </a:t>
            </a:r>
            <a:r>
              <a:rPr lang="hr-HR" sz="2400" dirty="0">
                <a:hlinkClick r:id="rId6"/>
              </a:rPr>
              <a:t>https://www.microsoft.com/en-us/microsoft-teams/log-in</a:t>
            </a:r>
            <a:endParaRPr lang="hr-HR" sz="2400" dirty="0"/>
          </a:p>
          <a:p>
            <a:r>
              <a:rPr lang="hr-HR" sz="2400" dirty="0" err="1"/>
              <a:t>Atlassian</a:t>
            </a:r>
            <a:r>
              <a:rPr lang="hr-HR" sz="2400" dirty="0"/>
              <a:t>, </a:t>
            </a:r>
            <a:r>
              <a:rPr lang="hr-HR" sz="2400" dirty="0">
                <a:hlinkClick r:id="rId7"/>
              </a:rPr>
              <a:t>https://start.atlassian.com/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6117501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1458</TotalTime>
  <Words>666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Medicinska rehabilitacija Seven Smurfs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Korišteni alati i tehnologije</vt:lpstr>
      <vt:lpstr>Korišteni alati i tehnologije</vt:lpstr>
      <vt:lpstr>Korišteni alati i tehnologije</vt:lpstr>
      <vt:lpstr>Organizacija rada</vt:lpstr>
      <vt:lpstr>Naučene lekcije</vt:lpstr>
      <vt:lpstr>Članovi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Marko Miletić</cp:lastModifiedBy>
  <cp:revision>27</cp:revision>
  <dcterms:created xsi:type="dcterms:W3CDTF">2016-01-18T13:10:52Z</dcterms:created>
  <dcterms:modified xsi:type="dcterms:W3CDTF">2024-01-19T16:50:26Z</dcterms:modified>
</cp:coreProperties>
</file>