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57" r:id="rId4"/>
    <p:sldId id="311" r:id="rId5"/>
    <p:sldId id="310" r:id="rId6"/>
    <p:sldId id="353" r:id="rId7"/>
    <p:sldId id="266" r:id="rId8"/>
    <p:sldId id="306" r:id="rId9"/>
    <p:sldId id="354" r:id="rId10"/>
    <p:sldId id="307" r:id="rId11"/>
    <p:sldId id="308" r:id="rId12"/>
    <p:sldId id="309" r:id="rId13"/>
    <p:sldId id="267" r:id="rId14"/>
    <p:sldId id="272" r:id="rId15"/>
    <p:sldId id="273" r:id="rId16"/>
    <p:sldId id="274" r:id="rId17"/>
    <p:sldId id="275" r:id="rId18"/>
    <p:sldId id="304" r:id="rId19"/>
    <p:sldId id="276" r:id="rId20"/>
    <p:sldId id="277" r:id="rId22"/>
    <p:sldId id="278" r:id="rId23"/>
    <p:sldId id="279" r:id="rId24"/>
    <p:sldId id="280" r:id="rId25"/>
    <p:sldId id="281" r:id="rId26"/>
    <p:sldId id="282" r:id="rId27"/>
    <p:sldId id="283" r:id="rId28"/>
    <p:sldId id="284" r:id="rId29"/>
    <p:sldId id="285" r:id="rId30"/>
    <p:sldId id="286" r:id="rId31"/>
    <p:sldId id="287" r:id="rId32"/>
    <p:sldId id="288" r:id="rId33"/>
    <p:sldId id="305" r:id="rId34"/>
    <p:sldId id="289" r:id="rId35"/>
    <p:sldId id="290" r:id="rId36"/>
    <p:sldId id="291" r:id="rId37"/>
    <p:sldId id="292" r:id="rId38"/>
    <p:sldId id="293" r:id="rId39"/>
    <p:sldId id="294" r:id="rId40"/>
    <p:sldId id="295" r:id="rId41"/>
    <p:sldId id="296" r:id="rId42"/>
    <p:sldId id="297" r:id="rId43"/>
    <p:sldId id="298" r:id="rId44"/>
    <p:sldId id="395" r:id="rId45"/>
    <p:sldId id="299" r:id="rId46"/>
    <p:sldId id="300" r:id="rId47"/>
    <p:sldId id="301" r:id="rId48"/>
    <p:sldId id="264" r:id="rId49"/>
    <p:sldId id="26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showGuides="1">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03090-89A4-4199-8EFE-9403222613FA}"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EFCB41-13D7-42E8-A759-AC72FC170A9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lang="fi-FI"/>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pic>
        <p:nvPicPr>
          <p:cNvPr id="1026" name="Picture 2" descr="Image result for AIUB logo"/>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lang="fi-FI"/>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lang="fi-FI"/>
          </a:p>
        </p:txBody>
      </p:sp>
      <p:sp>
        <p:nvSpPr>
          <p:cNvPr id="3" name="Picture Placeholder 2"/>
          <p:cNvSpPr>
            <a:spLocks noGrp="1"/>
          </p:cNvSpPr>
          <p:nvPr>
            <p:ph type="pic" idx="1" hasCustomPrompt="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lang="fi-FI"/>
          </a:p>
        </p:txBody>
      </p:sp>
      <p:sp>
        <p:nvSpPr>
          <p:cNvPr id="3" name="Picture Placeholder 2"/>
          <p:cNvSpPr>
            <a:spLocks noGrp="1"/>
          </p:cNvSpPr>
          <p:nvPr>
            <p:ph type="pic" idx="1" hasCustomPrompt="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lang="fi-FI"/>
          </a:p>
        </p:txBody>
      </p:sp>
      <p:sp>
        <p:nvSpPr>
          <p:cNvPr id="14" name="Picture Placeholder 13"/>
          <p:cNvSpPr>
            <a:spLocks noGrp="1"/>
          </p:cNvSpPr>
          <p:nvPr>
            <p:ph type="pic" sz="quarter" idx="13" hasCustomPrompt="1"/>
          </p:nvPr>
        </p:nvSpPr>
        <p:spPr>
          <a:xfrm>
            <a:off x="284164" y="594360"/>
            <a:ext cx="2743200" cy="3675888"/>
          </a:xfrm>
        </p:spPr>
        <p:txBody>
          <a:bodyPr/>
          <a:lstStyle>
            <a:lvl1pPr>
              <a:buNone/>
              <a:defRPr/>
            </a:lvl1pPr>
          </a:lstStyle>
          <a:p>
            <a:r>
              <a:rPr lang="fi-FI"/>
              <a:t>Drag picture to placeholder or click icon to add</a:t>
            </a:r>
            <a:endParaRPr lang="fi-FI"/>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lang="fi-FI"/>
          </a:p>
        </p:txBody>
      </p:sp>
      <p:sp>
        <p:nvSpPr>
          <p:cNvPr id="3" name="Picture Placeholder 2"/>
          <p:cNvSpPr>
            <a:spLocks noGrp="1"/>
          </p:cNvSpPr>
          <p:nvPr>
            <p:ph type="pic" idx="1" hasCustomPrompt="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
        <p:nvSpPr>
          <p:cNvPr id="13" name="Picture Placeholder 2"/>
          <p:cNvSpPr>
            <a:spLocks noGrp="1"/>
          </p:cNvSpPr>
          <p:nvPr>
            <p:ph type="pic" idx="13" hasCustomPrompt="1"/>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14" name="Picture Placeholder 2"/>
          <p:cNvSpPr>
            <a:spLocks noGrp="1"/>
          </p:cNvSpPr>
          <p:nvPr>
            <p:ph type="pic" idx="14" hasCustomPrompt="1"/>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lang="fi-FI"/>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Content Placeholder 2"/>
          <p:cNvSpPr>
            <a:spLocks noGrp="1"/>
          </p:cNvSpPr>
          <p:nvPr>
            <p:ph idx="1"/>
          </p:nvPr>
        </p:nvSpPr>
        <p:spPr/>
        <p:txBody>
          <a:bodyPr/>
          <a:lstStyle>
            <a:lvl5pPr>
              <a:defRPr/>
            </a:lvl5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
        <p:nvSpPr>
          <p:cNvPr id="8" name="Picture Placeholder 7"/>
          <p:cNvSpPr>
            <a:spLocks noGrp="1"/>
          </p:cNvSpPr>
          <p:nvPr>
            <p:ph type="pic" sz="quarter" idx="13" hasCustomPrompt="1"/>
          </p:nvPr>
        </p:nvSpPr>
        <p:spPr>
          <a:xfrm>
            <a:off x="284162" y="2017058"/>
            <a:ext cx="8574087" cy="4377391"/>
          </a:xfrm>
        </p:spPr>
        <p:txBody>
          <a:bodyPr/>
          <a:lstStyle>
            <a:lvl1pPr>
              <a:buNone/>
              <a:defRPr/>
            </a:lvl1pPr>
          </a:lstStyle>
          <a:p>
            <a:r>
              <a:rPr lang="fi-FI"/>
              <a:t>Drag picture to placeholder or click icon to add</a:t>
            </a:r>
            <a:endParaRPr lang="fi-FI"/>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lang="fi-FI"/>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lang="fi-FI"/>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anose="05000000000000000000" pitchFamily="2" charset="2"/>
              <a:buNone/>
            </a:pPr>
            <a:r>
              <a:rPr lang="fi-FI"/>
              <a:t>Click to edit Master text styles</a:t>
            </a:r>
            <a:endParaRPr lang="fi-FI"/>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hasCustomPrompt="1"/>
          </p:nvPr>
        </p:nvSpPr>
        <p:spPr>
          <a:xfrm>
            <a:off x="284162" y="443754"/>
            <a:ext cx="8574087" cy="4370293"/>
          </a:xfrm>
        </p:spPr>
        <p:txBody>
          <a:bodyPr/>
          <a:lstStyle>
            <a:lvl1pPr>
              <a:buNone/>
              <a:defRPr/>
            </a:lvl1pPr>
          </a:lstStyle>
          <a:p>
            <a:r>
              <a:rPr lang="fi-FI"/>
              <a:t>Drag picture to placeholder or click icon to add</a:t>
            </a:r>
            <a:endParaRPr lang="fi-FI"/>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lang="fi-FI"/>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endParaRPr lang="fi-FI"/>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lvl1pPr>
              <a:defRPr/>
            </a:lvl1pPr>
          </a:lstStyle>
          <a:p>
            <a:r>
              <a:rPr lang="fi-FI"/>
              <a:t>Click to edit Master title style</a:t>
            </a:r>
            <a:endParaRPr lang="fi-FI"/>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endParaRPr lang="fi-FI"/>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endParaRPr lang="fi-FI"/>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Date Placeholder 2"/>
          <p:cNvSpPr>
            <a:spLocks noGrp="1"/>
          </p:cNvSpPr>
          <p:nvPr>
            <p:ph type="dt" sz="half" idx="10"/>
          </p:nvPr>
        </p:nvSpPr>
        <p:spPr/>
        <p:txBody>
          <a:bodyPr/>
          <a:lstStyle/>
          <a:p>
            <a:fld id="{4251665B-C24A-4702-B522-6A4334602E0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pic>
        <p:nvPicPr>
          <p:cNvPr id="2050" name="Picture 2" descr="Image result for AIUB logo"/>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lang="fi-FI"/>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mailto:rbiswas@aiub.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hyperlink" Target="http://colormine.org/convert/rgb-to-cmy"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9" Type="http://schemas.openxmlformats.org/officeDocument/2006/relationships/hyperlink" Target="https://slideplayer.com/slide/5143930/" TargetMode="External"/><Relationship Id="rId8" Type="http://schemas.openxmlformats.org/officeDocument/2006/relationships/hyperlink" Target="https://www.printcnx.com/resources-and-support/addiational-resources/raster-images-vs-vector-graphics/" TargetMode="External"/><Relationship Id="rId7" Type="http://schemas.openxmlformats.org/officeDocument/2006/relationships/hyperlink" Target="https://www.slideshare.net/mustafasalam167/color-model-29181025" TargetMode="External"/><Relationship Id="rId6" Type="http://schemas.openxmlformats.org/officeDocument/2006/relationships/hyperlink" Target="https://www.chegg.com/" TargetMode="External"/><Relationship Id="rId5" Type="http://schemas.openxmlformats.org/officeDocument/2006/relationships/hyperlink" Target="http://mocoloco.com/fresh2/upload/2011/12/halftone_calendar_by_casey_klebba/halftone_calendar_casey_klebba_3b-thumb-468x468-35319.jpg" TargetMode="External"/><Relationship Id="rId4" Type="http://schemas.openxmlformats.org/officeDocument/2006/relationships/hyperlink" Target="http://www.picturetopeople.org/image_effects/photo-halftone/examples/photo-to-halftone-convertion-2.gif" TargetMode="External"/><Relationship Id="rId3" Type="http://schemas.openxmlformats.org/officeDocument/2006/relationships/hyperlink" Target="http://www.wikipedia.com/" TargetMode="External"/><Relationship Id="rId2" Type="http://schemas.openxmlformats.org/officeDocument/2006/relationships/hyperlink" Target="http://www.howstuffworks.com/" TargetMode="External"/><Relationship Id="rId10" Type="http://schemas.openxmlformats.org/officeDocument/2006/relationships/slideLayout" Target="../slideLayouts/slideLayout9.xml"/><Relationship Id="rId1" Type="http://schemas.openxmlformats.org/officeDocument/2006/relationships/hyperlink" Target="http://colormine.org/convert/rgb-to-cm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Image Representation</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CSC 3224</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endParaRPr lang="en-US" sz="2000" b="1" dirty="0">
              <a:solidFill>
                <a:srgbClr val="0070C0"/>
              </a:solidFill>
              <a:latin typeface="Arial" panose="020B0604020202020204" pitchFamily="34" charset="0"/>
              <a:cs typeface="Arial" panose="020B0604020202020204" pitchFamily="34" charset="0"/>
            </a:endParaRP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p:cNvSpPr txBox="1"/>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anose="05000000000000000000"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9pPr>
          </a:lstStyle>
          <a:p>
            <a:r>
              <a:rPr lang="en-US" dirty="0"/>
              <a:t>Course Title: Computer Graphics</a:t>
            </a:r>
            <a:endParaRPr lang="en-US" dirty="0"/>
          </a:p>
        </p:txBody>
      </p:sp>
      <p:sp>
        <p:nvSpPr>
          <p:cNvPr id="5" name="TextBox 4"/>
          <p:cNvSpPr txBox="1"/>
          <p:nvPr/>
        </p:nvSpPr>
        <p:spPr>
          <a:xfrm>
            <a:off x="2662518" y="3675530"/>
            <a:ext cx="3863787" cy="161480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2000" b="1" dirty="0">
                <a:cs typeface="Segoe UI" panose="020B0502040204020203"/>
              </a:rPr>
              <a:t>Rahul Biswas​</a:t>
            </a:r>
            <a:endParaRPr lang="en-US" sz="2000" b="1" dirty="0">
              <a:cs typeface="Segoe UI" panose="020B0502040204020203"/>
            </a:endParaRPr>
          </a:p>
          <a:p>
            <a:pPr algn="ctr">
              <a:lnSpc>
                <a:spcPct val="90000"/>
              </a:lnSpc>
              <a:spcBef>
                <a:spcPts val="1000"/>
              </a:spcBef>
            </a:pPr>
            <a:r>
              <a:rPr lang="en-US" sz="2000" b="1" dirty="0">
                <a:cs typeface="Calibri" panose="020F0502020204030204"/>
              </a:rPr>
              <a:t>Email: </a:t>
            </a:r>
            <a:r>
              <a:rPr lang="en-US" sz="2000" b="1" dirty="0">
                <a:cs typeface="Calibri" panose="020F0502020204030204"/>
                <a:hlinkClick r:id="rId1"/>
              </a:rPr>
              <a:t>rbiswas@aiub.edu</a:t>
            </a:r>
            <a:endParaRPr lang="en-US" sz="2000" b="1" dirty="0">
              <a:cs typeface="Calibri" panose="020F0502020204030204"/>
            </a:endParaRPr>
          </a:p>
          <a:p>
            <a:pPr algn="ctr">
              <a:lnSpc>
                <a:spcPct val="90000"/>
              </a:lnSpc>
              <a:spcBef>
                <a:spcPts val="1000"/>
              </a:spcBef>
            </a:pPr>
            <a:r>
              <a:rPr lang="en-US" sz="2000" b="1" dirty="0">
                <a:cs typeface="Calibri" panose="020F0502020204030204"/>
              </a:rPr>
              <a:t>Lecturer, CS Department</a:t>
            </a:r>
            <a:endParaRPr lang="en-US" sz="2000" b="1" dirty="0">
              <a:cs typeface="Calibri" panose="020F0502020204030204"/>
            </a:endParaRPr>
          </a:p>
          <a:p>
            <a:pPr algn="ctr">
              <a:lnSpc>
                <a:spcPct val="90000"/>
              </a:lnSpc>
              <a:spcBef>
                <a:spcPts val="1000"/>
              </a:spcBef>
            </a:pPr>
            <a:r>
              <a:rPr lang="en-US" sz="2000" b="1" dirty="0">
                <a:cs typeface="Calibri" panose="020F0502020204030204"/>
              </a:rPr>
              <a:t>Room No: DNO127D</a:t>
            </a:r>
            <a:r>
              <a:rPr lang="en-US" sz="2000" b="1" dirty="0">
                <a:cs typeface="Segoe UI" panose="020B0502040204020203"/>
              </a:rPr>
              <a:t>​</a:t>
            </a:r>
            <a:endParaRPr lang="en-US" sz="2000" b="1" dirty="0">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Raster Image </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93511" y="2190044"/>
            <a:ext cx="8534400" cy="3785652"/>
          </a:xfrm>
          <a:prstGeom prst="rect">
            <a:avLst/>
          </a:prstGeom>
        </p:spPr>
        <p:txBody>
          <a:bodyPr wrap="square">
            <a:spAutoFit/>
          </a:bodyPr>
          <a:lstStyle/>
          <a:p>
            <a:pPr marL="342900" indent="-342900">
              <a:buFont typeface="Wingdings" panose="05000000000000000000" pitchFamily="2" charset="2"/>
              <a:buChar char="q"/>
            </a:pPr>
            <a:r>
              <a:rPr lang="en-US" sz="2400" dirty="0"/>
              <a:t>Raster graphics are bitmaps.</a:t>
            </a:r>
            <a:endParaRPr lang="en-US" sz="2400" dirty="0"/>
          </a:p>
          <a:p>
            <a:endParaRPr lang="en-US" sz="2400" dirty="0"/>
          </a:p>
          <a:p>
            <a:pPr marL="342900" indent="-342900">
              <a:buFont typeface="Arial" panose="020B0604020202020204" pitchFamily="34" charset="0"/>
              <a:buChar char="•"/>
            </a:pPr>
            <a:r>
              <a:rPr lang="en-US" sz="2400" dirty="0"/>
              <a:t>A bitmap is a grid of individual pixels that collectively compose an image.</a:t>
            </a:r>
            <a:endParaRPr lang="en-US" sz="2400" dirty="0"/>
          </a:p>
          <a:p>
            <a:pPr marL="342900" indent="-342900">
              <a:buFont typeface="Arial" panose="020B0604020202020204" pitchFamily="34" charset="0"/>
              <a:buChar char="•"/>
            </a:pPr>
            <a:r>
              <a:rPr lang="en-US" sz="2400" dirty="0"/>
              <a:t>Raster graphics render images as a collection of countless tiny squares.</a:t>
            </a:r>
            <a:endParaRPr lang="en-US" sz="2400" dirty="0"/>
          </a:p>
          <a:p>
            <a:pPr marL="342900" indent="-342900">
              <a:buFont typeface="Arial" panose="020B0604020202020204" pitchFamily="34" charset="0"/>
              <a:buChar char="•"/>
            </a:pPr>
            <a:r>
              <a:rPr lang="en-US" sz="2400" dirty="0"/>
              <a:t>Each square, or pixel, is coded in a specific  shade. Individually, these pixels are worthless</a:t>
            </a:r>
            <a:endParaRPr lang="en-US" sz="2400" dirty="0"/>
          </a:p>
          <a:p>
            <a:pPr marL="342900" indent="-342900">
              <a:buFont typeface="Arial" panose="020B0604020202020204" pitchFamily="34" charset="0"/>
              <a:buChar char="•"/>
            </a:pPr>
            <a:r>
              <a:rPr lang="en-US" sz="2400" dirty="0"/>
              <a:t>Together, they’re worth a thousand words</a:t>
            </a:r>
            <a:endParaRPr lang="en-US" sz="2400" dirty="0"/>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Raster Image </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93511" y="2190044"/>
            <a:ext cx="8534400" cy="3046988"/>
          </a:xfrm>
          <a:prstGeom prst="rect">
            <a:avLst/>
          </a:prstGeom>
        </p:spPr>
        <p:txBody>
          <a:bodyPr wrap="square">
            <a:spAutoFit/>
          </a:bodyPr>
          <a:lstStyle/>
          <a:p>
            <a:pPr marL="342900" indent="-342900">
              <a:buFont typeface="Wingdings" panose="05000000000000000000" pitchFamily="2" charset="2"/>
              <a:buChar char="q"/>
            </a:pPr>
            <a:r>
              <a:rPr lang="en-US" sz="2400" dirty="0"/>
              <a:t>Using of Raster Image </a:t>
            </a:r>
            <a:endParaRPr lang="en-US" sz="2400" dirty="0"/>
          </a:p>
          <a:p>
            <a:endParaRPr lang="en-US" sz="2400" dirty="0"/>
          </a:p>
          <a:p>
            <a:pPr algn="just">
              <a:buFont typeface="Wingdings" panose="05000000000000000000" pitchFamily="2" charset="2"/>
              <a:buChar char="Ø"/>
            </a:pPr>
            <a:r>
              <a:rPr lang="en-US" sz="2400" dirty="0"/>
              <a:t>Raster graphics are best used for non-line art images; specifically digitized photographs, scanned artwork or detailed graphics</a:t>
            </a:r>
            <a:endParaRPr lang="en-US" sz="2400" dirty="0"/>
          </a:p>
          <a:p>
            <a:pPr algn="just"/>
            <a:endParaRPr lang="en-US" sz="2400" dirty="0"/>
          </a:p>
          <a:p>
            <a:pPr algn="just">
              <a:buFont typeface="Wingdings" panose="05000000000000000000" pitchFamily="2" charset="2"/>
              <a:buChar char="Ø"/>
            </a:pPr>
            <a:r>
              <a:rPr lang="en-US" sz="2400" dirty="0"/>
              <a:t>Non-line art images are best represented in raster form because these typically include subtle chromatic gradations, undefined lines and shapes, and complex composition</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Drawbacks of Raster Image </a:t>
            </a:r>
            <a:endParaRPr lang="en-US" dirty="0"/>
          </a:p>
        </p:txBody>
      </p:sp>
      <p:sp>
        <p:nvSpPr>
          <p:cNvPr id="5" name="Subtitle 4"/>
          <p:cNvSpPr>
            <a:spLocks noGrp="1"/>
          </p:cNvSpPr>
          <p:nvPr>
            <p:ph type="subTitle" idx="1"/>
          </p:nvPr>
        </p:nvSpPr>
        <p:spPr/>
        <p:txBody>
          <a:bodyPr/>
          <a:lstStyle/>
          <a:p>
            <a:endParaRPr lang="x-none" dirty="0"/>
          </a:p>
        </p:txBody>
      </p:sp>
      <p:sp>
        <p:nvSpPr>
          <p:cNvPr id="4" name="TextBox 3"/>
          <p:cNvSpPr txBox="1"/>
          <p:nvPr/>
        </p:nvSpPr>
        <p:spPr>
          <a:xfrm>
            <a:off x="320927" y="2286397"/>
            <a:ext cx="8529561"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Resolution in raster graphics is measured in dpi, or dots per inch. The higher the dpi, the better the resolution</a:t>
            </a:r>
            <a:endParaRPr lang="en-US" sz="2400" dirty="0"/>
          </a:p>
          <a:p>
            <a:pPr algn="just"/>
            <a:endParaRPr lang="en-US" sz="2400" dirty="0"/>
          </a:p>
          <a:p>
            <a:pPr marL="285750" indent="-285750" algn="just">
              <a:buFont typeface="Arial" panose="020B0604020202020204" pitchFamily="34" charset="0"/>
              <a:buChar char="•"/>
            </a:pPr>
            <a:r>
              <a:rPr lang="en-US" sz="2400" dirty="0"/>
              <a:t>Raster files are significantly larger than comparable vector files, high resolution raster files are significantly larger than low resolution raster file</a:t>
            </a:r>
            <a:endParaRPr lang="en-US" sz="2400" dirty="0"/>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Overall, as compared to vector graphics, raster graphics are less economical, slower to display and print, less versatile and more unwieldy to work with</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of Raster Image </a:t>
            </a:r>
            <a:endParaRPr lang="en-US" dirty="0"/>
          </a:p>
        </p:txBody>
      </p:sp>
      <p:sp>
        <p:nvSpPr>
          <p:cNvPr id="5" name="Subtitle 4"/>
          <p:cNvSpPr>
            <a:spLocks noGrp="1"/>
          </p:cNvSpPr>
          <p:nvPr>
            <p:ph type="subTitle" idx="1"/>
          </p:nvPr>
        </p:nvSpPr>
        <p:spPr/>
        <p:txBody>
          <a:bodyPr/>
          <a:lstStyle/>
          <a:p>
            <a:endParaRPr lang="x-none" dirty="0"/>
          </a:p>
        </p:txBody>
      </p:sp>
      <p:sp>
        <p:nvSpPr>
          <p:cNvPr id="4" name="TextBox 3"/>
          <p:cNvSpPr txBox="1"/>
          <p:nvPr/>
        </p:nvSpPr>
        <p:spPr>
          <a:xfrm>
            <a:off x="783772" y="2435897"/>
            <a:ext cx="7808976"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Common raster formats include TIFF, JPEG, GIF, PCX and BMP files</a:t>
            </a:r>
            <a:endParaRPr lang="en-US" sz="2400" dirty="0"/>
          </a:p>
        </p:txBody>
      </p:sp>
      <p:pic>
        <p:nvPicPr>
          <p:cNvPr id="6" name="Picture 2" descr="C:\Users\Teacher\Desktop\raster.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8260" y="3266894"/>
            <a:ext cx="7620000"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Vector Image </a:t>
            </a:r>
            <a:endParaRPr lang="en-US" dirty="0"/>
          </a:p>
        </p:txBody>
      </p:sp>
      <p:sp>
        <p:nvSpPr>
          <p:cNvPr id="5" name="Subtitle 4"/>
          <p:cNvSpPr>
            <a:spLocks noGrp="1"/>
          </p:cNvSpPr>
          <p:nvPr>
            <p:ph type="subTitle" idx="1"/>
          </p:nvPr>
        </p:nvSpPr>
        <p:spPr/>
        <p:txBody>
          <a:bodyPr/>
          <a:lstStyle/>
          <a:p>
            <a:endParaRPr lang="x-none" dirty="0"/>
          </a:p>
        </p:txBody>
      </p:sp>
      <p:sp>
        <p:nvSpPr>
          <p:cNvPr id="4" name="TextBox 3"/>
          <p:cNvSpPr txBox="1"/>
          <p:nvPr/>
        </p:nvSpPr>
        <p:spPr>
          <a:xfrm>
            <a:off x="783772" y="2435897"/>
            <a:ext cx="7808976" cy="156966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Unlike pixel-based raster images, vector graphics are based on mathematical formulas that define geometric primitives such as polygons, lines, curves, circles and rectangles</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of Vector Image </a:t>
            </a:r>
            <a:endParaRPr lang="en-US" dirty="0"/>
          </a:p>
        </p:txBody>
      </p:sp>
      <p:sp>
        <p:nvSpPr>
          <p:cNvPr id="5" name="Subtitle 4"/>
          <p:cNvSpPr>
            <a:spLocks noGrp="1"/>
          </p:cNvSpPr>
          <p:nvPr>
            <p:ph type="subTitle" idx="1"/>
          </p:nvPr>
        </p:nvSpPr>
        <p:spPr/>
        <p:txBody>
          <a:bodyPr/>
          <a:lstStyle/>
          <a:p>
            <a:endParaRPr lang="x-none" dirty="0"/>
          </a:p>
        </p:txBody>
      </p:sp>
      <p:sp>
        <p:nvSpPr>
          <p:cNvPr id="4" name="TextBox 3"/>
          <p:cNvSpPr txBox="1"/>
          <p:nvPr/>
        </p:nvSpPr>
        <p:spPr>
          <a:xfrm>
            <a:off x="783772" y="2435897"/>
            <a:ext cx="7808976" cy="2677656"/>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Because vector graphics are composed of true geometric primitives, they are best used to represent more structured images, like line art graphics with flat, uniform colors. </a:t>
            </a:r>
            <a:endParaRPr lang="en-US" sz="2400" dirty="0"/>
          </a:p>
          <a:p>
            <a:pPr marL="342900" indent="-342900">
              <a:buFont typeface="Wingdings" panose="05000000000000000000" pitchFamily="2" charset="2"/>
              <a:buChar char="q"/>
            </a:pPr>
            <a:r>
              <a:rPr lang="en-US" sz="2400" dirty="0"/>
              <a:t>Most created images meet these specifications, including logos, letterhead, and fonts.</a:t>
            </a:r>
            <a:endParaRPr lang="en-US" sz="2400" dirty="0"/>
          </a:p>
          <a:p>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Advantages of Vector Image </a:t>
            </a:r>
            <a:endParaRPr lang="en-US" dirty="0"/>
          </a:p>
        </p:txBody>
      </p:sp>
      <p:sp>
        <p:nvSpPr>
          <p:cNvPr id="5" name="Subtitle 4"/>
          <p:cNvSpPr>
            <a:spLocks noGrp="1"/>
          </p:cNvSpPr>
          <p:nvPr>
            <p:ph type="subTitle" idx="1"/>
          </p:nvPr>
        </p:nvSpPr>
        <p:spPr/>
        <p:txBody>
          <a:bodyPr/>
          <a:lstStyle/>
          <a:p>
            <a:endParaRPr lang="x-none" dirty="0"/>
          </a:p>
        </p:txBody>
      </p:sp>
      <p:sp>
        <p:nvSpPr>
          <p:cNvPr id="4" name="TextBox 3"/>
          <p:cNvSpPr txBox="1"/>
          <p:nvPr/>
        </p:nvSpPr>
        <p:spPr>
          <a:xfrm>
            <a:off x="783772" y="2435897"/>
            <a:ext cx="7808976" cy="3524042"/>
          </a:xfrm>
          <a:prstGeom prst="rect">
            <a:avLst/>
          </a:prstGeom>
          <a:noFill/>
        </p:spPr>
        <p:txBody>
          <a:bodyPr wrap="square" rtlCol="0">
            <a:spAutoFit/>
          </a:bodyPr>
          <a:lstStyle/>
          <a:p>
            <a:pPr marL="342900" indent="-342900">
              <a:buFont typeface="Wingdings" panose="05000000000000000000" pitchFamily="2" charset="2"/>
              <a:buChar char="q"/>
            </a:pPr>
            <a:r>
              <a:rPr lang="en-US" sz="2500" dirty="0"/>
              <a:t>Vector-based graphics are more malleable than raster images</a:t>
            </a:r>
            <a:endParaRPr lang="en-US" sz="2500" dirty="0"/>
          </a:p>
          <a:p>
            <a:pPr marL="342900" indent="-342900">
              <a:buFont typeface="Wingdings" panose="05000000000000000000" pitchFamily="2" charset="2"/>
              <a:buChar char="q"/>
            </a:pPr>
            <a:r>
              <a:rPr lang="en-US" sz="2500" dirty="0"/>
              <a:t>They are much more versatile, flexible and easy to use</a:t>
            </a:r>
            <a:endParaRPr lang="en-US" sz="2500" dirty="0"/>
          </a:p>
          <a:p>
            <a:pPr marL="342900" indent="-342900">
              <a:buFont typeface="Wingdings" panose="05000000000000000000" pitchFamily="2" charset="2"/>
              <a:buChar char="q"/>
            </a:pPr>
            <a:r>
              <a:rPr lang="en-US" sz="2500" dirty="0"/>
              <a:t>The most obvious advantage of vector images over raster graphics is that vector images are quickly and perfectly scalable</a:t>
            </a:r>
            <a:endParaRPr lang="en-US" sz="2500" dirty="0"/>
          </a:p>
          <a:p>
            <a:pPr marL="342900" indent="-342900">
              <a:buFont typeface="Wingdings" panose="05000000000000000000" pitchFamily="2" charset="2"/>
              <a:buChar char="q"/>
            </a:pPr>
            <a:r>
              <a:rPr lang="en-US" sz="2500" dirty="0"/>
              <a:t>There is no upper or lower limit for sizing vector images</a:t>
            </a:r>
            <a:endParaRPr lang="en-US" sz="2500" dirty="0"/>
          </a:p>
          <a:p>
            <a:endParaRPr lang="en-US" sz="2400" dirty="0"/>
          </a:p>
          <a:p>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Advantages of Vector Image </a:t>
            </a:r>
            <a:endParaRPr lang="en-US" dirty="0"/>
          </a:p>
        </p:txBody>
      </p:sp>
      <p:sp>
        <p:nvSpPr>
          <p:cNvPr id="5" name="Subtitle 4"/>
          <p:cNvSpPr>
            <a:spLocks noGrp="1"/>
          </p:cNvSpPr>
          <p:nvPr>
            <p:ph type="subTitle" idx="1"/>
          </p:nvPr>
        </p:nvSpPr>
        <p:spPr/>
        <p:txBody>
          <a:bodyPr/>
          <a:lstStyle/>
          <a:p>
            <a:endParaRPr lang="x-none" dirty="0"/>
          </a:p>
        </p:txBody>
      </p:sp>
      <p:sp>
        <p:nvSpPr>
          <p:cNvPr id="4" name="TextBox 3"/>
          <p:cNvSpPr txBox="1"/>
          <p:nvPr/>
        </p:nvSpPr>
        <p:spPr>
          <a:xfrm>
            <a:off x="783772" y="2435897"/>
            <a:ext cx="7808976" cy="3416320"/>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t>Unlike raster graphics, vector images are not resolution-dependent</a:t>
            </a:r>
            <a:endParaRPr lang="en-US" sz="2400" dirty="0"/>
          </a:p>
          <a:p>
            <a:pPr marL="342900" indent="-342900" algn="just">
              <a:buFont typeface="Wingdings" panose="05000000000000000000" pitchFamily="2" charset="2"/>
              <a:buChar char="q"/>
            </a:pPr>
            <a:r>
              <a:rPr lang="en-US" sz="2400" dirty="0"/>
              <a:t>Vector images have no fixed intrinsic resolution, rather they display at the resolution capability of whatever output device (monitor, printer) is rendering them</a:t>
            </a:r>
            <a:endParaRPr lang="en-US" sz="2400" dirty="0"/>
          </a:p>
          <a:p>
            <a:pPr marL="342900" indent="-342900" algn="just">
              <a:buFont typeface="Wingdings" panose="05000000000000000000" pitchFamily="2" charset="2"/>
              <a:buChar char="q"/>
            </a:pPr>
            <a:r>
              <a:rPr lang="en-US" sz="2400" dirty="0"/>
              <a:t>Because vector graphics need not memorize the contents of millions of tiny pixels, these files tend to be considerably smaller than their raster counterparts.</a:t>
            </a:r>
            <a:endParaRPr lang="en-US" sz="2400" dirty="0"/>
          </a:p>
          <a:p>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Vector Images </a:t>
            </a:r>
            <a:endParaRPr lang="en-US" dirty="0"/>
          </a:p>
        </p:txBody>
      </p:sp>
      <p:sp>
        <p:nvSpPr>
          <p:cNvPr id="5" name="Subtitle 4"/>
          <p:cNvSpPr>
            <a:spLocks noGrp="1"/>
          </p:cNvSpPr>
          <p:nvPr>
            <p:ph type="subTitle" idx="1"/>
          </p:nvPr>
        </p:nvSpPr>
        <p:spPr/>
        <p:txBody>
          <a:bodyPr/>
          <a:lstStyle/>
          <a:p>
            <a:endParaRPr lang="x-none" dirty="0"/>
          </a:p>
        </p:txBody>
      </p:sp>
      <p:sp>
        <p:nvSpPr>
          <p:cNvPr id="4" name="TextBox 3"/>
          <p:cNvSpPr txBox="1"/>
          <p:nvPr/>
        </p:nvSpPr>
        <p:spPr>
          <a:xfrm>
            <a:off x="783772" y="2435897"/>
            <a:ext cx="7808976" cy="156966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Overall, vector graphics are more efficient and versatile.</a:t>
            </a:r>
            <a:endParaRPr lang="en-US" sz="2400" dirty="0"/>
          </a:p>
          <a:p>
            <a:pPr marL="342900" indent="-342900">
              <a:buFont typeface="Wingdings" panose="05000000000000000000" pitchFamily="2" charset="2"/>
              <a:buChar char="q"/>
            </a:pPr>
            <a:r>
              <a:rPr lang="en-US" sz="2400" dirty="0"/>
              <a:t>Common vector formats include AI, EPS, CGM, WMF and PICT (Mac).</a:t>
            </a:r>
            <a:endParaRPr lang="en-US" sz="2400" dirty="0"/>
          </a:p>
          <a:p>
            <a:endParaRPr lang="en-US" sz="2400" dirty="0"/>
          </a:p>
        </p:txBody>
      </p:sp>
      <p:pic>
        <p:nvPicPr>
          <p:cNvPr id="7" name="Picture 2" descr="C:\Users\Teacher\Desktop\vector.jpg"/>
          <p:cNvPicPr>
            <a:picLocks noChangeAspect="1" noChangeArrowheads="1"/>
          </p:cNvPicPr>
          <p:nvPr/>
        </p:nvPicPr>
        <p:blipFill>
          <a:blip r:embed="rId1" cstate="email">
            <a:extLst>
              <a:ext uri="{28A0092B-C50C-407E-A947-70E740481C1C}">
                <a14:useLocalDpi xmlns:a14="http://schemas.microsoft.com/office/drawing/2010/main" val="0"/>
              </a:ext>
            </a:extLst>
          </a:blip>
          <a:srcRect/>
          <a:stretch>
            <a:fillRect/>
          </a:stretch>
        </p:blipFill>
        <p:spPr bwMode="auto">
          <a:xfrm>
            <a:off x="1371600" y="3719244"/>
            <a:ext cx="6151563" cy="23701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Color Model</a:t>
            </a:r>
            <a:endParaRPr lang="en-US" dirty="0"/>
          </a:p>
        </p:txBody>
      </p:sp>
      <p:sp>
        <p:nvSpPr>
          <p:cNvPr id="5" name="Subtitle 4"/>
          <p:cNvSpPr>
            <a:spLocks noGrp="1"/>
          </p:cNvSpPr>
          <p:nvPr>
            <p:ph type="subTitle" idx="1"/>
          </p:nvPr>
        </p:nvSpPr>
        <p:spPr/>
        <p:txBody>
          <a:bodyPr/>
          <a:lstStyle/>
          <a:p>
            <a:endParaRPr lang="x-none" dirty="0"/>
          </a:p>
        </p:txBody>
      </p:sp>
      <p:sp>
        <p:nvSpPr>
          <p:cNvPr id="4" name="TextBox 3"/>
          <p:cNvSpPr txBox="1"/>
          <p:nvPr/>
        </p:nvSpPr>
        <p:spPr>
          <a:xfrm>
            <a:off x="783772" y="2435897"/>
            <a:ext cx="7808976" cy="1938992"/>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A color model is a system for creating a full range of colors from a small set of primary colors. </a:t>
            </a:r>
            <a:endParaRPr lang="en-US" sz="2400" dirty="0"/>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There are two types of </a:t>
            </a:r>
            <a:r>
              <a:rPr lang="en-US" sz="2400" dirty="0" err="1"/>
              <a:t>colour</a:t>
            </a:r>
            <a:r>
              <a:rPr lang="en-US" sz="2400" dirty="0"/>
              <a:t> models: additive and subtractive.</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Outline</a:t>
            </a:r>
            <a:endParaRPr lang="en-US" dirty="0"/>
          </a:p>
        </p:txBody>
      </p:sp>
      <p:sp>
        <p:nvSpPr>
          <p:cNvPr id="3" name="Subtitle 2"/>
          <p:cNvSpPr>
            <a:spLocks noGrp="1"/>
          </p:cNvSpPr>
          <p:nvPr>
            <p:ph type="subTitle" idx="1"/>
          </p:nvPr>
        </p:nvSpPr>
        <p:spPr>
          <a:xfrm>
            <a:off x="486697" y="2363927"/>
            <a:ext cx="7754112" cy="3786149"/>
          </a:xfrm>
        </p:spPr>
        <p:txBody>
          <a:bodyPr>
            <a:normAutofit fontScale="92500" lnSpcReduction="20000"/>
          </a:bodyPr>
          <a:lstStyle/>
          <a:p>
            <a:pPr marL="342900" indent="-342900">
              <a:buAutoNum type="arabicPeriod"/>
            </a:pPr>
            <a:r>
              <a:rPr lang="en-US" sz="3000" dirty="0">
                <a:solidFill>
                  <a:schemeClr val="tx1"/>
                </a:solidFill>
              </a:rPr>
              <a:t>Pixel</a:t>
            </a:r>
            <a:endParaRPr lang="en-US" sz="3000" dirty="0">
              <a:solidFill>
                <a:schemeClr val="tx1"/>
              </a:solidFill>
            </a:endParaRPr>
          </a:p>
          <a:p>
            <a:pPr marL="342900" indent="-342900">
              <a:buAutoNum type="arabicPeriod"/>
            </a:pPr>
            <a:r>
              <a:rPr lang="en-US" sz="3000" dirty="0">
                <a:solidFill>
                  <a:schemeClr val="tx1"/>
                </a:solidFill>
              </a:rPr>
              <a:t>Graphics Image</a:t>
            </a:r>
            <a:endParaRPr lang="en-US" sz="3000" dirty="0">
              <a:solidFill>
                <a:schemeClr val="tx1"/>
              </a:solidFill>
            </a:endParaRPr>
          </a:p>
          <a:p>
            <a:pPr marL="342900" indent="-342900">
              <a:buAutoNum type="arabicPeriod"/>
            </a:pPr>
            <a:r>
              <a:rPr lang="en-US" sz="3000" dirty="0">
                <a:solidFill>
                  <a:schemeClr val="tx1"/>
                </a:solidFill>
              </a:rPr>
              <a:t>Color Model (RGB, CMY)</a:t>
            </a:r>
            <a:endParaRPr lang="en-US" sz="3000" dirty="0">
              <a:solidFill>
                <a:schemeClr val="tx1"/>
              </a:solidFill>
            </a:endParaRPr>
          </a:p>
          <a:p>
            <a:pPr marL="342900" indent="-342900">
              <a:buAutoNum type="arabicPeriod"/>
            </a:pPr>
            <a:r>
              <a:rPr lang="en-US" sz="3000" dirty="0">
                <a:solidFill>
                  <a:schemeClr val="tx1"/>
                </a:solidFill>
              </a:rPr>
              <a:t>Direct Coding </a:t>
            </a:r>
            <a:endParaRPr lang="en-US" sz="3000" dirty="0">
              <a:solidFill>
                <a:schemeClr val="tx1"/>
              </a:solidFill>
            </a:endParaRPr>
          </a:p>
          <a:p>
            <a:pPr marL="342900" indent="-342900">
              <a:buAutoNum type="arabicPeriod"/>
            </a:pPr>
            <a:r>
              <a:rPr lang="en-US" sz="3000" dirty="0">
                <a:solidFill>
                  <a:schemeClr val="tx1"/>
                </a:solidFill>
              </a:rPr>
              <a:t>Lookup Table </a:t>
            </a:r>
            <a:endParaRPr lang="en-US" sz="3000" dirty="0">
              <a:solidFill>
                <a:schemeClr val="tx1"/>
              </a:solidFill>
            </a:endParaRPr>
          </a:p>
          <a:p>
            <a:pPr marL="342900" indent="-342900">
              <a:buAutoNum type="arabicPeriod"/>
            </a:pPr>
            <a:r>
              <a:rPr lang="en-US" sz="3000" dirty="0">
                <a:solidFill>
                  <a:schemeClr val="tx1"/>
                </a:solidFill>
              </a:rPr>
              <a:t>Display Monitor</a:t>
            </a:r>
            <a:endParaRPr lang="en-US" sz="3000" dirty="0">
              <a:solidFill>
                <a:schemeClr val="tx1"/>
              </a:solidFill>
            </a:endParaRPr>
          </a:p>
          <a:p>
            <a:pPr marL="342900" indent="-342900">
              <a:buAutoNum type="arabicPeriod"/>
            </a:pPr>
            <a:r>
              <a:rPr lang="en-US" sz="3000" dirty="0">
                <a:solidFill>
                  <a:schemeClr val="tx1"/>
                </a:solidFill>
              </a:rPr>
              <a:t>Printing </a:t>
            </a:r>
            <a:endParaRPr lang="en-US" sz="3000" dirty="0">
              <a:solidFill>
                <a:schemeClr val="tx1"/>
              </a:solidFill>
            </a:endParaRPr>
          </a:p>
          <a:p>
            <a:pPr marL="342900" indent="-342900">
              <a:buAutoNum type="arabicPeriod"/>
            </a:pPr>
            <a:r>
              <a:rPr lang="en-US" sz="3000" dirty="0">
                <a:solidFill>
                  <a:schemeClr val="tx1"/>
                </a:solidFill>
              </a:rPr>
              <a:t>Image Files </a:t>
            </a:r>
            <a:endParaRPr lang="en-US" sz="3000" dirty="0">
              <a:solidFill>
                <a:schemeClr val="tx1"/>
              </a:solidFill>
            </a:endParaRPr>
          </a:p>
          <a:p>
            <a:pPr marL="342900" indent="-342900">
              <a:buAutoNum type="arabicPeriod"/>
            </a:pPr>
            <a:r>
              <a:rPr lang="en-US" sz="3000" dirty="0">
                <a:solidFill>
                  <a:schemeClr val="tx1"/>
                </a:solidFill>
              </a:rPr>
              <a:t>Books</a:t>
            </a:r>
            <a:endParaRPr lang="en-US" sz="3000" dirty="0">
              <a:solidFill>
                <a:schemeClr val="tx1"/>
              </a:solidFill>
            </a:endParaRPr>
          </a:p>
          <a:p>
            <a:pPr marL="342900" indent="-342900">
              <a:buAutoNum type="arabicPeriod"/>
            </a:pPr>
            <a:r>
              <a:rPr lang="en-US" sz="3000" dirty="0">
                <a:solidFill>
                  <a:schemeClr val="tx1"/>
                </a:solidFill>
              </a:rPr>
              <a:t>References</a:t>
            </a:r>
            <a:endParaRPr lang="en-US" sz="30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Additive and Subtractive Model</a:t>
            </a:r>
            <a:endParaRPr lang="en-US" dirty="0"/>
          </a:p>
        </p:txBody>
      </p:sp>
      <p:sp>
        <p:nvSpPr>
          <p:cNvPr id="5" name="Subtitle 4"/>
          <p:cNvSpPr>
            <a:spLocks noGrp="1"/>
          </p:cNvSpPr>
          <p:nvPr>
            <p:ph type="subTitle" idx="1"/>
          </p:nvPr>
        </p:nvSpPr>
        <p:spPr/>
        <p:txBody>
          <a:bodyPr/>
          <a:lstStyle/>
          <a:p>
            <a:endParaRPr lang="x-none" dirty="0"/>
          </a:p>
        </p:txBody>
      </p:sp>
      <p:sp>
        <p:nvSpPr>
          <p:cNvPr id="4" name="TextBox 3"/>
          <p:cNvSpPr txBox="1"/>
          <p:nvPr/>
        </p:nvSpPr>
        <p:spPr>
          <a:xfrm>
            <a:off x="783772" y="2435897"/>
            <a:ext cx="7808976" cy="3416320"/>
          </a:xfrm>
          <a:prstGeom prst="rect">
            <a:avLst/>
          </a:prstGeom>
          <a:noFill/>
        </p:spPr>
        <p:txBody>
          <a:bodyPr wrap="square" rtlCol="0">
            <a:spAutoFit/>
          </a:bodyPr>
          <a:lstStyle/>
          <a:p>
            <a:pPr>
              <a:buFont typeface="Wingdings" panose="05000000000000000000" pitchFamily="2" charset="2"/>
              <a:buChar char="q"/>
            </a:pPr>
            <a:r>
              <a:rPr lang="en-US" sz="2400" dirty="0"/>
              <a:t> Additive color models use light to display color</a:t>
            </a:r>
            <a:endParaRPr lang="en-US" sz="2400" dirty="0"/>
          </a:p>
          <a:p>
            <a:pPr>
              <a:buFont typeface="Wingdings" panose="05000000000000000000" pitchFamily="2" charset="2"/>
              <a:buChar char="q"/>
            </a:pPr>
            <a:endParaRPr lang="en-US" sz="2400" dirty="0"/>
          </a:p>
          <a:p>
            <a:pPr>
              <a:buFont typeface="Wingdings" panose="05000000000000000000" pitchFamily="2" charset="2"/>
              <a:buChar char="ü"/>
            </a:pPr>
            <a:r>
              <a:rPr lang="en-US" sz="2400" dirty="0"/>
              <a:t>While subtractive color models use printing inks.</a:t>
            </a:r>
            <a:endParaRPr lang="en-US" sz="2400" dirty="0"/>
          </a:p>
          <a:p>
            <a:pPr>
              <a:buFont typeface="Wingdings" panose="05000000000000000000" pitchFamily="2" charset="2"/>
              <a:buChar char="ü"/>
            </a:pPr>
            <a:endParaRPr lang="en-US" sz="2400" dirty="0"/>
          </a:p>
          <a:p>
            <a:pPr>
              <a:buFont typeface="Wingdings" panose="05000000000000000000" pitchFamily="2" charset="2"/>
              <a:buChar char="q"/>
            </a:pPr>
            <a:r>
              <a:rPr lang="en-US" sz="2400" dirty="0"/>
              <a:t> Colors perceived in additive models are the result of transmitted light.</a:t>
            </a:r>
            <a:endParaRPr lang="en-US" sz="2400" dirty="0"/>
          </a:p>
          <a:p>
            <a:endParaRPr lang="en-US" sz="2400" dirty="0"/>
          </a:p>
          <a:p>
            <a:pPr>
              <a:buFont typeface="Wingdings" panose="05000000000000000000" pitchFamily="2" charset="2"/>
              <a:buChar char="ü"/>
            </a:pPr>
            <a:r>
              <a:rPr lang="en-US" sz="2400" dirty="0"/>
              <a:t>Colors perceived in subtractive models are the result of reflected light.</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and CMYK</a:t>
            </a:r>
            <a:endParaRPr lang="en-US" dirty="0"/>
          </a:p>
        </p:txBody>
      </p:sp>
      <p:sp>
        <p:nvSpPr>
          <p:cNvPr id="5" name="Subtitle 4"/>
          <p:cNvSpPr>
            <a:spLocks noGrp="1"/>
          </p:cNvSpPr>
          <p:nvPr>
            <p:ph type="subTitle" idx="1"/>
          </p:nvPr>
        </p:nvSpPr>
        <p:spPr/>
        <p:txBody>
          <a:bodyPr/>
          <a:lstStyle/>
          <a:p>
            <a:endParaRPr lang="x-none" dirty="0"/>
          </a:p>
        </p:txBody>
      </p:sp>
      <p:pic>
        <p:nvPicPr>
          <p:cNvPr id="7" name="Content Placeholder 4"/>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540455" y="2107370"/>
            <a:ext cx="8063089" cy="411280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93511" y="2136339"/>
            <a:ext cx="8556978" cy="3046988"/>
          </a:xfrm>
          <a:prstGeom prst="rect">
            <a:avLst/>
          </a:prstGeom>
        </p:spPr>
        <p:txBody>
          <a:bodyPr wrap="square">
            <a:spAutoFit/>
          </a:bodyPr>
          <a:lstStyle/>
          <a:p>
            <a:pPr marL="342900" indent="-342900" algn="just">
              <a:buFont typeface="Wingdings" panose="05000000000000000000" pitchFamily="2" charset="2"/>
              <a:buChar char="q"/>
            </a:pPr>
            <a:r>
              <a:rPr lang="en-US" sz="2400" dirty="0"/>
              <a:t>RGB uses additive color mixing, because it describes what kind of light needs to be emitted to produce a given color. </a:t>
            </a:r>
            <a:endParaRPr lang="en-US" sz="2400" dirty="0"/>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Light is added together to create form from out of the darkness. </a:t>
            </a:r>
            <a:endParaRPr lang="en-US" sz="2400" dirty="0"/>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RGB stores individual values for red, green and blue.</a:t>
            </a:r>
            <a:endParaRPr lang="en-US" sz="2400" dirty="0"/>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a:t>
            </a:r>
            <a:r>
              <a:rPr lang="en-US" sz="2400" dirty="0" err="1"/>
              <a:t>r,g,b</a:t>
            </a:r>
            <a:r>
              <a:rPr lang="en-US" sz="2400" dirty="0"/>
              <a:t>)=&gt;(0,0,0) black, (1,1,1) white [ranges 0 to 1]</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a:t>
            </a:r>
            <a:endParaRPr lang="en-US" dirty="0"/>
          </a:p>
        </p:txBody>
      </p:sp>
      <p:sp>
        <p:nvSpPr>
          <p:cNvPr id="5" name="Subtitle 4"/>
          <p:cNvSpPr>
            <a:spLocks noGrp="1"/>
          </p:cNvSpPr>
          <p:nvPr>
            <p:ph type="subTitle" idx="1"/>
          </p:nvPr>
        </p:nvSpPr>
        <p:spPr/>
        <p:txBody>
          <a:bodyPr/>
          <a:lstStyle/>
          <a:p>
            <a:endParaRPr lang="x-none" dirty="0"/>
          </a:p>
        </p:txBody>
      </p:sp>
      <p:pic>
        <p:nvPicPr>
          <p:cNvPr id="6" name="Content Placeholder 4"/>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460022" y="2136339"/>
            <a:ext cx="8223955" cy="40161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Value</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63297" y="2321004"/>
            <a:ext cx="8429148" cy="1200329"/>
          </a:xfrm>
          <a:prstGeom prst="rect">
            <a:avLst/>
          </a:prstGeom>
        </p:spPr>
        <p:txBody>
          <a:bodyPr wrap="square">
            <a:spAutoFit/>
          </a:bodyPr>
          <a:lstStyle/>
          <a:p>
            <a:pPr marL="342900" indent="-342900">
              <a:buFont typeface="Wingdings" panose="05000000000000000000" pitchFamily="2" charset="2"/>
              <a:buChar char="Ø"/>
            </a:pPr>
            <a:r>
              <a:rPr lang="en-US" sz="2400" dirty="0"/>
              <a:t>A color's RGB value indicates its red, green, and blue intensity.</a:t>
            </a:r>
            <a:endParaRPr lang="en-US" sz="2400" dirty="0"/>
          </a:p>
          <a:p>
            <a:r>
              <a:rPr lang="en-US" sz="2400" dirty="0"/>
              <a:t> </a:t>
            </a:r>
            <a:endParaRPr lang="en-US" sz="2400" dirty="0"/>
          </a:p>
          <a:p>
            <a:pPr>
              <a:buFont typeface="Wingdings" panose="05000000000000000000" pitchFamily="2" charset="2"/>
              <a:buChar char="Ø"/>
            </a:pPr>
            <a:r>
              <a:rPr lang="en-US" sz="2400" dirty="0"/>
              <a:t> Each intensity value is on a scale of 0 to 255</a:t>
            </a: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a:t>
            </a:r>
            <a:r>
              <a:rPr lang="en-US"/>
              <a:t>Color Palette </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63297" y="2321004"/>
            <a:ext cx="8429148" cy="3785652"/>
          </a:xfrm>
          <a:prstGeom prst="rect">
            <a:avLst/>
          </a:prstGeom>
        </p:spPr>
        <p:txBody>
          <a:bodyPr wrap="square">
            <a:spAutoFit/>
          </a:bodyPr>
          <a:lstStyle/>
          <a:p>
            <a:r>
              <a:rPr lang="en-US" sz="2400" b="1" dirty="0"/>
              <a:t> 3-bit RGB</a:t>
            </a:r>
            <a:endParaRPr lang="en-US" sz="2400" b="1" dirty="0"/>
          </a:p>
          <a:p>
            <a:pPr marL="118745" indent="0" algn="just">
              <a:buNone/>
            </a:pPr>
            <a:r>
              <a:rPr lang="en-US" sz="2400" dirty="0"/>
              <a:t>Systems with a 3-bit RGB palette use 1 bit for each of the red, green and blue color components. That is, each component is either "on" or "off" with no intermediate states. This results in an 8-color </a:t>
            </a:r>
            <a:r>
              <a:rPr lang="en-US" sz="2400" b="1" dirty="0"/>
              <a:t> ((2</a:t>
            </a:r>
            <a:r>
              <a:rPr lang="en-US" sz="2400" b="1" baseline="30000" dirty="0"/>
              <a:t>1</a:t>
            </a:r>
            <a:r>
              <a:rPr lang="en-US" sz="2400" b="1" dirty="0"/>
              <a:t>)</a:t>
            </a:r>
            <a:r>
              <a:rPr lang="en-US" sz="2400" b="1" baseline="30000" dirty="0"/>
              <a:t>3</a:t>
            </a:r>
            <a:r>
              <a:rPr lang="en-US" sz="2400" b="1" dirty="0"/>
              <a:t> = 2</a:t>
            </a:r>
            <a:r>
              <a:rPr lang="en-US" sz="2400" b="1" baseline="30000" dirty="0"/>
              <a:t>3</a:t>
            </a:r>
            <a:r>
              <a:rPr lang="en-US" sz="2400" b="1" dirty="0"/>
              <a:t> = 8) </a:t>
            </a:r>
            <a:r>
              <a:rPr lang="en-US" sz="2400" dirty="0"/>
              <a:t>palette</a:t>
            </a:r>
            <a:endParaRPr lang="en-US" sz="2400" dirty="0"/>
          </a:p>
          <a:p>
            <a:pPr marL="118745" indent="0">
              <a:buNone/>
            </a:pPr>
            <a:endParaRPr lang="en-US" sz="2400" dirty="0"/>
          </a:p>
          <a:p>
            <a:pPr marL="118745" indent="0">
              <a:buNone/>
            </a:pPr>
            <a:r>
              <a:rPr lang="en-US" sz="2400" b="1" dirty="0"/>
              <a:t>6-bit RGB</a:t>
            </a:r>
            <a:endParaRPr lang="en-US" sz="2400" b="1" dirty="0"/>
          </a:p>
          <a:p>
            <a:pPr marL="118745" indent="0" algn="just">
              <a:buNone/>
            </a:pPr>
            <a:r>
              <a:rPr lang="en-US" sz="2400" dirty="0"/>
              <a:t>Systems with a 6-bit RGB palette use 2 bits for each of the red, green, and blue color components. This results in a (2</a:t>
            </a:r>
            <a:r>
              <a:rPr lang="en-US" sz="2400" baseline="30000" dirty="0"/>
              <a:t>2</a:t>
            </a:r>
            <a:r>
              <a:rPr lang="en-US" sz="2400" dirty="0"/>
              <a:t>)</a:t>
            </a:r>
            <a:r>
              <a:rPr lang="en-US" sz="2400" baseline="30000" dirty="0"/>
              <a:t>3</a:t>
            </a:r>
            <a:r>
              <a:rPr lang="en-US" sz="2400" dirty="0"/>
              <a:t> = 4</a:t>
            </a:r>
            <a:r>
              <a:rPr lang="en-US" sz="2400" baseline="30000" dirty="0"/>
              <a:t>3</a:t>
            </a:r>
            <a:r>
              <a:rPr lang="en-US" sz="2400" dirty="0"/>
              <a:t> = 64-color palette</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Color Palette </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63297" y="2321004"/>
            <a:ext cx="8429148" cy="1200329"/>
          </a:xfrm>
          <a:prstGeom prst="rect">
            <a:avLst/>
          </a:prstGeom>
        </p:spPr>
        <p:txBody>
          <a:bodyPr wrap="square">
            <a:spAutoFit/>
          </a:bodyPr>
          <a:lstStyle/>
          <a:p>
            <a:pPr algn="just"/>
            <a:r>
              <a:rPr lang="en-US" sz="2400" dirty="0"/>
              <a:t>In computer graphics, a </a:t>
            </a:r>
            <a:r>
              <a:rPr lang="en-US" sz="2400" b="1" dirty="0"/>
              <a:t>color palette </a:t>
            </a:r>
            <a:r>
              <a:rPr lang="en-US" sz="2400" dirty="0"/>
              <a:t>is a finite set of colors. Palettes can be optimized to improve image accuracy in the presence of software or hardware constraints.</a:t>
            </a: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CMYK</a:t>
            </a:r>
            <a:endParaRPr lang="en-US" dirty="0"/>
          </a:p>
        </p:txBody>
      </p:sp>
      <p:sp>
        <p:nvSpPr>
          <p:cNvPr id="5" name="Subtitle 4"/>
          <p:cNvSpPr>
            <a:spLocks noGrp="1"/>
          </p:cNvSpPr>
          <p:nvPr>
            <p:ph type="subTitle" idx="1"/>
          </p:nvPr>
        </p:nvSpPr>
        <p:spPr/>
        <p:txBody>
          <a:bodyPr/>
          <a:lstStyle/>
          <a:p>
            <a:endParaRPr lang="x-none" dirty="0"/>
          </a:p>
        </p:txBody>
      </p:sp>
      <p:pic>
        <p:nvPicPr>
          <p:cNvPr id="6" name="Content Placeholder 4"/>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468490" y="2031127"/>
            <a:ext cx="8223955" cy="418054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CMYK</a:t>
            </a:r>
            <a:endParaRPr lang="en-US" dirty="0"/>
          </a:p>
        </p:txBody>
      </p:sp>
      <p:sp>
        <p:nvSpPr>
          <p:cNvPr id="5" name="Subtitle 4"/>
          <p:cNvSpPr>
            <a:spLocks noGrp="1"/>
          </p:cNvSpPr>
          <p:nvPr>
            <p:ph type="subTitle" idx="1"/>
          </p:nvPr>
        </p:nvSpPr>
        <p:spPr/>
        <p:txBody>
          <a:bodyPr/>
          <a:lstStyle/>
          <a:p>
            <a:endParaRPr lang="x-none" dirty="0"/>
          </a:p>
        </p:txBody>
      </p:sp>
      <p:pic>
        <p:nvPicPr>
          <p:cNvPr id="7" name="Content Placeholder 4"/>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443840" y="2144889"/>
            <a:ext cx="8223955" cy="403013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25776" y="2217552"/>
            <a:ext cx="8500533" cy="3170099"/>
          </a:xfrm>
          <a:prstGeom prst="rect">
            <a:avLst/>
          </a:prstGeom>
        </p:spPr>
        <p:txBody>
          <a:bodyPr wrap="square">
            <a:spAutoFit/>
          </a:bodyPr>
          <a:lstStyle/>
          <a:p>
            <a:pPr marL="342900" indent="-342900" algn="just">
              <a:buFont typeface="Wingdings" panose="05000000000000000000" pitchFamily="2" charset="2"/>
              <a:buChar char="q"/>
            </a:pPr>
            <a:r>
              <a:rPr lang="en-US" sz="2000" dirty="0"/>
              <a:t>CMY uses subtractive color mixing used in the printing process, because it describes what kind of inks need to be applied so the light reflected from the substrate and through the inks produces a given color. </a:t>
            </a:r>
            <a:endParaRPr lang="en-US" sz="2000" dirty="0"/>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a:t>One starts with a white substrate (canvas, page, etc.), and uses ink to subtract color from white to create an image. </a:t>
            </a:r>
            <a:endParaRPr lang="en-US" sz="2000" dirty="0"/>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err="1"/>
              <a:t>CMYk</a:t>
            </a:r>
            <a:r>
              <a:rPr lang="en-US" sz="2000" dirty="0"/>
              <a:t> stores ink values for cyan, magenta, yellow, Key(Black).</a:t>
            </a:r>
            <a:endParaRPr lang="en-US" sz="2000" dirty="0"/>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err="1"/>
              <a:t>cmyk</a:t>
            </a:r>
            <a:r>
              <a:rPr lang="en-US" sz="2000" dirty="0"/>
              <a:t>(c%, m%, y%)=&gt;(0%,0%,0%) white. [ranges from 0 to 100%]</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latin typeface="Calibri Light" panose="020F0302020204030204"/>
                <a:cs typeface="Calibri Light" panose="020F0302020204030204"/>
              </a:rPr>
              <a:t>Computer Graphics</a:t>
            </a:r>
            <a:endParaRPr lang="en-US" sz="4400" dirty="0">
              <a:latin typeface="Calibri Light" panose="020F0302020204030204"/>
              <a:cs typeface="Calibri Light" panose="020F0302020204030204"/>
            </a:endParaRPr>
          </a:p>
        </p:txBody>
      </p:sp>
      <p:sp>
        <p:nvSpPr>
          <p:cNvPr id="3" name="Subtitle 2"/>
          <p:cNvSpPr>
            <a:spLocks noGrp="1"/>
          </p:cNvSpPr>
          <p:nvPr>
            <p:ph type="subTitle" idx="1"/>
          </p:nvPr>
        </p:nvSpPr>
        <p:spPr>
          <a:xfrm>
            <a:off x="486697" y="2363927"/>
            <a:ext cx="7754112" cy="3786149"/>
          </a:xfrm>
        </p:spPr>
        <p:txBody>
          <a:bodyPr vert="horz" lIns="91440" tIns="45720" rIns="91440" bIns="45720" rtlCol="0" anchor="t">
            <a:normAutofit/>
          </a:bodyPr>
          <a:lstStyle/>
          <a:p>
            <a:pPr marL="285750" indent="-285750" algn="just">
              <a:lnSpc>
                <a:spcPct val="90000"/>
              </a:lnSpc>
              <a:spcBef>
                <a:spcPts val="1000"/>
              </a:spcBef>
              <a:buClr>
                <a:srgbClr val="A6A6A6"/>
              </a:buClr>
              <a:buFont typeface="Arial" panose="020B0604020202020204" pitchFamily="2" charset="2"/>
              <a:buChar char="•"/>
            </a:pPr>
            <a:r>
              <a:rPr lang="en-US" sz="3000" dirty="0">
                <a:solidFill>
                  <a:schemeClr val="tx1"/>
                </a:solidFill>
              </a:rPr>
              <a:t>Computer Graphics is the use of computers to display and manipulate graphical or pictural form, either on a usual display unit or via a </a:t>
            </a:r>
            <a:r>
              <a:rPr lang="en-US" sz="3000" dirty="0">
                <a:solidFill>
                  <a:schemeClr val="tx1"/>
                </a:solidFill>
                <a:cs typeface="Calibri" panose="020F0502020204030204"/>
              </a:rPr>
              <a:t>printer.</a:t>
            </a:r>
            <a:endParaRPr lang="en-US" sz="3000" dirty="0">
              <a:solidFill>
                <a:schemeClr val="tx1"/>
              </a:solidFill>
              <a:cs typeface="Calibri" panose="020F0502020204030204"/>
            </a:endParaRPr>
          </a:p>
          <a:p>
            <a:pPr marL="342900" indent="-342900">
              <a:buClr>
                <a:srgbClr val="A6A6A6"/>
              </a:buClr>
              <a:buAutoNum type="arabicPeriod"/>
            </a:pPr>
            <a:endParaRPr lang="en-US" sz="3000" dirty="0">
              <a:solidFill>
                <a:schemeClr val="tx1"/>
              </a:solidFill>
              <a:cs typeface="Calibri" panose="020F050202020403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to CMY</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25776" y="2217552"/>
            <a:ext cx="8500533" cy="2246769"/>
          </a:xfrm>
          <a:prstGeom prst="rect">
            <a:avLst/>
          </a:prstGeom>
        </p:spPr>
        <p:txBody>
          <a:bodyPr wrap="square">
            <a:spAutoFit/>
          </a:bodyPr>
          <a:lstStyle/>
          <a:p>
            <a:pPr marL="342900" indent="-342900">
              <a:buFont typeface="Wingdings" panose="05000000000000000000" pitchFamily="2" charset="2"/>
              <a:buChar char="q"/>
            </a:pPr>
            <a:r>
              <a:rPr lang="en-US" sz="2800" dirty="0"/>
              <a:t> C = 1 –( </a:t>
            </a:r>
            <a:r>
              <a:rPr lang="en-US" sz="2800" dirty="0" err="1"/>
              <a:t>color.R</a:t>
            </a:r>
            <a:r>
              <a:rPr lang="en-US" sz="2800" dirty="0"/>
              <a:t> / 255.0);</a:t>
            </a:r>
            <a:endParaRPr lang="en-US" sz="2800" dirty="0"/>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M = 1 – (</a:t>
            </a:r>
            <a:r>
              <a:rPr lang="en-US" sz="2800" dirty="0" err="1"/>
              <a:t>color.G</a:t>
            </a:r>
            <a:r>
              <a:rPr lang="en-US" sz="2800" dirty="0"/>
              <a:t> / 255.0);</a:t>
            </a:r>
            <a:endParaRPr lang="en-US" sz="2800" dirty="0"/>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Y = 1 – (</a:t>
            </a:r>
            <a:r>
              <a:rPr lang="en-US" sz="2800" dirty="0" err="1"/>
              <a:t>color.B</a:t>
            </a:r>
            <a:r>
              <a:rPr lang="en-US" sz="2800" dirty="0"/>
              <a:t> / 255.0);</a:t>
            </a:r>
            <a:endParaRPr 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 to RGB</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25776" y="2217552"/>
            <a:ext cx="8500533" cy="2246769"/>
          </a:xfrm>
          <a:prstGeom prst="rect">
            <a:avLst/>
          </a:prstGeom>
        </p:spPr>
        <p:txBody>
          <a:bodyPr wrap="square">
            <a:spAutoFit/>
          </a:bodyPr>
          <a:lstStyle/>
          <a:p>
            <a:pPr marL="575945" indent="-457200">
              <a:buFont typeface="Wingdings" panose="05000000000000000000" pitchFamily="2" charset="2"/>
              <a:buChar char="q"/>
            </a:pPr>
            <a:r>
              <a:rPr lang="en-US" sz="2800" dirty="0"/>
              <a:t>R = (1 - C) * 255.0,</a:t>
            </a:r>
            <a:endParaRPr lang="en-US" sz="2800" dirty="0"/>
          </a:p>
          <a:p>
            <a:pPr marL="575945" indent="-457200">
              <a:buFont typeface="Wingdings" panose="05000000000000000000" pitchFamily="2" charset="2"/>
              <a:buChar char="q"/>
            </a:pPr>
            <a:endParaRPr lang="en-US" sz="2800" dirty="0"/>
          </a:p>
          <a:p>
            <a:pPr marL="575945" indent="-457200">
              <a:buFont typeface="Wingdings" panose="05000000000000000000" pitchFamily="2" charset="2"/>
              <a:buChar char="q"/>
            </a:pPr>
            <a:r>
              <a:rPr lang="en-US" sz="2800" dirty="0"/>
              <a:t>G = (1 - M) * 255.0,</a:t>
            </a:r>
            <a:endParaRPr lang="en-US" sz="2800" dirty="0"/>
          </a:p>
          <a:p>
            <a:pPr marL="575945" indent="-457200">
              <a:buFont typeface="Wingdings" panose="05000000000000000000" pitchFamily="2" charset="2"/>
              <a:buChar char="q"/>
            </a:pPr>
            <a:endParaRPr lang="en-US" sz="2800" dirty="0"/>
          </a:p>
          <a:p>
            <a:pPr marL="575945" indent="-457200">
              <a:buFont typeface="Wingdings" panose="05000000000000000000" pitchFamily="2" charset="2"/>
              <a:buChar char="q"/>
            </a:pPr>
            <a:r>
              <a:rPr lang="en-US" sz="2800" dirty="0"/>
              <a:t>B = (1 - Y) * 255.0</a:t>
            </a:r>
            <a:endParaRPr 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-&gt; CMY -&gt; RGB</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25776" y="2217552"/>
            <a:ext cx="8500533" cy="3539430"/>
          </a:xfrm>
          <a:prstGeom prst="rect">
            <a:avLst/>
          </a:prstGeom>
        </p:spPr>
        <p:txBody>
          <a:bodyPr wrap="square">
            <a:spAutoFit/>
          </a:bodyPr>
          <a:lstStyle/>
          <a:p>
            <a:r>
              <a:rPr lang="en-US" sz="2800" dirty="0"/>
              <a:t>More info</a:t>
            </a:r>
            <a:endParaRPr lang="en-US" sz="2800" dirty="0"/>
          </a:p>
          <a:p>
            <a:endParaRPr lang="en-US" sz="2800" dirty="0"/>
          </a:p>
          <a:p>
            <a:pPr marL="118745" indent="0">
              <a:buNone/>
            </a:pPr>
            <a:r>
              <a:rPr lang="en-US" sz="2800" dirty="0">
                <a:hlinkClick r:id="rId1"/>
              </a:rPr>
              <a:t>http://colormine.org/convert/rgb-to-cmy</a:t>
            </a:r>
            <a:endParaRPr lang="en-US" sz="2800" dirty="0"/>
          </a:p>
          <a:p>
            <a:pPr marL="118745" indent="0">
              <a:buNone/>
            </a:pPr>
            <a:endParaRPr lang="en-US" sz="2800" dirty="0"/>
          </a:p>
          <a:p>
            <a:pPr marL="118745" indent="0">
              <a:buNone/>
            </a:pPr>
            <a:r>
              <a:rPr lang="en-US" sz="2800" dirty="0"/>
              <a:t>Sample Code:</a:t>
            </a:r>
            <a:endParaRPr lang="en-US" sz="2800" dirty="0"/>
          </a:p>
          <a:p>
            <a:pPr marL="118745" indent="0">
              <a:buNone/>
            </a:pPr>
            <a:endParaRPr lang="en-US" sz="2800" dirty="0"/>
          </a:p>
          <a:p>
            <a:pPr marL="118745" indent="0">
              <a:buNone/>
            </a:pPr>
            <a:r>
              <a:rPr lang="en-US" sz="2800" dirty="0"/>
              <a:t>https://github.com/THEjoezack/ColorMine/blob/master/ColorMine/ColorSpaces/Conversions/CmyConverter.cs</a:t>
            </a:r>
            <a:endParaRPr 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25776" y="2228841"/>
            <a:ext cx="8500533" cy="2246769"/>
          </a:xfrm>
          <a:prstGeom prst="rect">
            <a:avLst/>
          </a:prstGeom>
        </p:spPr>
        <p:txBody>
          <a:bodyPr wrap="square">
            <a:spAutoFit/>
          </a:bodyPr>
          <a:lstStyle/>
          <a:p>
            <a:pPr marL="457200" indent="-457200" algn="just">
              <a:buFont typeface="Arial" panose="020B0604020202020204" pitchFamily="34" charset="0"/>
              <a:buChar char="•"/>
            </a:pPr>
            <a:r>
              <a:rPr lang="en-US" sz="2800" dirty="0"/>
              <a:t>Basically images are the collections of several pixels with colors. In computer graphics, direct coding is an algorithm that provides some amount of storage space for each pixel so that the pixel is coded with a color.</a:t>
            </a:r>
            <a:endParaRPr 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25776" y="2228841"/>
            <a:ext cx="8500533" cy="1815882"/>
          </a:xfrm>
          <a:prstGeom prst="rect">
            <a:avLst/>
          </a:prstGeom>
        </p:spPr>
        <p:txBody>
          <a:bodyPr wrap="square">
            <a:spAutoFit/>
          </a:bodyPr>
          <a:lstStyle/>
          <a:p>
            <a:pPr marL="457200" indent="-457200">
              <a:buFont typeface="Wingdings" panose="05000000000000000000" pitchFamily="2" charset="2"/>
              <a:buChar char="q"/>
            </a:pPr>
            <a:r>
              <a:rPr lang="en-US" sz="2800" dirty="0"/>
              <a:t>Storage space for each pixel to code the color</a:t>
            </a:r>
            <a:endParaRPr lang="en-US" sz="2800" dirty="0"/>
          </a:p>
          <a:p>
            <a:pPr marL="457200" indent="-457200">
              <a:buFont typeface="Wingdings" panose="05000000000000000000" pitchFamily="2" charset="2"/>
              <a:buChar char="q"/>
            </a:pPr>
            <a:r>
              <a:rPr lang="en-US" sz="2800" dirty="0"/>
              <a:t>Use </a:t>
            </a:r>
            <a:r>
              <a:rPr lang="en-US" sz="2800"/>
              <a:t>3 bits </a:t>
            </a:r>
            <a:r>
              <a:rPr lang="en-US" sz="2800" dirty="0"/>
              <a:t>per pixel (1 for R, 1 for G and 1 for B) [Industry standard]</a:t>
            </a:r>
            <a:endParaRPr lang="en-US" sz="2800" dirty="0"/>
          </a:p>
          <a:p>
            <a:pPr marL="457200" indent="-457200">
              <a:buFont typeface="Wingdings" panose="05000000000000000000" pitchFamily="2" charset="2"/>
              <a:buChar char="q"/>
            </a:pPr>
            <a:r>
              <a:rPr lang="en-US" sz="2800" dirty="0"/>
              <a:t>256 different intensity level for each color</a:t>
            </a:r>
            <a:endParaRPr lang="en-US" sz="2800" dirty="0"/>
          </a:p>
        </p:txBody>
      </p:sp>
      <p:pic>
        <p:nvPicPr>
          <p:cNvPr id="4" name="Picture 3"/>
          <p:cNvPicPr>
            <a:picLocks noChangeAspect="1"/>
          </p:cNvPicPr>
          <p:nvPr/>
        </p:nvPicPr>
        <p:blipFill>
          <a:blip r:embed="rId1"/>
          <a:stretch>
            <a:fillRect/>
          </a:stretch>
        </p:blipFill>
        <p:spPr>
          <a:xfrm>
            <a:off x="1995487" y="4205287"/>
            <a:ext cx="5153025" cy="155257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25776" y="2228841"/>
            <a:ext cx="8500533" cy="1815882"/>
          </a:xfrm>
          <a:prstGeom prst="rect">
            <a:avLst/>
          </a:prstGeom>
        </p:spPr>
        <p:txBody>
          <a:bodyPr wrap="square">
            <a:spAutoFit/>
          </a:bodyPr>
          <a:lstStyle/>
          <a:p>
            <a:r>
              <a:rPr lang="en-US" sz="2800" dirty="0"/>
              <a:t>More info of direct coding:</a:t>
            </a:r>
            <a:endParaRPr lang="en-US" sz="2800" dirty="0"/>
          </a:p>
          <a:p>
            <a:endParaRPr lang="en-US" sz="2800" dirty="0"/>
          </a:p>
          <a:p>
            <a:pPr marL="118745" indent="0">
              <a:buNone/>
            </a:pPr>
            <a:r>
              <a:rPr lang="en-US" sz="2800" dirty="0"/>
              <a:t>https://www.chegg.com/homework-help/definitions/direct-coding-3</a:t>
            </a:r>
            <a:endParaRPr 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Lookup Table </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25774" y="2299122"/>
            <a:ext cx="8500533" cy="2062103"/>
          </a:xfrm>
          <a:prstGeom prst="rect">
            <a:avLst/>
          </a:prstGeom>
        </p:spPr>
        <p:txBody>
          <a:bodyPr wrap="square">
            <a:spAutoFit/>
          </a:bodyPr>
          <a:lstStyle/>
          <a:p>
            <a:pPr algn="just"/>
            <a:r>
              <a:rPr lang="en-US" sz="3200" dirty="0"/>
              <a:t>In computer graphics, lookup tables are used to store the starting addresses of each line and the values corresponding to the placement of pixels within a byte.</a:t>
            </a:r>
            <a:endParaRPr lang="en-US" sz="3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100" dirty="0"/>
              <a:t>Steps to plot a point using  lookup table </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25776" y="2240130"/>
            <a:ext cx="8500533" cy="2246769"/>
          </a:xfrm>
          <a:prstGeom prst="rect">
            <a:avLst/>
          </a:prstGeom>
        </p:spPr>
        <p:txBody>
          <a:bodyPr wrap="square">
            <a:spAutoFit/>
          </a:bodyPr>
          <a:lstStyle/>
          <a:p>
            <a:pPr marL="118745" indent="0" algn="just">
              <a:buNone/>
            </a:pPr>
            <a:r>
              <a:rPr lang="en-US" sz="2800" dirty="0"/>
              <a:t>1. Locate the starting address corresponding to the line on which the point is to appear.</a:t>
            </a:r>
            <a:endParaRPr lang="en-US" sz="2800" dirty="0"/>
          </a:p>
          <a:p>
            <a:pPr algn="just"/>
            <a:endParaRPr lang="en-US" sz="2800" dirty="0"/>
          </a:p>
          <a:p>
            <a:pPr marL="118745" indent="0" algn="just">
              <a:buNone/>
            </a:pPr>
            <a:r>
              <a:rPr lang="en-US" sz="2800" dirty="0"/>
              <a:t>2. Locate the address of the byte in which the point will be represented.</a:t>
            </a:r>
            <a:endParaRPr lang="en-US"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Lookup Table </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25776" y="2240130"/>
            <a:ext cx="8500533" cy="1815882"/>
          </a:xfrm>
          <a:prstGeom prst="rect">
            <a:avLst/>
          </a:prstGeom>
        </p:spPr>
        <p:txBody>
          <a:bodyPr wrap="square">
            <a:spAutoFit/>
          </a:bodyPr>
          <a:lstStyle/>
          <a:p>
            <a:pPr marL="457200" indent="-457200">
              <a:buFont typeface="Wingdings" panose="05000000000000000000" pitchFamily="2" charset="2"/>
              <a:buChar char="q"/>
            </a:pPr>
            <a:r>
              <a:rPr lang="en-US" sz="2800" dirty="0"/>
              <a:t>Pixel values do not code colors directly</a:t>
            </a:r>
            <a:endParaRPr lang="en-US" sz="2800" dirty="0"/>
          </a:p>
          <a:p>
            <a:pPr marL="457200" indent="-457200">
              <a:buFont typeface="Wingdings" panose="05000000000000000000" pitchFamily="2" charset="2"/>
              <a:buChar char="q"/>
            </a:pPr>
            <a:r>
              <a:rPr lang="en-US" sz="2800" dirty="0"/>
              <a:t>Refer to a table of color values</a:t>
            </a:r>
            <a:endParaRPr lang="en-US" sz="2800" dirty="0"/>
          </a:p>
          <a:p>
            <a:pPr marL="457200" indent="-457200">
              <a:buFont typeface="Wingdings" panose="05000000000000000000" pitchFamily="2" charset="2"/>
              <a:buChar char="q"/>
            </a:pPr>
            <a:r>
              <a:rPr lang="en-US" sz="2800" dirty="0"/>
              <a:t>A table with 256 colors with RGB values</a:t>
            </a:r>
            <a:endParaRPr lang="en-US" sz="2800" dirty="0"/>
          </a:p>
          <a:p>
            <a:pPr marL="457200" indent="-457200">
              <a:buFont typeface="Wingdings" panose="05000000000000000000" pitchFamily="2" charset="2"/>
              <a:buChar char="q"/>
            </a:pPr>
            <a:endParaRPr lang="en-US" sz="2800" dirty="0"/>
          </a:p>
        </p:txBody>
      </p:sp>
      <p:pic>
        <p:nvPicPr>
          <p:cNvPr id="7" name="Picture 6"/>
          <p:cNvPicPr>
            <a:picLocks noChangeAspect="1"/>
          </p:cNvPicPr>
          <p:nvPr/>
        </p:nvPicPr>
        <p:blipFill>
          <a:blip r:embed="rId1"/>
          <a:stretch>
            <a:fillRect/>
          </a:stretch>
        </p:blipFill>
        <p:spPr>
          <a:xfrm>
            <a:off x="1880479" y="3776133"/>
            <a:ext cx="5191125" cy="22860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Display Monitor (CRT)</a:t>
            </a:r>
            <a:endParaRPr lang="en-US" dirty="0"/>
          </a:p>
        </p:txBody>
      </p:sp>
      <p:sp>
        <p:nvSpPr>
          <p:cNvPr id="5" name="Subtitle 4"/>
          <p:cNvSpPr>
            <a:spLocks noGrp="1"/>
          </p:cNvSpPr>
          <p:nvPr>
            <p:ph type="subTitle" idx="1"/>
          </p:nvPr>
        </p:nvSpPr>
        <p:spPr/>
        <p:txBody>
          <a:bodyPr/>
          <a:lstStyle/>
          <a:p>
            <a:endParaRPr lang="x-none" dirty="0"/>
          </a:p>
        </p:txBody>
      </p:sp>
      <p:pic>
        <p:nvPicPr>
          <p:cNvPr id="6" name="Picture 2"/>
          <p:cNvPicPr>
            <a:picLocks noChangeAspect="1" noChangeArrowheads="1"/>
          </p:cNvPicPr>
          <p:nvPr/>
        </p:nvPicPr>
        <p:blipFill>
          <a:blip r:embed="rId1" cstate="print"/>
          <a:srcRect/>
          <a:stretch>
            <a:fillRect/>
          </a:stretch>
        </p:blipFill>
        <p:spPr bwMode="auto">
          <a:xfrm>
            <a:off x="1333500" y="2073331"/>
            <a:ext cx="6477000" cy="41052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Usages</a:t>
            </a:r>
            <a:endParaRPr lang="en-US" dirty="0"/>
          </a:p>
        </p:txBody>
      </p:sp>
      <p:sp>
        <p:nvSpPr>
          <p:cNvPr id="3" name="Subtitle 2"/>
          <p:cNvSpPr>
            <a:spLocks noGrp="1"/>
          </p:cNvSpPr>
          <p:nvPr>
            <p:ph type="subTitle" idx="1"/>
          </p:nvPr>
        </p:nvSpPr>
        <p:spPr>
          <a:xfrm>
            <a:off x="486697" y="2363927"/>
            <a:ext cx="7754112" cy="3786149"/>
          </a:xfrm>
        </p:spPr>
        <p:txBody>
          <a:bodyPr vert="horz" lIns="91440" tIns="45720" rIns="91440" bIns="45720" rtlCol="0" anchor="t">
            <a:normAutofit fontScale="92500" lnSpcReduction="10000"/>
          </a:bodyPr>
          <a:lstStyle/>
          <a:p>
            <a:pPr marL="285750" indent="-285750" algn="just">
              <a:lnSpc>
                <a:spcPct val="90000"/>
              </a:lnSpc>
              <a:spcBef>
                <a:spcPts val="1000"/>
              </a:spcBef>
              <a:buClr>
                <a:srgbClr val="A6A6A6"/>
              </a:buClr>
              <a:buFont typeface="Arial" panose="020B0604020202020204" pitchFamily="2" charset="2"/>
              <a:buChar char="•"/>
            </a:pPr>
            <a:r>
              <a:rPr lang="en-US" sz="3000" dirty="0">
                <a:solidFill>
                  <a:schemeClr val="tx1"/>
                </a:solidFill>
              </a:rPr>
              <a:t>Computer Aided Design</a:t>
            </a:r>
            <a:endParaRPr lang="en-US" sz="3000" dirty="0">
              <a:solidFill>
                <a:schemeClr val="tx1"/>
              </a:solidFill>
              <a:cs typeface="Calibri" panose="020F0502020204030204"/>
            </a:endParaRPr>
          </a:p>
          <a:p>
            <a:pPr marL="285750" indent="-285750" algn="just">
              <a:lnSpc>
                <a:spcPct val="90000"/>
              </a:lnSpc>
              <a:spcBef>
                <a:spcPts val="1000"/>
              </a:spcBef>
              <a:buFont typeface="Arial" panose="020B0604020202020204" pitchFamily="2" charset="2"/>
              <a:buChar char="•"/>
            </a:pPr>
            <a:r>
              <a:rPr lang="en-US" sz="3000" dirty="0">
                <a:solidFill>
                  <a:schemeClr val="tx1"/>
                </a:solidFill>
              </a:rPr>
              <a:t>Presentation Graphics</a:t>
            </a:r>
            <a:endParaRPr lang="en-US" sz="3000" dirty="0">
              <a:solidFill>
                <a:schemeClr val="tx1"/>
              </a:solidFill>
              <a:cs typeface="Calibri" panose="020F0502020204030204"/>
            </a:endParaRPr>
          </a:p>
          <a:p>
            <a:pPr marL="285750" indent="-285750" algn="just">
              <a:lnSpc>
                <a:spcPct val="90000"/>
              </a:lnSpc>
              <a:spcBef>
                <a:spcPts val="1000"/>
              </a:spcBef>
              <a:buFont typeface="Arial" panose="020B0604020202020204" pitchFamily="2" charset="2"/>
              <a:buChar char="•"/>
            </a:pPr>
            <a:r>
              <a:rPr lang="en-US" sz="3000" dirty="0">
                <a:solidFill>
                  <a:schemeClr val="tx1"/>
                </a:solidFill>
              </a:rPr>
              <a:t>Computer Art</a:t>
            </a:r>
            <a:endParaRPr lang="en-US" sz="3000" dirty="0">
              <a:solidFill>
                <a:schemeClr val="tx1"/>
              </a:solidFill>
              <a:cs typeface="Calibri" panose="020F0502020204030204"/>
            </a:endParaRPr>
          </a:p>
          <a:p>
            <a:pPr marL="285750" indent="-285750" algn="just">
              <a:lnSpc>
                <a:spcPct val="90000"/>
              </a:lnSpc>
              <a:spcBef>
                <a:spcPts val="1000"/>
              </a:spcBef>
              <a:buFont typeface="Arial" panose="020B0604020202020204" pitchFamily="2" charset="2"/>
              <a:buChar char="•"/>
            </a:pPr>
            <a:r>
              <a:rPr lang="en-US" sz="3000" dirty="0">
                <a:solidFill>
                  <a:schemeClr val="tx1"/>
                </a:solidFill>
              </a:rPr>
              <a:t>Entertainment</a:t>
            </a:r>
            <a:endParaRPr lang="en-US" sz="3000" dirty="0">
              <a:solidFill>
                <a:schemeClr val="tx1"/>
              </a:solidFill>
              <a:cs typeface="Calibri" panose="020F0502020204030204"/>
            </a:endParaRPr>
          </a:p>
          <a:p>
            <a:pPr marL="285750" indent="-285750" algn="just">
              <a:lnSpc>
                <a:spcPct val="90000"/>
              </a:lnSpc>
              <a:spcBef>
                <a:spcPts val="1000"/>
              </a:spcBef>
              <a:buFont typeface="Arial" panose="020B0604020202020204" pitchFamily="2" charset="2"/>
              <a:buChar char="•"/>
            </a:pPr>
            <a:r>
              <a:rPr lang="en-US" sz="3000" dirty="0">
                <a:solidFill>
                  <a:schemeClr val="tx1"/>
                </a:solidFill>
              </a:rPr>
              <a:t>Education &amp; Training</a:t>
            </a:r>
            <a:endParaRPr lang="en-US" sz="3000" dirty="0">
              <a:solidFill>
                <a:schemeClr val="tx1"/>
              </a:solidFill>
              <a:cs typeface="Calibri" panose="020F0502020204030204"/>
            </a:endParaRPr>
          </a:p>
          <a:p>
            <a:pPr marL="285750" indent="-285750" algn="just">
              <a:lnSpc>
                <a:spcPct val="90000"/>
              </a:lnSpc>
              <a:spcBef>
                <a:spcPts val="1000"/>
              </a:spcBef>
              <a:buFont typeface="Arial" panose="020B0604020202020204" pitchFamily="2" charset="2"/>
              <a:buChar char="•"/>
            </a:pPr>
            <a:r>
              <a:rPr lang="en-US" sz="3000" dirty="0">
                <a:solidFill>
                  <a:schemeClr val="tx1"/>
                </a:solidFill>
              </a:rPr>
              <a:t>Visualization</a:t>
            </a:r>
            <a:endParaRPr lang="en-US" sz="3000" dirty="0">
              <a:solidFill>
                <a:schemeClr val="tx1"/>
              </a:solidFill>
              <a:cs typeface="Calibri" panose="020F0502020204030204"/>
            </a:endParaRPr>
          </a:p>
          <a:p>
            <a:pPr marL="285750" indent="-285750" algn="just">
              <a:lnSpc>
                <a:spcPct val="90000"/>
              </a:lnSpc>
              <a:spcBef>
                <a:spcPts val="1000"/>
              </a:spcBef>
              <a:buFont typeface="Arial" panose="020B0604020202020204" pitchFamily="2" charset="2"/>
              <a:buChar char="•"/>
            </a:pPr>
            <a:r>
              <a:rPr lang="en-US" sz="3000" dirty="0">
                <a:solidFill>
                  <a:schemeClr val="tx1"/>
                </a:solidFill>
              </a:rPr>
              <a:t>Image Processing</a:t>
            </a:r>
            <a:endParaRPr lang="en-US" sz="3000" dirty="0">
              <a:solidFill>
                <a:schemeClr val="tx1"/>
              </a:solidFill>
              <a:cs typeface="Calibri" panose="020F0502020204030204"/>
            </a:endParaRPr>
          </a:p>
          <a:p>
            <a:pPr marL="285750" indent="-285750" algn="just">
              <a:lnSpc>
                <a:spcPct val="90000"/>
              </a:lnSpc>
              <a:spcBef>
                <a:spcPts val="1000"/>
              </a:spcBef>
              <a:buFont typeface="Arial" panose="020B0604020202020204" pitchFamily="2" charset="2"/>
              <a:buChar char="•"/>
            </a:pPr>
            <a:r>
              <a:rPr lang="en-US" sz="3000" dirty="0">
                <a:solidFill>
                  <a:schemeClr val="tx1"/>
                </a:solidFill>
                <a:cs typeface="Calibri" panose="020F0502020204030204"/>
              </a:rPr>
              <a:t>GUI</a:t>
            </a:r>
            <a:endParaRPr lang="en-US" sz="3000" dirty="0">
              <a:solidFill>
                <a:schemeClr val="tx1"/>
              </a:solidFill>
              <a:cs typeface="Calibri" panose="020F0502020204030204"/>
            </a:endParaRPr>
          </a:p>
          <a:p>
            <a:pPr marL="342900" indent="-342900">
              <a:buClr>
                <a:srgbClr val="A6A6A6"/>
              </a:buClr>
              <a:buAutoNum type="arabicPeriod"/>
            </a:pPr>
            <a:endParaRPr lang="en-US" sz="3000" dirty="0">
              <a:solidFill>
                <a:schemeClr val="tx1"/>
              </a:solidFill>
              <a:cs typeface="Calibri" panose="020F05020202040302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Printing</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74586" y="2367171"/>
            <a:ext cx="8429148" cy="1200329"/>
          </a:xfrm>
          <a:prstGeom prst="rect">
            <a:avLst/>
          </a:prstGeom>
        </p:spPr>
        <p:txBody>
          <a:bodyPr wrap="square">
            <a:spAutoFit/>
          </a:bodyPr>
          <a:lstStyle/>
          <a:p>
            <a:pPr marL="285750" indent="-285750">
              <a:buFont typeface="Wingdings" panose="05000000000000000000" pitchFamily="2" charset="2"/>
              <a:buChar char="q"/>
            </a:pPr>
            <a:r>
              <a:rPr lang="en-US" sz="2400" dirty="0"/>
              <a:t>Halftone</a:t>
            </a:r>
            <a:endParaRPr lang="en-US" sz="2400" dirty="0"/>
          </a:p>
          <a:p>
            <a:endParaRPr lang="en-US" sz="2400" dirty="0"/>
          </a:p>
          <a:p>
            <a:pPr marL="285750" indent="-285750">
              <a:buFont typeface="Wingdings" panose="05000000000000000000" pitchFamily="2" charset="2"/>
              <a:buChar char="q"/>
            </a:pPr>
            <a:r>
              <a:rPr lang="en-US" sz="2400" dirty="0"/>
              <a:t>Go through chapter 2 (</a:t>
            </a:r>
            <a:r>
              <a:rPr lang="en-US" sz="2400" dirty="0" err="1"/>
              <a:t>schaum’s</a:t>
            </a:r>
            <a:r>
              <a:rPr lang="en-US" sz="2400" dirty="0"/>
              <a:t> outline) for details.</a:t>
            </a:r>
            <a:endParaRPr 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Halftone</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74586" y="2367171"/>
            <a:ext cx="8429148" cy="3108543"/>
          </a:xfrm>
          <a:prstGeom prst="rect">
            <a:avLst/>
          </a:prstGeom>
        </p:spPr>
        <p:txBody>
          <a:bodyPr wrap="square">
            <a:spAutoFit/>
          </a:bodyPr>
          <a:lstStyle/>
          <a:p>
            <a:pPr marL="285750" indent="-285750">
              <a:buFont typeface="Wingdings" panose="05000000000000000000" pitchFamily="2" charset="2"/>
              <a:buChar char="q"/>
            </a:pPr>
            <a:r>
              <a:rPr lang="en-US" sz="2800" b="1" dirty="0"/>
              <a:t>Halftone</a:t>
            </a:r>
            <a:r>
              <a:rPr lang="en-US" sz="2800" dirty="0"/>
              <a:t> is the technique that simulates continuous tone imagery through the use of dots.</a:t>
            </a:r>
            <a:endParaRPr lang="en-US" sz="2800" dirty="0"/>
          </a:p>
          <a:p>
            <a:pPr marL="285750" indent="-285750">
              <a:buFont typeface="Wingdings" panose="05000000000000000000" pitchFamily="2" charset="2"/>
              <a:buChar char="q"/>
            </a:pPr>
            <a:r>
              <a:rPr lang="en-US" sz="2800" dirty="0"/>
              <a:t>Dots can be varied either </a:t>
            </a:r>
            <a:endParaRPr lang="en-US" sz="2800" dirty="0"/>
          </a:p>
          <a:p>
            <a:pPr marL="742950" lvl="1" indent="-285750">
              <a:buFont typeface="Arial" panose="020B0604020202020204" pitchFamily="34" charset="0"/>
              <a:buChar char="•"/>
            </a:pPr>
            <a:r>
              <a:rPr lang="en-US" sz="2800" dirty="0"/>
              <a:t>in size</a:t>
            </a:r>
            <a:endParaRPr lang="en-US" sz="2800" dirty="0"/>
          </a:p>
          <a:p>
            <a:pPr marL="742950" lvl="1" indent="-285750">
              <a:buFont typeface="Arial" panose="020B0604020202020204" pitchFamily="34" charset="0"/>
              <a:buChar char="•"/>
            </a:pPr>
            <a:r>
              <a:rPr lang="en-US" sz="2800" dirty="0"/>
              <a:t>in shape or </a:t>
            </a:r>
            <a:endParaRPr lang="en-US" sz="2800" dirty="0"/>
          </a:p>
          <a:p>
            <a:pPr marL="742950" lvl="1" indent="-285750">
              <a:buFont typeface="Arial" panose="020B0604020202020204" pitchFamily="34" charset="0"/>
              <a:buChar char="•"/>
            </a:pPr>
            <a:r>
              <a:rPr lang="en-US" sz="2800" dirty="0"/>
              <a:t>in spacing</a:t>
            </a:r>
            <a:endParaRPr lang="en-US" sz="2800" dirty="0"/>
          </a:p>
          <a:p>
            <a:pPr marL="285750" indent="-285750">
              <a:buFont typeface="Wingdings" panose="05000000000000000000" pitchFamily="2" charset="2"/>
              <a:buChar char="q"/>
            </a:pPr>
            <a:r>
              <a:rPr lang="en-US" sz="2800" dirty="0"/>
              <a:t>Halftone  generates a gradient like effect.</a:t>
            </a:r>
            <a:endParaRPr lang="en-US" sz="2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Halftone</a:t>
            </a:r>
            <a:endParaRPr lang="en-US" dirty="0"/>
          </a:p>
        </p:txBody>
      </p:sp>
      <p:sp>
        <p:nvSpPr>
          <p:cNvPr id="5" name="Subtitle 4"/>
          <p:cNvSpPr>
            <a:spLocks noGrp="1"/>
          </p:cNvSpPr>
          <p:nvPr>
            <p:ph type="subTitle" idx="1"/>
          </p:nvPr>
        </p:nvSpPr>
        <p:spPr/>
        <p:txBody>
          <a:bodyPr/>
          <a:lstStyle/>
          <a:p>
            <a:endParaRPr lang="x-none" dirty="0"/>
          </a:p>
        </p:txBody>
      </p:sp>
      <p:pic>
        <p:nvPicPr>
          <p:cNvPr id="4" name="Picture 3"/>
          <p:cNvPicPr>
            <a:picLocks noChangeAspect="1"/>
          </p:cNvPicPr>
          <p:nvPr/>
        </p:nvPicPr>
        <p:blipFill>
          <a:blip r:embed="rId1"/>
          <a:stretch>
            <a:fillRect/>
          </a:stretch>
        </p:blipFill>
        <p:spPr>
          <a:xfrm>
            <a:off x="2153920" y="2556510"/>
            <a:ext cx="4660265" cy="307975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Halftone Image</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74586" y="2367171"/>
            <a:ext cx="8429148" cy="3108543"/>
          </a:xfrm>
          <a:prstGeom prst="rect">
            <a:avLst/>
          </a:prstGeom>
        </p:spPr>
        <p:txBody>
          <a:bodyPr wrap="square">
            <a:spAutoFit/>
          </a:bodyPr>
          <a:lstStyle/>
          <a:p>
            <a:pPr marL="342900" indent="-342900" algn="just">
              <a:buFont typeface="Wingdings" panose="05000000000000000000" pitchFamily="2" charset="2"/>
              <a:buChar char="q"/>
            </a:pPr>
            <a:r>
              <a:rPr lang="en-US" sz="2800" dirty="0"/>
              <a:t>A halftone, or halftone image, is an image comprised of discrete dots rather than continuous tones. When viewed from a distance, the dots blur together, creating the illusion of continuous lines and shapes.</a:t>
            </a:r>
            <a:endParaRPr lang="en-US" sz="2800" dirty="0"/>
          </a:p>
          <a:p>
            <a:pPr algn="just"/>
            <a:r>
              <a:rPr lang="en-US" sz="2800" dirty="0"/>
              <a:t> </a:t>
            </a:r>
            <a:endParaRPr lang="en-US" sz="2800" dirty="0"/>
          </a:p>
          <a:p>
            <a:pPr algn="just">
              <a:buFont typeface="Wingdings" panose="05000000000000000000" pitchFamily="2" charset="2"/>
              <a:buChar char="ü"/>
            </a:pPr>
            <a:r>
              <a:rPr lang="en-US" sz="2800" dirty="0"/>
              <a:t> By halftoning an image (converting it from a bitmap to    </a:t>
            </a:r>
            <a:endParaRPr lang="en-US" sz="2800" dirty="0"/>
          </a:p>
          <a:p>
            <a:pPr algn="just"/>
            <a:r>
              <a:rPr lang="en-US" sz="2800" dirty="0"/>
              <a:t>     a halftone), it can be printed using less resources </a:t>
            </a:r>
            <a:endParaRPr lang="en-US" sz="2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Halftone work</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74586" y="2367171"/>
            <a:ext cx="8429148" cy="2308324"/>
          </a:xfrm>
          <a:prstGeom prst="rect">
            <a:avLst/>
          </a:prstGeom>
        </p:spPr>
        <p:txBody>
          <a:bodyPr wrap="square">
            <a:spAutoFit/>
          </a:bodyPr>
          <a:lstStyle/>
          <a:p>
            <a:pPr marL="342900" indent="-342900" algn="just">
              <a:buFont typeface="Wingdings" panose="05000000000000000000" pitchFamily="2" charset="2"/>
              <a:buChar char="q"/>
            </a:pPr>
            <a:r>
              <a:rPr lang="en-US" sz="3600" dirty="0"/>
              <a:t>Halftone process, in printing, a technique of breaking up an image into a series of dots so as to reproduce the full tone range of a photograph or tone art work.</a:t>
            </a:r>
            <a:endParaRPr lang="en-US" sz="36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a:t>
            </a:r>
            <a:endParaRPr lang="en-US" dirty="0"/>
          </a:p>
        </p:txBody>
      </p:sp>
      <p:sp>
        <p:nvSpPr>
          <p:cNvPr id="5" name="Subtitle 4"/>
          <p:cNvSpPr>
            <a:spLocks noGrp="1"/>
          </p:cNvSpPr>
          <p:nvPr>
            <p:ph type="subTitle" idx="1"/>
          </p:nvPr>
        </p:nvSpPr>
        <p:spPr/>
        <p:txBody>
          <a:bodyPr/>
          <a:lstStyle/>
          <a:p>
            <a:endParaRPr lang="x-none" dirty="0"/>
          </a:p>
        </p:txBody>
      </p:sp>
      <p:pic>
        <p:nvPicPr>
          <p:cNvPr id="6" name="Picture 2" descr="http://upload.wikimedia.org/wikipedia/commons/thumb/1/10/Halftoning_introduction.svg/260px-Halftoning_introduction.svg.png"/>
          <p:cNvPicPr>
            <a:picLocks noChangeAspect="1" noChangeArrowheads="1"/>
          </p:cNvPicPr>
          <p:nvPr/>
        </p:nvPicPr>
        <p:blipFill>
          <a:blip r:embed="rId1" cstate="print"/>
          <a:srcRect/>
          <a:stretch>
            <a:fillRect/>
          </a:stretch>
        </p:blipFill>
        <p:spPr bwMode="auto">
          <a:xfrm>
            <a:off x="274586" y="2192480"/>
            <a:ext cx="2667000" cy="3962400"/>
          </a:xfrm>
          <a:prstGeom prst="rect">
            <a:avLst/>
          </a:prstGeom>
          <a:noFill/>
        </p:spPr>
      </p:pic>
      <p:pic>
        <p:nvPicPr>
          <p:cNvPr id="7" name="Picture 4" descr="http://upload.wikimedia.org/wikipedia/commons/thumb/e/ef/Halftoningcolor.svg/408px-Halftoningcolor.svg.png"/>
          <p:cNvPicPr>
            <a:picLocks noChangeAspect="1" noChangeArrowheads="1"/>
          </p:cNvPicPr>
          <p:nvPr/>
        </p:nvPicPr>
        <p:blipFill>
          <a:blip r:embed="rId2" cstate="print"/>
          <a:srcRect/>
          <a:stretch>
            <a:fillRect/>
          </a:stretch>
        </p:blipFill>
        <p:spPr bwMode="auto">
          <a:xfrm>
            <a:off x="3117560" y="2230580"/>
            <a:ext cx="5410200" cy="388620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Books</a:t>
            </a:r>
            <a:endParaRPr lang="en-US" sz="3200" b="1" dirty="0">
              <a:solidFill>
                <a:schemeClr val="tx1"/>
              </a:solidFill>
            </a:endParaRPr>
          </a:p>
        </p:txBody>
      </p:sp>
      <p:sp>
        <p:nvSpPr>
          <p:cNvPr id="5" name="TextBox 4"/>
          <p:cNvSpPr txBox="1"/>
          <p:nvPr/>
        </p:nvSpPr>
        <p:spPr>
          <a:xfrm>
            <a:off x="691041" y="1697233"/>
            <a:ext cx="7761917" cy="3046988"/>
          </a:xfrm>
          <a:prstGeom prst="rect">
            <a:avLst/>
          </a:prstGeom>
          <a:noFill/>
        </p:spPr>
        <p:txBody>
          <a:bodyPr wrap="square" rtlCol="0">
            <a:spAutoFit/>
          </a:bodyPr>
          <a:lstStyle/>
          <a:p>
            <a:pPr marL="457200" indent="-457200">
              <a:buFont typeface="Arial" panose="020B0604020202020204" pitchFamily="34" charset="0"/>
              <a:buChar char="•"/>
            </a:pPr>
            <a:r>
              <a:rPr lang="en-US" sz="2400" dirty="0"/>
              <a:t>Foley, van Dam, </a:t>
            </a:r>
            <a:r>
              <a:rPr lang="en-US" sz="2400" dirty="0" err="1"/>
              <a:t>Feiner</a:t>
            </a:r>
            <a:r>
              <a:rPr lang="en-US" sz="2400" dirty="0"/>
              <a:t>, Hughes, Computer Graphics: principles and practice, Addison Wesley, Second Edition.</a:t>
            </a:r>
            <a:endParaRPr lang="en-US" sz="2400" dirty="0"/>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err="1"/>
              <a:t>Schaum's</a:t>
            </a:r>
            <a:r>
              <a:rPr lang="en-US" sz="2400" dirty="0"/>
              <a:t> Outline of Theory &amp; Problems of Computer Graphics.</a:t>
            </a:r>
            <a:endParaRPr lang="en-US" sz="2400" dirty="0"/>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Peter Shirley Steve </a:t>
            </a:r>
            <a:r>
              <a:rPr lang="en-US" sz="2400" dirty="0" err="1"/>
              <a:t>Marschner</a:t>
            </a:r>
            <a:r>
              <a:rPr lang="en-US" sz="2400" dirty="0"/>
              <a:t> , “Fundamental of computer graphics”, Third Edition.</a:t>
            </a:r>
            <a:endParaRPr lang="en-US"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endParaRPr lang="en-US" sz="2600" b="1" dirty="0">
              <a:solidFill>
                <a:schemeClr val="tx1"/>
              </a:solidFill>
            </a:endParaRPr>
          </a:p>
        </p:txBody>
      </p:sp>
      <p:sp>
        <p:nvSpPr>
          <p:cNvPr id="3" name="TextBox 2"/>
          <p:cNvSpPr txBox="1"/>
          <p:nvPr/>
        </p:nvSpPr>
        <p:spPr>
          <a:xfrm>
            <a:off x="335494" y="1559023"/>
            <a:ext cx="8370482" cy="4801314"/>
          </a:xfrm>
          <a:prstGeom prst="rect">
            <a:avLst/>
          </a:prstGeom>
          <a:noFill/>
        </p:spPr>
        <p:txBody>
          <a:bodyPr wrap="square" rtlCol="0">
            <a:spAutoFit/>
          </a:bodyPr>
          <a:lstStyle/>
          <a:p>
            <a:pPr marL="404495" indent="-285750">
              <a:buFont typeface="Arial" panose="020B0604020202020204" pitchFamily="34" charset="0"/>
              <a:buChar char="•"/>
            </a:pPr>
            <a:r>
              <a:rPr lang="en-US" dirty="0">
                <a:hlinkClick r:id="rId1"/>
              </a:rPr>
              <a:t>http://colormine.org/convert/rgb-to-cmy</a:t>
            </a:r>
            <a:endParaRPr lang="en-US" dirty="0"/>
          </a:p>
          <a:p>
            <a:pPr marL="404495" indent="-285750">
              <a:buFont typeface="Arial" panose="020B0604020202020204" pitchFamily="34" charset="0"/>
              <a:buChar char="•"/>
            </a:pPr>
            <a:r>
              <a:rPr lang="en-US" dirty="0">
                <a:hlinkClick r:id="rId2"/>
              </a:rPr>
              <a:t>www.howstuffworks.com</a:t>
            </a:r>
            <a:endParaRPr lang="en-US" dirty="0"/>
          </a:p>
          <a:p>
            <a:pPr marL="404495" indent="-285750">
              <a:buFont typeface="Arial" panose="020B0604020202020204" pitchFamily="34" charset="0"/>
              <a:buChar char="•"/>
            </a:pPr>
            <a:r>
              <a:rPr lang="en-US" dirty="0">
                <a:hlinkClick r:id="rId3"/>
              </a:rPr>
              <a:t>www.wikipedia.com</a:t>
            </a:r>
            <a:endParaRPr lang="en-US" dirty="0"/>
          </a:p>
          <a:p>
            <a:pPr marL="404495" indent="-285750">
              <a:buFont typeface="Arial" panose="020B0604020202020204" pitchFamily="34" charset="0"/>
              <a:buChar char="•"/>
            </a:pPr>
            <a:r>
              <a:rPr lang="en-US" dirty="0">
                <a:hlinkClick r:id="rId4"/>
              </a:rPr>
              <a:t>http://www.picturetopeople.org/image_effects/photo-halftone/examples/photo-to-halftone-convertion-2.gif</a:t>
            </a:r>
            <a:endParaRPr lang="en-US" dirty="0"/>
          </a:p>
          <a:p>
            <a:pPr marL="404495" indent="-285750">
              <a:buFont typeface="Arial" panose="020B0604020202020204" pitchFamily="34" charset="0"/>
              <a:buChar char="•"/>
            </a:pPr>
            <a:r>
              <a:rPr lang="en-US" dirty="0">
                <a:hlinkClick r:id="rId5"/>
              </a:rPr>
              <a:t>http://mocoloco.com/fresh2/upload/2011/12/halftone_calendar_by_casey_klebba/halftone_calendar_casey_klebba_3b-thumb-468x468-35319.jpg</a:t>
            </a:r>
            <a:endParaRPr lang="en-US" dirty="0"/>
          </a:p>
          <a:p>
            <a:pPr marL="404495" indent="-285750">
              <a:buFont typeface="Arial" panose="020B0604020202020204" pitchFamily="34" charset="0"/>
              <a:buChar char="•"/>
            </a:pPr>
            <a:r>
              <a:rPr lang="en-US" dirty="0">
                <a:hlinkClick r:id="rId6"/>
              </a:rPr>
              <a:t>https://www.chegg.com</a:t>
            </a:r>
            <a:endParaRPr lang="en-US" dirty="0"/>
          </a:p>
          <a:p>
            <a:pPr marL="404495" indent="-285750">
              <a:buFont typeface="Arial" panose="020B0604020202020204" pitchFamily="34" charset="0"/>
              <a:buChar char="•"/>
            </a:pPr>
            <a:r>
              <a:rPr lang="en-US" dirty="0">
                <a:hlinkClick r:id="rId7"/>
              </a:rPr>
              <a:t>https://www.slideshare.net/mustafasalam167/color-model-29181025</a:t>
            </a:r>
            <a:endParaRPr lang="en-US" dirty="0"/>
          </a:p>
          <a:p>
            <a:pPr marL="404495" indent="-285750">
              <a:buFont typeface="Arial" panose="020B0604020202020204" pitchFamily="34" charset="0"/>
              <a:buChar char="•"/>
            </a:pPr>
            <a:r>
              <a:rPr lang="en-US" dirty="0">
                <a:hlinkClick r:id="rId8"/>
              </a:rPr>
              <a:t>https://www.printcnx.com/resources-and-support/addiational-resources/raster-images-vs-vector-graphics/</a:t>
            </a:r>
            <a:endParaRPr lang="en-US" dirty="0"/>
          </a:p>
          <a:p>
            <a:pPr marL="404495" indent="-285750">
              <a:buFont typeface="Arial" panose="020B0604020202020204" pitchFamily="34" charset="0"/>
              <a:buChar char="•"/>
            </a:pPr>
            <a:r>
              <a:rPr lang="en-US" dirty="0">
                <a:hlinkClick r:id="rId9"/>
              </a:rPr>
              <a:t>https://slideplayer.com/slide/5143930/</a:t>
            </a:r>
            <a:endParaRPr lang="en-US" dirty="0"/>
          </a:p>
          <a:p>
            <a:pPr marL="118745"/>
            <a:endParaRPr lang="en-US" dirty="0"/>
          </a:p>
          <a:p>
            <a:pPr marL="404495" indent="-285750">
              <a:buFont typeface="Arial" panose="020B0604020202020204" pitchFamily="34" charset="0"/>
              <a:buChar char="•"/>
            </a:pPr>
            <a:endParaRPr lang="en-US" dirty="0"/>
          </a:p>
          <a:p>
            <a:pPr marL="404495" indent="-285750">
              <a:buFont typeface="Arial" panose="020B0604020202020204" pitchFamily="34" charset="0"/>
              <a:buChar char="•"/>
            </a:pPr>
            <a:endParaRPr lang="en-US" dirty="0"/>
          </a:p>
          <a:p>
            <a:pPr marL="404495" indent="-285750">
              <a:buFont typeface="Arial" panose="020B0604020202020204" pitchFamily="34" charset="0"/>
              <a:buChar char="•"/>
            </a:pPr>
            <a:endParaRPr lang="en-US" dirty="0"/>
          </a:p>
          <a:p>
            <a:pPr marL="404495" indent="-285750">
              <a:buFont typeface="Arial" panose="020B0604020202020204" pitchFamily="34" charset="0"/>
              <a:buChar cha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Keywords​</a:t>
            </a:r>
            <a:endParaRPr lang="en-US" dirty="0"/>
          </a:p>
        </p:txBody>
      </p:sp>
      <p:sp>
        <p:nvSpPr>
          <p:cNvPr id="3" name="Subtitle 2"/>
          <p:cNvSpPr>
            <a:spLocks noGrp="1"/>
          </p:cNvSpPr>
          <p:nvPr>
            <p:ph type="subTitle" idx="1"/>
          </p:nvPr>
        </p:nvSpPr>
        <p:spPr>
          <a:xfrm>
            <a:off x="486697" y="2363927"/>
            <a:ext cx="7754112" cy="3786149"/>
          </a:xfrm>
        </p:spPr>
        <p:txBody>
          <a:bodyPr vert="horz" lIns="91440" tIns="45720" rIns="91440" bIns="45720" rtlCol="0" anchor="t">
            <a:normAutofit/>
          </a:bodyPr>
          <a:lstStyle/>
          <a:p>
            <a:pPr marL="285750" indent="-285750" algn="just">
              <a:lnSpc>
                <a:spcPct val="90000"/>
              </a:lnSpc>
              <a:spcBef>
                <a:spcPts val="1000"/>
              </a:spcBef>
              <a:buClr>
                <a:srgbClr val="A6A6A6"/>
              </a:buClr>
              <a:buFont typeface="Arial" panose="020B0604020202020204" pitchFamily="2" charset="2"/>
              <a:buChar char="•"/>
            </a:pPr>
            <a:r>
              <a:rPr lang="en-US" sz="3000" dirty="0">
                <a:solidFill>
                  <a:schemeClr val="tx1"/>
                </a:solidFill>
              </a:rPr>
              <a:t>Pixels​</a:t>
            </a:r>
            <a:endParaRPr lang="en-US" sz="3000" dirty="0">
              <a:solidFill>
                <a:schemeClr val="tx1"/>
              </a:solidFill>
            </a:endParaRPr>
          </a:p>
          <a:p>
            <a:pPr marL="285750" indent="-285750" algn="just">
              <a:lnSpc>
                <a:spcPct val="90000"/>
              </a:lnSpc>
              <a:spcBef>
                <a:spcPts val="1000"/>
              </a:spcBef>
              <a:buClr>
                <a:srgbClr val="A6A6A6"/>
              </a:buClr>
              <a:buFont typeface="Arial" panose="020B0604020202020204" pitchFamily="2" charset="2"/>
              <a:buChar char="•"/>
            </a:pPr>
            <a:r>
              <a:rPr lang="en-US" sz="3000" dirty="0">
                <a:solidFill>
                  <a:schemeClr val="tx1"/>
                </a:solidFill>
              </a:rPr>
              <a:t>Resolution​</a:t>
            </a:r>
            <a:endParaRPr lang="en-US" sz="3000" dirty="0">
              <a:solidFill>
                <a:schemeClr val="tx1"/>
              </a:solidFill>
            </a:endParaRPr>
          </a:p>
          <a:p>
            <a:pPr marL="285750" indent="-285750" algn="just">
              <a:lnSpc>
                <a:spcPct val="90000"/>
              </a:lnSpc>
              <a:spcBef>
                <a:spcPts val="1000"/>
              </a:spcBef>
              <a:buClr>
                <a:srgbClr val="A6A6A6"/>
              </a:buClr>
              <a:buFont typeface="Arial" panose="020B0604020202020204" pitchFamily="2" charset="2"/>
              <a:buChar char="•"/>
            </a:pPr>
            <a:r>
              <a:rPr lang="en-US" sz="3000" dirty="0">
                <a:solidFill>
                  <a:schemeClr val="tx1"/>
                </a:solidFill>
              </a:rPr>
              <a:t>PPI(Pixel Per Inches)​</a:t>
            </a:r>
            <a:endParaRPr lang="en-US" sz="3000" dirty="0">
              <a:solidFill>
                <a:schemeClr val="tx1"/>
              </a:solidFill>
            </a:endParaRPr>
          </a:p>
          <a:p>
            <a:pPr marL="285750" indent="-285750" algn="just">
              <a:lnSpc>
                <a:spcPct val="90000"/>
              </a:lnSpc>
              <a:spcBef>
                <a:spcPts val="1000"/>
              </a:spcBef>
              <a:buClr>
                <a:srgbClr val="A6A6A6"/>
              </a:buClr>
              <a:buFont typeface="Arial" panose="020B0604020202020204" pitchFamily="2" charset="2"/>
              <a:buChar char="•"/>
            </a:pPr>
            <a:r>
              <a:rPr lang="en-US" sz="3000" dirty="0">
                <a:solidFill>
                  <a:schemeClr val="tx1"/>
                </a:solidFill>
              </a:rPr>
              <a:t>Aspect Ratio​</a:t>
            </a:r>
            <a:endParaRPr lang="en-US" sz="3000" dirty="0">
              <a:solidFill>
                <a:schemeClr val="tx1"/>
              </a:solidFill>
            </a:endParaRPr>
          </a:p>
          <a:p>
            <a:pPr marL="285750" indent="-285750" algn="just">
              <a:lnSpc>
                <a:spcPct val="90000"/>
              </a:lnSpc>
              <a:spcBef>
                <a:spcPts val="1000"/>
              </a:spcBef>
              <a:buClr>
                <a:srgbClr val="A6A6A6"/>
              </a:buClr>
              <a:buFont typeface="Arial" panose="020B0604020202020204" pitchFamily="2" charset="2"/>
              <a:buChar char="•"/>
            </a:pPr>
            <a:r>
              <a:rPr lang="en-US" sz="3000" dirty="0">
                <a:solidFill>
                  <a:schemeClr val="tx1"/>
                </a:solidFill>
              </a:rPr>
              <a:t>Frame Buffer​</a:t>
            </a:r>
            <a:endParaRPr lang="en-US" sz="3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Pixel</a:t>
            </a:r>
            <a:endParaRPr lang="en-US" dirty="0"/>
          </a:p>
        </p:txBody>
      </p:sp>
      <p:sp>
        <p:nvSpPr>
          <p:cNvPr id="5" name="Subtitle 4"/>
          <p:cNvSpPr>
            <a:spLocks noGrp="1"/>
          </p:cNvSpPr>
          <p:nvPr>
            <p:ph type="subTitle" idx="1"/>
          </p:nvPr>
        </p:nvSpPr>
        <p:spPr/>
        <p:txBody>
          <a:bodyPr/>
          <a:lstStyle/>
          <a:p>
            <a:endParaRPr lang="x-none" dirty="0"/>
          </a:p>
        </p:txBody>
      </p:sp>
      <p:sp>
        <p:nvSpPr>
          <p:cNvPr id="6" name="TextBox 5"/>
          <p:cNvSpPr txBox="1"/>
          <p:nvPr/>
        </p:nvSpPr>
        <p:spPr>
          <a:xfrm>
            <a:off x="783772" y="2435897"/>
            <a:ext cx="8032850" cy="2954655"/>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A pixel is one of the many tiny dots that make up the representation of a picture in a computer's memory. </a:t>
            </a:r>
            <a:endParaRPr lang="en-US" sz="2400" dirty="0"/>
          </a:p>
          <a:p>
            <a:pPr marL="285750" indent="-285750" algn="just">
              <a:buFont typeface="Arial" panose="020B0604020202020204" pitchFamily="34" charset="0"/>
              <a:buChar char="•"/>
            </a:pPr>
            <a:r>
              <a:rPr lang="en-US" sz="2400" dirty="0"/>
              <a:t>Pixels in an image can be reproduced at any size without the appearance of visible dots or squares</a:t>
            </a:r>
            <a:endParaRPr lang="en-US" sz="2400" dirty="0"/>
          </a:p>
          <a:p>
            <a:pPr marL="285750" indent="-285750" algn="just">
              <a:buFont typeface="Arial" panose="020B0604020202020204" pitchFamily="34" charset="0"/>
              <a:buChar char="•"/>
            </a:pPr>
            <a:r>
              <a:rPr lang="en-US" sz="2400" dirty="0"/>
              <a:t>The intensity of each pixel is variable; in color systems, each pixel has typically three or four dimensions of variability such as red, green and blue, or cyan, magenta, yellow and black</a:t>
            </a:r>
            <a:endParaRPr lang="en-US" sz="2400" dirty="0"/>
          </a:p>
          <a:p>
            <a:endParaRPr lang="x-non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Pixel</a:t>
            </a:r>
            <a:endParaRPr lang="en-US" dirty="0"/>
          </a:p>
        </p:txBody>
      </p:sp>
      <p:sp>
        <p:nvSpPr>
          <p:cNvPr id="5" name="Subtitle 4"/>
          <p:cNvSpPr>
            <a:spLocks noGrp="1"/>
          </p:cNvSpPr>
          <p:nvPr>
            <p:ph type="subTitle" idx="1"/>
          </p:nvPr>
        </p:nvSpPr>
        <p:spPr/>
        <p:txBody>
          <a:bodyPr/>
          <a:lstStyle/>
          <a:p>
            <a:endParaRPr lang="x-none" dirty="0"/>
          </a:p>
        </p:txBody>
      </p:sp>
      <p:pic>
        <p:nvPicPr>
          <p:cNvPr id="7" name="Picture 2" descr="C:\Users\Teacher\Desktop\thumb534-pixel-36432d61374032deacd012147dd6d424.jpg"/>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2425441" y="2167467"/>
            <a:ext cx="4118115" cy="3992563"/>
          </a:xfrm>
          <a:prstGeom prst="rect">
            <a:avLst/>
          </a:prstGeom>
          <a:solidFill>
            <a:srgbClr val="FFFFFF"/>
          </a:solid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Pixel</a:t>
            </a:r>
            <a:endParaRPr lang="en-US" dirty="0"/>
          </a:p>
        </p:txBody>
      </p:sp>
      <p:sp>
        <p:nvSpPr>
          <p:cNvPr id="5" name="Subtitle 4"/>
          <p:cNvSpPr>
            <a:spLocks noGrp="1"/>
          </p:cNvSpPr>
          <p:nvPr>
            <p:ph type="subTitle" idx="1"/>
          </p:nvPr>
        </p:nvSpPr>
        <p:spPr/>
        <p:txBody>
          <a:bodyPr/>
          <a:lstStyle/>
          <a:p>
            <a:endParaRPr lang="x-none" dirty="0"/>
          </a:p>
        </p:txBody>
      </p:sp>
      <p:pic>
        <p:nvPicPr>
          <p:cNvPr id="100" name="Picture 99"/>
          <p:cNvPicPr/>
          <p:nvPr/>
        </p:nvPicPr>
        <p:blipFill>
          <a:blip r:embed="rId1"/>
          <a:stretch>
            <a:fillRect/>
          </a:stretch>
        </p:blipFill>
        <p:spPr>
          <a:xfrm>
            <a:off x="1884045" y="2461895"/>
            <a:ext cx="5207000" cy="3028950"/>
          </a:xfrm>
          <a:prstGeom prst="rect">
            <a:avLst/>
          </a:prstGeom>
          <a:noFill/>
          <a:ln w="9525">
            <a:noFill/>
          </a:ln>
        </p:spPr>
      </p:pic>
      <p:sp>
        <p:nvSpPr>
          <p:cNvPr id="3" name="Text Box 2"/>
          <p:cNvSpPr txBox="1"/>
          <p:nvPr/>
        </p:nvSpPr>
        <p:spPr>
          <a:xfrm>
            <a:off x="1470025" y="5596255"/>
            <a:ext cx="6203950" cy="306705"/>
          </a:xfrm>
          <a:prstGeom prst="rect">
            <a:avLst/>
          </a:prstGeom>
          <a:noFill/>
        </p:spPr>
        <p:txBody>
          <a:bodyPr wrap="square" rtlCol="0">
            <a:spAutoFit/>
          </a:bodyPr>
          <a:p>
            <a:r>
              <a:rPr lang="en-US" sz="1400"/>
              <a:t>https://www.linkedin.com/pulse/what-pixel-graphics-design-graphics-designer</a:t>
            </a:r>
            <a:endParaRPr 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Computer Graphics Image</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93511" y="2190044"/>
            <a:ext cx="8534400" cy="1938992"/>
          </a:xfrm>
          <a:prstGeom prst="rect">
            <a:avLst/>
          </a:prstGeom>
        </p:spPr>
        <p:txBody>
          <a:bodyPr wrap="square">
            <a:spAutoFit/>
          </a:bodyPr>
          <a:lstStyle/>
          <a:p>
            <a:pPr marL="342900" indent="-342900">
              <a:buFont typeface="Wingdings" panose="05000000000000000000" pitchFamily="2" charset="2"/>
              <a:buChar char="q"/>
            </a:pPr>
            <a:r>
              <a:rPr lang="en-US" sz="2400" dirty="0"/>
              <a:t>Computer graphics can be created as either raster or vector images</a:t>
            </a:r>
            <a:endParaRPr lang="en-US" sz="2400" dirty="0"/>
          </a:p>
          <a:p>
            <a:endParaRPr lang="en-US" sz="2400" dirty="0"/>
          </a:p>
          <a:p>
            <a:pPr>
              <a:buFont typeface="Wingdings" panose="05000000000000000000" pitchFamily="2" charset="2"/>
              <a:buChar char="Ø"/>
            </a:pPr>
            <a:r>
              <a:rPr lang="en-US" sz="2400" dirty="0"/>
              <a:t>Raster Image</a:t>
            </a:r>
            <a:endParaRPr lang="en-US" sz="2400" dirty="0"/>
          </a:p>
          <a:p>
            <a:pPr>
              <a:buFont typeface="Wingdings" panose="05000000000000000000" pitchFamily="2" charset="2"/>
              <a:buChar char="Ø"/>
            </a:pPr>
            <a:r>
              <a:rPr lang="en-US" sz="2400" dirty="0"/>
              <a:t>Vector Image</a:t>
            </a:r>
            <a:endParaRPr lang="en-US" sz="2400" dirty="0"/>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8687</Words>
  <Application>WPS Presentation</Application>
  <PresentationFormat>On-screen Show (4:3)</PresentationFormat>
  <Paragraphs>316</Paragraphs>
  <Slides>47</Slides>
  <Notes>27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47</vt:i4>
      </vt:variant>
    </vt:vector>
  </HeadingPairs>
  <TitlesOfParts>
    <vt:vector size="60" baseType="lpstr">
      <vt:lpstr>Arial</vt:lpstr>
      <vt:lpstr>SimSun</vt:lpstr>
      <vt:lpstr>Wingdings</vt:lpstr>
      <vt:lpstr>Wingdings</vt:lpstr>
      <vt:lpstr>Segoe UI</vt:lpstr>
      <vt:lpstr>Calibri</vt:lpstr>
      <vt:lpstr>Calibri Light</vt:lpstr>
      <vt:lpstr>Arial</vt:lpstr>
      <vt:lpstr>Corbel</vt:lpstr>
      <vt:lpstr>Microsoft YaHei</vt:lpstr>
      <vt:lpstr>Arial Unicode MS</vt:lpstr>
      <vt:lpstr>Calibri</vt:lpstr>
      <vt:lpstr>Spectrum</vt:lpstr>
      <vt:lpstr>Image Representation</vt:lpstr>
      <vt:lpstr>Outline</vt:lpstr>
      <vt:lpstr>Computer Graphics</vt:lpstr>
      <vt:lpstr>Usages</vt:lpstr>
      <vt:lpstr>Keywords​</vt:lpstr>
      <vt:lpstr>Pixel</vt:lpstr>
      <vt:lpstr>Pixel</vt:lpstr>
      <vt:lpstr>Pixel</vt:lpstr>
      <vt:lpstr>Computer Graphics Image</vt:lpstr>
      <vt:lpstr>Raster Image </vt:lpstr>
      <vt:lpstr>Raster Image </vt:lpstr>
      <vt:lpstr>Drawbacks of Raster Image </vt:lpstr>
      <vt:lpstr>Example of Raster Image </vt:lpstr>
      <vt:lpstr>Vector Image </vt:lpstr>
      <vt:lpstr>Use of Vector Image </vt:lpstr>
      <vt:lpstr>Advantages of Vector Image </vt:lpstr>
      <vt:lpstr>Advantages of Vector Image </vt:lpstr>
      <vt:lpstr>Vector Images </vt:lpstr>
      <vt:lpstr>Color Model</vt:lpstr>
      <vt:lpstr>Additive and Subtractive Model</vt:lpstr>
      <vt:lpstr>RGB and CMYK</vt:lpstr>
      <vt:lpstr>RGB</vt:lpstr>
      <vt:lpstr>RGB</vt:lpstr>
      <vt:lpstr>RGB Value</vt:lpstr>
      <vt:lpstr>RGB Color Palette </vt:lpstr>
      <vt:lpstr>Color Palette </vt:lpstr>
      <vt:lpstr>CMYK</vt:lpstr>
      <vt:lpstr>CMYK</vt:lpstr>
      <vt:lpstr>CMY</vt:lpstr>
      <vt:lpstr>RGB to CMY</vt:lpstr>
      <vt:lpstr>CMY to RGB</vt:lpstr>
      <vt:lpstr>RGB -&gt; CMY -&gt; RGB</vt:lpstr>
      <vt:lpstr>Direct Coding</vt:lpstr>
      <vt:lpstr>Direct Coding</vt:lpstr>
      <vt:lpstr>Direct Coding</vt:lpstr>
      <vt:lpstr>Lookup Table </vt:lpstr>
      <vt:lpstr>Steps to plot a point using  lookup table </vt:lpstr>
      <vt:lpstr>Lookup Table </vt:lpstr>
      <vt:lpstr>Display Monitor (CRT)</vt:lpstr>
      <vt:lpstr>Printing</vt:lpstr>
      <vt:lpstr>Halftone</vt:lpstr>
      <vt:lpstr>Halftone</vt:lpstr>
      <vt:lpstr>Halftone Image</vt:lpstr>
      <vt:lpstr>How Halftone work</vt:lpstr>
      <vt:lpstr>Example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Representation</dc:title>
  <dc:creator>diptagomes@aiub.edu</dc:creator>
  <cp:lastModifiedBy>HP</cp:lastModifiedBy>
  <cp:revision>67</cp:revision>
  <dcterms:created xsi:type="dcterms:W3CDTF">2020-04-25T12:14:00Z</dcterms:created>
  <dcterms:modified xsi:type="dcterms:W3CDTF">2023-09-26T03:55:46Z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983289CA1DE9460B86B8CF274AE94FBD_12</vt:lpwstr>
  </property>
  <property fmtid="{D5CDD505-2E9C-101B-9397-08002B2CF9AE}" pid="3" name="KSOProductBuildVer">
    <vt:lpwstr>1033-12.2.0.13215</vt:lpwstr>
  </property>
</Properties>
</file>