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9" r:id="rId13"/>
    <p:sldId id="290" r:id="rId14"/>
    <p:sldId id="291" r:id="rId15"/>
    <p:sldId id="292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15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/>
    <p:restoredTop sz="92719"/>
  </p:normalViewPr>
  <p:slideViewPr>
    <p:cSldViewPr snapToGrid="0" snapToObjects="1">
      <p:cViewPr varScale="1">
        <p:scale>
          <a:sx n="58" d="100"/>
          <a:sy n="58" d="100"/>
        </p:scale>
        <p:origin x="1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ma Kamal Chaity" userId="0a142dbb-f898-468d-b158-61e6f6b84dcd" providerId="ADAL" clId="{B9EA2114-74E2-43F5-8346-8D9E5B25E504}"/>
    <pc:docChg chg="delSld modSld">
      <pc:chgData name="Syma Kamal Chaity" userId="0a142dbb-f898-468d-b158-61e6f6b84dcd" providerId="ADAL" clId="{B9EA2114-74E2-43F5-8346-8D9E5B25E504}" dt="2023-10-26T08:03:40.987" v="78" actId="1036"/>
      <pc:docMkLst>
        <pc:docMk/>
      </pc:docMkLst>
      <pc:sldChg chg="modSp mod">
        <pc:chgData name="Syma Kamal Chaity" userId="0a142dbb-f898-468d-b158-61e6f6b84dcd" providerId="ADAL" clId="{B9EA2114-74E2-43F5-8346-8D9E5B25E504}" dt="2023-09-21T04:35:38.526" v="71" actId="20577"/>
        <pc:sldMkLst>
          <pc:docMk/>
          <pc:sldMk cId="700707328" sldId="256"/>
        </pc:sldMkLst>
        <pc:graphicFrameChg chg="modGraphic">
          <ac:chgData name="Syma Kamal Chaity" userId="0a142dbb-f898-468d-b158-61e6f6b84dcd" providerId="ADAL" clId="{B9EA2114-74E2-43F5-8346-8D9E5B25E504}" dt="2023-09-21T04:35:38.526" v="7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Syma Kamal Chaity" userId="0a142dbb-f898-468d-b158-61e6f6b84dcd" providerId="ADAL" clId="{B9EA2114-74E2-43F5-8346-8D9E5B25E504}" dt="2023-10-02T03:24:12.409" v="72" actId="2696"/>
        <pc:sldMkLst>
          <pc:docMk/>
          <pc:sldMk cId="289362742" sldId="284"/>
        </pc:sldMkLst>
      </pc:sldChg>
      <pc:sldChg chg="del">
        <pc:chgData name="Syma Kamal Chaity" userId="0a142dbb-f898-468d-b158-61e6f6b84dcd" providerId="ADAL" clId="{B9EA2114-74E2-43F5-8346-8D9E5B25E504}" dt="2023-10-02T03:24:27.757" v="73" actId="2696"/>
        <pc:sldMkLst>
          <pc:docMk/>
          <pc:sldMk cId="2488634741" sldId="285"/>
        </pc:sldMkLst>
      </pc:sldChg>
      <pc:sldChg chg="del">
        <pc:chgData name="Syma Kamal Chaity" userId="0a142dbb-f898-468d-b158-61e6f6b84dcd" providerId="ADAL" clId="{B9EA2114-74E2-43F5-8346-8D9E5B25E504}" dt="2023-10-03T02:16:50.791" v="76" actId="2696"/>
        <pc:sldMkLst>
          <pc:docMk/>
          <pc:sldMk cId="3102031093" sldId="286"/>
        </pc:sldMkLst>
      </pc:sldChg>
      <pc:sldChg chg="del">
        <pc:chgData name="Syma Kamal Chaity" userId="0a142dbb-f898-468d-b158-61e6f6b84dcd" providerId="ADAL" clId="{B9EA2114-74E2-43F5-8346-8D9E5B25E504}" dt="2023-10-03T02:17:34.254" v="77" actId="2696"/>
        <pc:sldMkLst>
          <pc:docMk/>
          <pc:sldMk cId="3201042174" sldId="288"/>
        </pc:sldMkLst>
      </pc:sldChg>
      <pc:sldChg chg="del">
        <pc:chgData name="Syma Kamal Chaity" userId="0a142dbb-f898-468d-b158-61e6f6b84dcd" providerId="ADAL" clId="{B9EA2114-74E2-43F5-8346-8D9E5B25E504}" dt="2023-10-02T03:27:25.073" v="74" actId="2696"/>
        <pc:sldMkLst>
          <pc:docMk/>
          <pc:sldMk cId="3142400964" sldId="293"/>
        </pc:sldMkLst>
      </pc:sldChg>
      <pc:sldChg chg="del">
        <pc:chgData name="Syma Kamal Chaity" userId="0a142dbb-f898-468d-b158-61e6f6b84dcd" providerId="ADAL" clId="{B9EA2114-74E2-43F5-8346-8D9E5B25E504}" dt="2023-10-02T03:27:32.883" v="75" actId="2696"/>
        <pc:sldMkLst>
          <pc:docMk/>
          <pc:sldMk cId="2745562285" sldId="294"/>
        </pc:sldMkLst>
      </pc:sldChg>
      <pc:sldChg chg="modSp mod">
        <pc:chgData name="Syma Kamal Chaity" userId="0a142dbb-f898-468d-b158-61e6f6b84dcd" providerId="ADAL" clId="{B9EA2114-74E2-43F5-8346-8D9E5B25E504}" dt="2023-10-26T08:03:40.987" v="78" actId="1036"/>
        <pc:sldMkLst>
          <pc:docMk/>
          <pc:sldMk cId="366005870" sldId="306"/>
        </pc:sldMkLst>
        <pc:spChg chg="mod">
          <ac:chgData name="Syma Kamal Chaity" userId="0a142dbb-f898-468d-b158-61e6f6b84dcd" providerId="ADAL" clId="{B9EA2114-74E2-43F5-8346-8D9E5B25E504}" dt="2023-10-26T08:03:40.987" v="78" actId="1036"/>
          <ac:spMkLst>
            <pc:docMk/>
            <pc:sldMk cId="366005870" sldId="306"/>
            <ac:spMk id="78851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4CEEE02E-CDB6-499D-8B75-3958A046276A}"/>
    <pc:docChg chg="delSld">
      <pc:chgData name="Syma Kamal Chaity" userId="0a142dbb-f898-468d-b158-61e6f6b84dcd" providerId="ADAL" clId="{4CEEE02E-CDB6-499D-8B75-3958A046276A}" dt="2024-02-06T04:59:09.029" v="2" actId="2696"/>
      <pc:docMkLst>
        <pc:docMk/>
      </pc:docMkLst>
      <pc:sldChg chg="del">
        <pc:chgData name="Syma Kamal Chaity" userId="0a142dbb-f898-468d-b158-61e6f6b84dcd" providerId="ADAL" clId="{4CEEE02E-CDB6-499D-8B75-3958A046276A}" dt="2024-02-06T04:58:49.305" v="1" actId="2696"/>
        <pc:sldMkLst>
          <pc:docMk/>
          <pc:sldMk cId="1661094535" sldId="282"/>
        </pc:sldMkLst>
      </pc:sldChg>
      <pc:sldChg chg="del">
        <pc:chgData name="Syma Kamal Chaity" userId="0a142dbb-f898-468d-b158-61e6f6b84dcd" providerId="ADAL" clId="{4CEEE02E-CDB6-499D-8B75-3958A046276A}" dt="2024-02-06T04:59:09.029" v="2" actId="2696"/>
        <pc:sldMkLst>
          <pc:docMk/>
          <pc:sldMk cId="595570381" sldId="287"/>
        </pc:sldMkLst>
      </pc:sldChg>
      <pc:sldChg chg="del">
        <pc:chgData name="Syma Kamal Chaity" userId="0a142dbb-f898-468d-b158-61e6f6b84dcd" providerId="ADAL" clId="{4CEEE02E-CDB6-499D-8B75-3958A046276A}" dt="2024-01-30T09:39:46.456" v="0" actId="2696"/>
        <pc:sldMkLst>
          <pc:docMk/>
          <pc:sldMk cId="145953212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62EC04-7D60-4AB9-B379-094C93710B6A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6A48942-DD23-4804-BE0B-434F0A6E1F9A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37B43-61A8-43CF-986E-DFC9D9B5D6BE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CDD625B-B1F6-4843-84B5-5EA7C42E1BE9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BD43AD-D15F-4596-8E92-15765EC66280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AB61B3-D084-4B26-A703-2C1A7878D469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B016B9-9731-4CAE-8D6F-90509394870D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66E8DD-36B2-4EC7-B419-2F11A7F564BB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D36967-E320-43CC-A7BA-9CD312AD7E45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linker is an important utility program that takes the object files, produced by the assembler and compiler, and other code to join them into a single executable file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A loader is a vital component of an operating system that is accountable for loading programs and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1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11CFB4-B6C9-41C1-8EC7-D4EA5FB5A50A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3E2C309-0F7C-405F-B0F5-6110DDDFE16B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0DA1A8-0174-49A6-BA9F-B8732EF01E86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68BFE2-ACF6-4EAE-9B87-689871C5CBB6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5C8161-D134-454B-B9A1-2FB6BCB4562E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5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57856A-ACF3-4D4F-8289-19DD1781387F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7467277-5B33-4177-8EC6-AB7AEC8C42E8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F1A594-C83A-4D96-ACF4-C8D80DBEF0A8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11C1560-742C-4E74-AC1F-C0D98761BFB8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5F2BF-F375-4A5A-9500-79309CB0E367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E9412E-6F2A-4850-89C2-1DDE534ECB99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2EB37B-3DA3-46FE-9622-DA7D0B90AD9D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D8AF1-2639-4610-ACEB-86F7008F29E5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81FA74-679F-4D0D-ADB5-E2B9E43DA7BE}" type="slidenum">
              <a:rPr lang="en-US" altLang="en-US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DA3AD4C-0F4C-4967-81DC-31E56AC8E93B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E9EAA3-6F69-4C81-AFF0-E97EBA8F54E5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205BA-D8D8-4DA6-B89E-CA1DD90B3210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6F4DE0-4140-464B-AFF9-EA0E38FC5A57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Operating-System Structures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8709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Syma Kamal Chaity, </a:t>
                      </a:r>
                      <a:r>
                        <a:rPr lang="en-US" i="1" dirty="0" err="1"/>
                        <a:t>chaity@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Calls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2208965"/>
            <a:ext cx="7390356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Example of System Calls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99270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5"/>
                </a:solidFill>
              </a:rPr>
              <a:t>System call sequence </a:t>
            </a:r>
            <a:r>
              <a:rPr lang="en-US" altLang="en-US" dirty="0"/>
              <a:t>to </a:t>
            </a:r>
            <a:r>
              <a:rPr lang="en-US" altLang="en-US" dirty="0">
                <a:solidFill>
                  <a:srgbClr val="FF0000"/>
                </a:solidFill>
              </a:rPr>
              <a:t>copy the contents of one file to another file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72" y="2678449"/>
            <a:ext cx="4751252" cy="385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2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Types of System Calls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Process control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create process, terminate process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end, abort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load, execute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process attributes, set process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wait for time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wait event, signal event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allocate and free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Dump memory if error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>
                <a:solidFill>
                  <a:srgbClr val="3366FF"/>
                </a:solidFill>
              </a:rPr>
              <a:t>bugs, single step </a:t>
            </a:r>
            <a:r>
              <a:rPr lang="en-US" altLang="en-US" dirty="0"/>
              <a:t>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31049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File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create file, delete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open, close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and set file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Device management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request device, release device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read, write, reposition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device attributes, set device attributes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logically attach or detach devices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18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For </a:t>
            </a:r>
            <a:r>
              <a:rPr lang="en-US" altLang="en-US" b="1">
                <a:solidFill>
                  <a:srgbClr val="00B0F0"/>
                </a:solidFill>
              </a:rPr>
              <a:t>Information maintenance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time or date, set time or date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system data, set system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get and set process, file, or device attributes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For </a:t>
            </a:r>
            <a:r>
              <a:rPr lang="en-US" altLang="en-US" b="1">
                <a:solidFill>
                  <a:srgbClr val="00B0F0"/>
                </a:solidFill>
              </a:rPr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create, delete communication connection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send, receive messages if </a:t>
            </a:r>
            <a:r>
              <a:rPr lang="en-US" altLang="en-US" b="1">
                <a:solidFill>
                  <a:srgbClr val="3366FF"/>
                </a:solidFill>
              </a:rPr>
              <a:t>message passing model </a:t>
            </a:r>
            <a:r>
              <a:rPr lang="en-US" altLang="en-US"/>
              <a:t>to </a:t>
            </a:r>
            <a:r>
              <a:rPr lang="en-US" altLang="en-US" b="1">
                <a:solidFill>
                  <a:srgbClr val="3366FF"/>
                </a:solidFill>
              </a:rPr>
              <a:t>host name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process name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/>
              <a:t>From</a:t>
            </a:r>
            <a:r>
              <a:rPr lang="en-US" altLang="en-US" b="1">
                <a:solidFill>
                  <a:srgbClr val="3366FF"/>
                </a:solidFill>
              </a:rPr>
              <a:t> client </a:t>
            </a:r>
            <a:r>
              <a:rPr lang="en-US" altLang="en-US"/>
              <a:t>to</a:t>
            </a:r>
            <a:r>
              <a:rPr lang="en-US" altLang="en-US" b="1">
                <a:solidFill>
                  <a:srgbClr val="3366FF"/>
                </a:solidFill>
              </a:rPr>
              <a:t> server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>
                <a:solidFill>
                  <a:srgbClr val="3366FF"/>
                </a:solidFill>
              </a:rPr>
              <a:t>Shared-memory model </a:t>
            </a:r>
            <a:r>
              <a:rPr lang="en-US" altLang="en-US"/>
              <a:t>create and gain access to memory regions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transfer status information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84283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Types of System Calls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00B0F0"/>
                </a:solidFill>
              </a:rPr>
              <a:t>Protection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Control access to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Get and set permissions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Allow and deny user access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588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System Programs (Service)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programs provide a convenient environment for program development and execution.  They can be divided into: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File manipulation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Status information sometimes stored in a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Programming language support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Program loading and execution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Communications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Background services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Application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Most users</a:t>
            </a:r>
            <a:r>
              <a:rPr lang="ja-JP" altLang="en-US" dirty="0"/>
              <a:t>’</a:t>
            </a:r>
            <a:r>
              <a:rPr lang="en-US" altLang="ja-JP" dirty="0"/>
              <a:t> view of the operation system is defined by system programs, not the actual system calls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39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a convenient environment for program development and execution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of them are simply user interfaces to system calls; others are considerably more complex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management </a:t>
            </a:r>
            <a:r>
              <a:rPr lang="en-US" altLang="en-US" dirty="0"/>
              <a:t>- Create, delete, copy, rename, print, dump, list, and generally manipulate files and directories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Status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ask the system for info - date, time, amount of available memory, disk space, number of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Others provide detailed performance, logging, and debugging information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Typically, these programs format and print the output to the terminal or other output devices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systems implement  a </a:t>
            </a:r>
            <a:r>
              <a:rPr lang="en-US" altLang="en-US" b="1" dirty="0">
                <a:solidFill>
                  <a:srgbClr val="3366FF"/>
                </a:solidFill>
              </a:rPr>
              <a:t>registry</a:t>
            </a:r>
            <a:r>
              <a:rPr lang="en-US" altLang="en-US" dirty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416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Program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File modification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Text editors to create and modify files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Special commands to search contents of files or perform transformations of the text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Programming-language support </a:t>
            </a:r>
            <a:r>
              <a:rPr lang="en-US" altLang="en-US" dirty="0"/>
              <a:t>- Compilers, assemblers, debuggers and interpreters sometimes provided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Program loading and execution</a:t>
            </a:r>
            <a:r>
              <a:rPr lang="en-US" altLang="en-US" dirty="0"/>
              <a:t>- Absolute loaders, relocatable loaders, linkage editors, and overlay-loaders, debugging systems for higher-level and machine language</a:t>
            </a: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Communications</a:t>
            </a:r>
            <a:r>
              <a:rPr lang="en-US" altLang="en-US" dirty="0"/>
              <a:t> - Provide the mechanism for creating virtual connections among processes, users, and computer systems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Allow users to send messages to one another</a:t>
            </a:r>
            <a:r>
              <a:rPr lang="ja-JP" altLang="en-US" dirty="0"/>
              <a:t>’</a:t>
            </a:r>
            <a:r>
              <a:rPr lang="en-US" altLang="ja-JP" dirty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18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Background Services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 at boot time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for system startup, then terminate</a:t>
            </a:r>
          </a:p>
          <a:p>
            <a:pPr marL="1057247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Some from system boot to shutdown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Provide facilities like disk checking, process scheduling, error logging, printing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in user context not kernel context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3366FF"/>
                </a:solidFill>
              </a:rPr>
              <a:t>services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subsystems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daemons</a:t>
            </a:r>
            <a:r>
              <a:rPr lang="en-US" altLang="en-US" dirty="0"/>
              <a:t> </a:t>
            </a:r>
            <a:endParaRPr lang="en-US" altLang="en-US" b="1" dirty="0"/>
          </a:p>
          <a:p>
            <a:pPr marL="619100" lvl="1" indent="-238115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667" dirty="0"/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Application programs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Don’t pertain to system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Run by users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Not typically considered part of OS</a:t>
            </a:r>
          </a:p>
          <a:p>
            <a:pPr marL="723885" lvl="1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dirty="0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38528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Operating System Interface – CLI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OS provides Graphical User Interface (GUI)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Calls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Arduino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Services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Linkers and Loaders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Design and Implementation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Operating System Structure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Microkernels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Linkers and Loaders</a:t>
            </a:r>
          </a:p>
        </p:txBody>
      </p:sp>
      <p:sp>
        <p:nvSpPr>
          <p:cNvPr id="686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70553"/>
            <a:ext cx="8574087" cy="47682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/>
              <a:t>Source code compiled into object files designed to be loaded into any physical memory location – </a:t>
            </a:r>
            <a:r>
              <a:rPr lang="en-US" altLang="en-US" sz="1600" b="1" dirty="0" err="1">
                <a:solidFill>
                  <a:srgbClr val="3366FF"/>
                </a:solidFill>
              </a:rPr>
              <a:t>relocatable</a:t>
            </a:r>
            <a:r>
              <a:rPr lang="en-US" altLang="en-US" sz="1600" b="1" dirty="0">
                <a:solidFill>
                  <a:srgbClr val="3366FF"/>
                </a:solidFill>
              </a:rPr>
              <a:t> object file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Linker </a:t>
            </a:r>
            <a:r>
              <a:rPr lang="en-US" altLang="en-US" sz="1600" dirty="0"/>
              <a:t>combines these into single binary </a:t>
            </a:r>
            <a:r>
              <a:rPr lang="en-US" altLang="en-US" sz="1600" b="1" dirty="0">
                <a:solidFill>
                  <a:srgbClr val="3366FF"/>
                </a:solidFill>
              </a:rPr>
              <a:t>executable</a:t>
            </a:r>
            <a:r>
              <a:rPr lang="en-US" altLang="en-US" sz="1600" dirty="0"/>
              <a:t> file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Also brings in libraries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Program resides on secondary storage as binary executable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Must be brought into memory by </a:t>
            </a:r>
            <a:r>
              <a:rPr lang="en-US" altLang="en-US" sz="1600" b="1" dirty="0">
                <a:solidFill>
                  <a:srgbClr val="3366FF"/>
                </a:solidFill>
              </a:rPr>
              <a:t>loader</a:t>
            </a:r>
            <a:r>
              <a:rPr lang="en-US" altLang="en-US" sz="1600" dirty="0"/>
              <a:t> to be executed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Relocation</a:t>
            </a:r>
            <a:r>
              <a:rPr lang="en-US" altLang="en-US" sz="1600" dirty="0"/>
              <a:t> assigns final addresses to program parts and adjusts code and data in program to match those addresses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Modern general purpose systems don’t link libraries into </a:t>
            </a:r>
            <a:r>
              <a:rPr lang="en-US" altLang="en-US" sz="1600" dirty="0" err="1"/>
              <a:t>executables</a:t>
            </a:r>
            <a:endParaRPr lang="en-US" altLang="en-US" sz="1600" dirty="0"/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/>
              <a:t>Rather, </a:t>
            </a:r>
            <a:r>
              <a:rPr lang="en-US" altLang="en-US" sz="1600" b="1" dirty="0">
                <a:solidFill>
                  <a:srgbClr val="3366FF"/>
                </a:solidFill>
              </a:rPr>
              <a:t>dynamically linked libraries </a:t>
            </a:r>
            <a:r>
              <a:rPr lang="en-US" altLang="en-US" sz="1600" dirty="0"/>
              <a:t>(in Windows, </a:t>
            </a:r>
            <a:r>
              <a:rPr lang="en-US" altLang="en-US" sz="1600" b="1" dirty="0">
                <a:solidFill>
                  <a:srgbClr val="3366FF"/>
                </a:solidFill>
              </a:rPr>
              <a:t>DLLs</a:t>
            </a:r>
            <a:r>
              <a:rPr lang="en-US" altLang="en-US" sz="1600" dirty="0"/>
              <a:t>) are loaded as needed, shared by all that use the same version of that same library (loaded once)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/>
              <a:t>Object, executable files have standard formats, so operating system knows how to load and start them</a:t>
            </a:r>
          </a:p>
        </p:txBody>
      </p:sp>
    </p:spTree>
    <p:extLst>
      <p:ext uri="{BB962C8B-B14F-4D97-AF65-F5344CB8AC3E}">
        <p14:creationId xmlns:p14="http://schemas.microsoft.com/office/powerpoint/2010/main" val="40219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The Role of the Linker and Loader</a:t>
            </a:r>
          </a:p>
        </p:txBody>
      </p:sp>
      <p:pic>
        <p:nvPicPr>
          <p:cNvPr id="6963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316" y="2054268"/>
            <a:ext cx="4139124" cy="4321480"/>
          </a:xfrm>
        </p:spPr>
      </p:pic>
    </p:spTree>
    <p:extLst>
      <p:ext uri="{BB962C8B-B14F-4D97-AF65-F5344CB8AC3E}">
        <p14:creationId xmlns:p14="http://schemas.microsoft.com/office/powerpoint/2010/main" val="146255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/>
              <a:t>Why Applications are Operating System Specific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445509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  <a:defRPr/>
            </a:pPr>
            <a:endParaRPr lang="en-US" altLang="en-US" sz="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compiled on one system usually not executable on other operating systems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Each operating system provides its own unique system calls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Own file formats, </a:t>
            </a:r>
            <a:r>
              <a:rPr lang="en-US" altLang="en-US" sz="1600" dirty="0" err="1"/>
              <a:t>etc</a:t>
            </a:r>
            <a:endParaRPr lang="en-US" altLang="en-US" sz="1600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Apps can be multi-operating system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Written in interpreted language like Python, Ruby, and interpreter available on multiple operating systems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App written in language that includes a VM containing the running app (like Java)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sz="1600" dirty="0"/>
              <a:t>Use standard language (like C), compile separately on each operating system to run on each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Application Binary Interface </a:t>
            </a:r>
            <a:r>
              <a:rPr lang="en-US" altLang="en-US" sz="1800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ABI</a:t>
            </a:r>
            <a:r>
              <a:rPr lang="en-US" altLang="en-US" sz="1800" dirty="0"/>
              <a:t>) is architecture equivalent of API, defines how different components of binary code can interface for a given operating system on a given architecture, CPU,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37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 dirty="0"/>
              <a:t>Operating System Design and Implementation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Design and Implementation of OS not </a:t>
            </a:r>
            <a:r>
              <a:rPr lang="ja-JP" altLang="en-US" dirty="0"/>
              <a:t>“</a:t>
            </a:r>
            <a:r>
              <a:rPr lang="en-US" altLang="ja-JP" dirty="0"/>
              <a:t>solvable</a:t>
            </a:r>
            <a:r>
              <a:rPr lang="ja-JP" altLang="en-US" dirty="0"/>
              <a:t>”</a:t>
            </a:r>
            <a:r>
              <a:rPr lang="en-US" altLang="ja-JP" dirty="0"/>
              <a:t>, but some approaches have proven successful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Internal structure of different Operating Systems  can vary widely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Start the design by defining goals and specifications 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Affected by choice of hardware, type of system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User </a:t>
            </a:r>
            <a:r>
              <a:rPr lang="en-US" altLang="en-US" dirty="0">
                <a:solidFill>
                  <a:srgbClr val="FF0000"/>
                </a:solidFill>
              </a:rPr>
              <a:t>goals and </a:t>
            </a:r>
            <a:r>
              <a:rPr lang="en-US" altLang="en-US" b="1" dirty="0">
                <a:solidFill>
                  <a:srgbClr val="FF0000"/>
                </a:solidFill>
              </a:rPr>
              <a:t>System </a:t>
            </a:r>
            <a:r>
              <a:rPr lang="en-US" altLang="en-US" dirty="0">
                <a:solidFill>
                  <a:srgbClr val="FF0000"/>
                </a:solidFill>
              </a:rPr>
              <a:t>goals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</a:rPr>
              <a:t>User goals – operating system should be convenient to use, easy to learn, reliable, safe, and fast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>
                <a:solidFill>
                  <a:srgbClr val="FF0000"/>
                </a:solidFill>
              </a:rPr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59994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2800" dirty="0"/>
              <a:t>Operating System Design and Implementation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280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Important principle to separate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3366FF"/>
                </a:solidFill>
              </a:rPr>
              <a:t>Policy</a:t>
            </a:r>
            <a:r>
              <a:rPr lang="en-US" altLang="en-US" b="1" dirty="0"/>
              <a:t>:   </a:t>
            </a:r>
            <a:r>
              <a:rPr lang="en-US" altLang="en-US" b="1" i="1" dirty="0"/>
              <a:t>What</a:t>
            </a:r>
            <a:r>
              <a:rPr lang="en-US" altLang="en-US" dirty="0"/>
              <a:t> will be done?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3366FF"/>
                </a:solidFill>
              </a:rPr>
              <a:t>Mechanism</a:t>
            </a:r>
            <a:r>
              <a:rPr lang="en-US" altLang="en-US" b="1" dirty="0"/>
              <a:t>:  </a:t>
            </a:r>
            <a:r>
              <a:rPr lang="en-US" altLang="en-US" b="1" i="1" dirty="0"/>
              <a:t>How</a:t>
            </a:r>
            <a:r>
              <a:rPr lang="en-US" altLang="en-US" dirty="0"/>
              <a:t> to do it?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Mechanisms determine how to do something, policies decide what will be done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separation of policy from mechanism is a very important principle, it allows maximum flexibility if policy decisions are to be changed later (example – timer)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Specifying and designing an OS is highly creative task of </a:t>
            </a:r>
            <a:r>
              <a:rPr lang="en-US" altLang="en-US" b="1" dirty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27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Implementation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Much variation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Early </a:t>
            </a:r>
            <a:r>
              <a:rPr lang="en-US" altLang="en-US" dirty="0" err="1"/>
              <a:t>OSes</a:t>
            </a:r>
            <a:r>
              <a:rPr lang="en-US" altLang="en-US" dirty="0"/>
              <a:t> in assembly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Then system programming languages like </a:t>
            </a:r>
            <a:r>
              <a:rPr lang="en-US" altLang="en-US" dirty="0" err="1"/>
              <a:t>Algol</a:t>
            </a:r>
            <a:r>
              <a:rPr lang="en-US" altLang="en-US" dirty="0"/>
              <a:t>, PL/1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Now C, C++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Actually usually a mix of languages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Lowest levels in assembly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Main body in 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Systems programs in C, C++, scripting languages like PERL, Python, shell scripts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More high-level language easier to</a:t>
            </a:r>
            <a:r>
              <a:rPr lang="en-US" altLang="en-US" b="1" dirty="0">
                <a:solidFill>
                  <a:srgbClr val="3366FF"/>
                </a:solidFill>
              </a:rPr>
              <a:t> port </a:t>
            </a:r>
            <a:r>
              <a:rPr lang="en-US" altLang="en-US" dirty="0"/>
              <a:t>to other hardware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But slower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Emulation</a:t>
            </a:r>
            <a:r>
              <a:rPr lang="en-US" altLang="en-US" dirty="0"/>
              <a:t> can allow an OS to run on non-native hardware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97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Structure</a:t>
            </a:r>
          </a:p>
        </p:txBody>
      </p:sp>
      <p:sp>
        <p:nvSpPr>
          <p:cNvPr id="788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31882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General-purpose OS is very large program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Various ways to structure ones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Simple structure – MS-DOS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More complex -- UNIX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Layered – an </a:t>
            </a:r>
            <a:r>
              <a:rPr lang="en-US" altLang="en-US" dirty="0" err="1"/>
              <a:t>abstrcation</a:t>
            </a: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Microkernel -Mach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0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Simple Structure (MS DOS)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3C5CFE5-1443-3F4E-8601-F6BA8630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1" y="1743441"/>
            <a:ext cx="6523629" cy="5040987"/>
          </a:xfrm>
        </p:spPr>
      </p:pic>
    </p:spTree>
    <p:extLst>
      <p:ext uri="{BB962C8B-B14F-4D97-AF65-F5344CB8AC3E}">
        <p14:creationId xmlns:p14="http://schemas.microsoft.com/office/powerpoint/2010/main" val="391352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Monolithic Structure – Original UNIX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UNIX – limited by hardware functionality, the original UNIX operating system had limited structuring.  The UNIX OS consists of two separable parts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Systems programs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The kernel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Consists of everything below the </a:t>
            </a:r>
            <a:r>
              <a:rPr lang="en-US" altLang="en-US" dirty="0">
                <a:solidFill>
                  <a:srgbClr val="FF0000"/>
                </a:solidFill>
              </a:rPr>
              <a:t>system-call interface and above the physical hardware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Provides the file system, CPU scheduling, memory management, and other operating-system functions; a large number of functions for </a:t>
            </a:r>
            <a:r>
              <a:rPr lang="en-US" altLang="en-US" dirty="0">
                <a:solidFill>
                  <a:srgbClr val="FF0000"/>
                </a:solidFill>
              </a:rPr>
              <a:t>one level</a:t>
            </a:r>
          </a:p>
        </p:txBody>
      </p:sp>
    </p:spTree>
    <p:extLst>
      <p:ext uri="{BB962C8B-B14F-4D97-AF65-F5344CB8AC3E}">
        <p14:creationId xmlns:p14="http://schemas.microsoft.com/office/powerpoint/2010/main" val="225237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Traditional UNIX System Structure</a:t>
            </a:r>
          </a:p>
        </p:txBody>
      </p:sp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284163" y="2011680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Beyond simple but not fully layered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6" y="2473345"/>
            <a:ext cx="5386714" cy="410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2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sz="4400" dirty="0"/>
              <a:t>Operating System Services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Operating systems provide an </a:t>
            </a:r>
            <a:r>
              <a:rPr lang="en-US" altLang="en-US" sz="1800" dirty="0">
                <a:solidFill>
                  <a:srgbClr val="FF0000"/>
                </a:solidFill>
              </a:rPr>
              <a:t>environment for execution </a:t>
            </a:r>
            <a:r>
              <a:rPr lang="en-US" altLang="en-US" sz="1800" dirty="0"/>
              <a:t>of programs and services to programs and users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sz="1800" dirty="0"/>
              <a:t>One set of operating-system </a:t>
            </a:r>
            <a:r>
              <a:rPr lang="en-US" altLang="en-US" sz="1800" b="1" dirty="0"/>
              <a:t>services</a:t>
            </a:r>
            <a:r>
              <a:rPr lang="en-US" altLang="en-US" sz="1800" dirty="0"/>
              <a:t> provides functions that are </a:t>
            </a:r>
            <a:r>
              <a:rPr lang="en-US" altLang="en-US" sz="1800" b="1" dirty="0"/>
              <a:t>helpful to the user</a:t>
            </a:r>
            <a:r>
              <a:rPr lang="en-US" altLang="en-US" sz="1800" dirty="0"/>
              <a:t>: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User interface </a:t>
            </a:r>
            <a:r>
              <a:rPr lang="en-US" altLang="en-US" sz="1800" dirty="0"/>
              <a:t>- Almost all operating systems have a user interface (</a:t>
            </a:r>
            <a:r>
              <a:rPr lang="en-US" altLang="en-US" sz="1800" b="1" dirty="0">
                <a:solidFill>
                  <a:srgbClr val="3366FF"/>
                </a:solidFill>
              </a:rPr>
              <a:t>UI</a:t>
            </a:r>
            <a:r>
              <a:rPr lang="en-US" altLang="en-US" sz="1800" dirty="0"/>
              <a:t>).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Varies between </a:t>
            </a:r>
            <a:r>
              <a:rPr lang="en-US" altLang="en-US" sz="1800" b="1" dirty="0">
                <a:solidFill>
                  <a:srgbClr val="3366FF"/>
                </a:solidFill>
              </a:rPr>
              <a:t>Command-Line Interface 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CLI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b="1" dirty="0">
                <a:solidFill>
                  <a:srgbClr val="3366FF"/>
                </a:solidFill>
              </a:rPr>
              <a:t>Graphical User Interface </a:t>
            </a:r>
            <a:r>
              <a:rPr lang="en-US" altLang="en-US" sz="1800" b="1" dirty="0">
                <a:solidFill>
                  <a:srgbClr val="000000"/>
                </a:solidFill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</a:rPr>
              <a:t>GUI</a:t>
            </a:r>
            <a:r>
              <a:rPr lang="en-US" altLang="en-US" sz="1800" b="1" dirty="0">
                <a:solidFill>
                  <a:srgbClr val="00000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,</a:t>
            </a:r>
            <a:r>
              <a:rPr lang="en-US" altLang="en-US" sz="1800" b="1" dirty="0">
                <a:solidFill>
                  <a:srgbClr val="3366FF"/>
                </a:solidFill>
              </a:rPr>
              <a:t>  touch-screen,  Batch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Program execution </a:t>
            </a:r>
            <a:r>
              <a:rPr lang="en-US" altLang="en-US" sz="1800" dirty="0"/>
              <a:t>- The system must be able to </a:t>
            </a:r>
            <a:r>
              <a:rPr lang="en-US" altLang="en-US" sz="1800" dirty="0">
                <a:solidFill>
                  <a:srgbClr val="FF0000"/>
                </a:solidFill>
              </a:rPr>
              <a:t>load a program into memory </a:t>
            </a:r>
            <a:r>
              <a:rPr lang="en-US" altLang="en-US" sz="1800" dirty="0"/>
              <a:t>and to </a:t>
            </a:r>
            <a:r>
              <a:rPr lang="en-US" altLang="en-US" sz="1800" dirty="0">
                <a:solidFill>
                  <a:srgbClr val="FF0000"/>
                </a:solidFill>
              </a:rPr>
              <a:t>run that program</a:t>
            </a:r>
            <a:r>
              <a:rPr lang="en-US" altLang="en-US" sz="1800" dirty="0"/>
              <a:t>, end execution, either normally or abnormally (indicating error)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I/O operations </a:t>
            </a:r>
            <a:r>
              <a:rPr lang="en-US" altLang="en-US" sz="1800" dirty="0"/>
              <a:t>-  A running program may require I/O, which may involve a file or an I/O device</a:t>
            </a:r>
          </a:p>
        </p:txBody>
      </p:sp>
    </p:spTree>
    <p:extLst>
      <p:ext uri="{BB962C8B-B14F-4D97-AF65-F5344CB8AC3E}">
        <p14:creationId xmlns:p14="http://schemas.microsoft.com/office/powerpoint/2010/main" val="404464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Linux System Structure</a:t>
            </a:r>
          </a:p>
        </p:txBody>
      </p:sp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284163" y="2117134"/>
            <a:ext cx="582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sz="2400" dirty="0">
                <a:latin typeface="+mn-lt"/>
              </a:rPr>
              <a:t>Monolithic plus modular design</a:t>
            </a: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084566"/>
            <a:ext cx="24653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66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Layered Approach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870553"/>
            <a:ext cx="5434478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operating system is divided into a number of layers (levels), each built on top of lower layers.  </a:t>
            </a:r>
            <a:r>
              <a:rPr lang="en-US" altLang="en-US" dirty="0">
                <a:solidFill>
                  <a:srgbClr val="FF0000"/>
                </a:solidFill>
              </a:rPr>
              <a:t>The bottom layer (layer 0), is the hardware; the highest (layer N) is the user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modularity, layers </a:t>
            </a:r>
            <a:r>
              <a:rPr lang="en-US" altLang="en-US" dirty="0"/>
              <a:t>are selected such that each uses functions (operations) and services of only </a:t>
            </a:r>
            <a:r>
              <a:rPr lang="en-US" altLang="en-US" dirty="0">
                <a:solidFill>
                  <a:srgbClr val="FF0000"/>
                </a:solidFill>
              </a:rPr>
              <a:t>lower-level layers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42" y="2321490"/>
            <a:ext cx="3284537" cy="36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8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dirty="0"/>
              <a:t>Microkernels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Moves as much from the kernel into user space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Mach </a:t>
            </a: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3366FF"/>
                </a:solidFill>
              </a:rPr>
              <a:t>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3366FF"/>
                </a:solidFill>
              </a:rPr>
              <a:t>Darwin</a:t>
            </a:r>
            <a:r>
              <a:rPr lang="en-US" altLang="en-US" dirty="0"/>
              <a:t>) partly based on Mach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Communication takes place between user modules using </a:t>
            </a:r>
            <a:r>
              <a:rPr lang="en-US" altLang="en-US" b="1" dirty="0">
                <a:solidFill>
                  <a:srgbClr val="3366FF"/>
                </a:solidFill>
              </a:rPr>
              <a:t>message passing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Benefits: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extend a microkernel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Easier to port the operating system to new architectures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reliable (less code is running in kernel mode)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More secure</a:t>
            </a:r>
            <a:endParaRPr lang="en-US" altLang="en-US" sz="667" dirty="0"/>
          </a:p>
          <a:p>
            <a:pPr>
              <a:buFont typeface="Wingdings" pitchFamily="2" charset="2"/>
              <a:buChar char="q"/>
              <a:defRPr/>
            </a:pPr>
            <a:r>
              <a:rPr lang="en-US" altLang="en-US" dirty="0"/>
              <a:t>Detriments:</a:t>
            </a:r>
          </a:p>
          <a:p>
            <a:pPr marL="723885" lvl="1" indent="-342900">
              <a:buFont typeface="Wingdings" pitchFamily="2" charset="2"/>
              <a:buChar char="q"/>
              <a:defRPr/>
            </a:pPr>
            <a:r>
              <a:rPr lang="en-US" altLang="en-US" dirty="0"/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8300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Microkernel System Structure 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1" y="1873794"/>
            <a:ext cx="6950075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2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Modules Structure of OS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4164" y="1820449"/>
            <a:ext cx="3951506" cy="41704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Many modern operating systems implement </a:t>
            </a:r>
            <a:r>
              <a:rPr lang="en-US" altLang="en-US" b="1" dirty="0">
                <a:solidFill>
                  <a:srgbClr val="3366FF"/>
                </a:solidFill>
              </a:rPr>
              <a:t>loadable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kernel modules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LKMs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Uses object-oriented approach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core component is separate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talks to the others over known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Each is loadable as needed within the kernel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Overall, similar to layers but with more flexible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Linux, Solaris,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A371C-4634-7A49-9EFB-47542240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2714733"/>
            <a:ext cx="4256689" cy="34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2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Hybrid Systems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Most modern operating systems are actually not one pure model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Hybrid combines multiple approaches to address performance, security, usability needs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Linux and Solaris kernels in kernel address space, so monolithic, plus modular for dynamic loading of functionality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Windows mostly monolithic, plus microkernel for different subsystem </a:t>
            </a:r>
            <a:r>
              <a:rPr lang="en-US" altLang="en-US" b="1" i="1" dirty="0"/>
              <a:t>personalities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Apple Mac OS X hybrid, layered, </a:t>
            </a:r>
            <a:r>
              <a:rPr lang="en-US" altLang="en-US" b="1" dirty="0">
                <a:solidFill>
                  <a:srgbClr val="3366FF"/>
                </a:solidFill>
              </a:rPr>
              <a:t>Aqua</a:t>
            </a:r>
            <a:r>
              <a:rPr lang="en-US" altLang="en-US" dirty="0"/>
              <a:t> UI plus </a:t>
            </a:r>
            <a:r>
              <a:rPr lang="en-US" altLang="en-US" b="1" dirty="0">
                <a:solidFill>
                  <a:srgbClr val="3366FF"/>
                </a:solidFill>
              </a:rPr>
              <a:t>Cocoa</a:t>
            </a:r>
            <a:r>
              <a:rPr lang="en-US" altLang="en-US" dirty="0"/>
              <a:t> programming environment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Below is kernel consisting of Mach microkernel and BSD Unix parts, plus I/O kit and dynamically loadable modules (called </a:t>
            </a:r>
            <a:r>
              <a:rPr lang="en-US" altLang="en-US" b="1" dirty="0">
                <a:solidFill>
                  <a:srgbClr val="3366FF"/>
                </a:solidFill>
              </a:rPr>
              <a:t>kernel extensions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830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8"/>
            <a:ext cx="8574087" cy="4480142"/>
          </a:xfrm>
        </p:spPr>
        <p:txBody>
          <a:bodyPr>
            <a:noAutofit/>
          </a:bodyPr>
          <a:lstStyle/>
          <a:p>
            <a:pPr marL="666735" lvl="1" indent="-285750">
              <a:buFont typeface="Wingdings" pitchFamily="2" charset="2"/>
              <a:buChar char="q"/>
              <a:defRPr/>
            </a:pPr>
            <a:endParaRPr lang="en-US" altLang="en-US" sz="1800" b="1" dirty="0"/>
          </a:p>
          <a:p>
            <a:pPr marL="666735" lvl="1" indent="-285750"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File-system manipulation </a:t>
            </a:r>
            <a:r>
              <a:rPr lang="en-US" altLang="en-US" sz="1800" dirty="0"/>
              <a:t>-  The file system is of particular interest. Programs need to read and write files and directories, create and delete them, </a:t>
            </a:r>
            <a:r>
              <a:rPr lang="en-US" altLang="en-US" sz="1800" dirty="0">
                <a:solidFill>
                  <a:srgbClr val="FF0000"/>
                </a:solidFill>
              </a:rPr>
              <a:t>search them, list file Information, permission management.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Communications</a:t>
            </a:r>
            <a:r>
              <a:rPr lang="en-US" altLang="en-US" sz="1800" dirty="0"/>
              <a:t> – </a:t>
            </a:r>
            <a:r>
              <a:rPr lang="en-US" altLang="en-US" sz="1800" dirty="0">
                <a:solidFill>
                  <a:srgbClr val="FF0000"/>
                </a:solidFill>
              </a:rPr>
              <a:t>Processes may exchange information</a:t>
            </a:r>
            <a:r>
              <a:rPr lang="en-US" altLang="en-US" sz="1800" dirty="0"/>
              <a:t>, on the same computer or between computers over a network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>
                <a:solidFill>
                  <a:srgbClr val="00B050"/>
                </a:solidFill>
              </a:rPr>
              <a:t>Communications may be via shared memory or through message passing </a:t>
            </a:r>
            <a:r>
              <a:rPr lang="en-US" altLang="en-US" sz="1800" dirty="0"/>
              <a:t>(packets moved by the OS)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Error detection </a:t>
            </a:r>
            <a:r>
              <a:rPr lang="en-US" altLang="en-US" sz="1800" dirty="0"/>
              <a:t>– OS needs to be constantly aware of possible errors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May occur in the CPU and memory hardware, in I/O devices, in user program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For each type of error, OS should take the appropriate action to ensure correct and consistent computing</a:t>
            </a:r>
          </a:p>
          <a:p>
            <a:pPr marL="1000097" lvl="2" indent="-285750">
              <a:buFont typeface="Wingdings" pitchFamily="2" charset="2"/>
              <a:buChar char="q"/>
              <a:defRPr/>
            </a:pPr>
            <a:r>
              <a:rPr lang="en-US" altLang="en-US" sz="1800" dirty="0"/>
              <a:t>Debugging facilities can greatly enhance the user</a:t>
            </a:r>
            <a:r>
              <a:rPr lang="en-US" altLang="ja-JP" sz="1800" dirty="0"/>
              <a:t>s and programmers abilities to efficiently use the system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919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en-US" dirty="0"/>
              <a:t>Operating System Services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Another set of </a:t>
            </a:r>
            <a:r>
              <a:rPr lang="en-US" altLang="en-US" sz="1800" b="1" dirty="0"/>
              <a:t>OS functions</a:t>
            </a:r>
            <a:r>
              <a:rPr lang="en-US" altLang="en-US" sz="1800" dirty="0"/>
              <a:t> for ensuring the efficient operation of the system itself via </a:t>
            </a:r>
            <a:r>
              <a:rPr lang="en-US" altLang="en-US" sz="1800" b="1" dirty="0"/>
              <a:t>resource sharing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Resource allocation/Management </a:t>
            </a:r>
            <a:r>
              <a:rPr lang="en-US" altLang="en-US" sz="1800" b="1" dirty="0"/>
              <a:t>- </a:t>
            </a:r>
            <a:r>
              <a:rPr lang="en-US" altLang="en-US" sz="1800" dirty="0"/>
              <a:t>When  multiple users or multiple jobs running concurrently, resources must be allocated to each of them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dirty="0"/>
              <a:t>Many types of resources -   </a:t>
            </a:r>
            <a:r>
              <a:rPr lang="en-US" altLang="en-US" sz="1800" dirty="0">
                <a:solidFill>
                  <a:srgbClr val="FF0000"/>
                </a:solidFill>
              </a:rPr>
              <a:t>CPU cycles, main memory, file storage, I/O devices</a:t>
            </a:r>
            <a:r>
              <a:rPr lang="en-US" altLang="en-US" sz="1800" dirty="0"/>
              <a:t>.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Logging / Accounting-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To keep track of which users use how much and what kinds of computer resources</a:t>
            </a:r>
          </a:p>
          <a:p>
            <a:pPr marL="666735" lvl="1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Protection and security </a:t>
            </a:r>
            <a:r>
              <a:rPr lang="en-US" altLang="en-US" sz="1800" b="1" dirty="0"/>
              <a:t>- </a:t>
            </a:r>
            <a:r>
              <a:rPr lang="en-US" altLang="en-US" sz="18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Protection</a:t>
            </a:r>
            <a:r>
              <a:rPr lang="en-US" altLang="en-US" sz="1800" dirty="0"/>
              <a:t> involves ensuring that all access to system resources is controlled</a:t>
            </a:r>
          </a:p>
          <a:p>
            <a:pPr marL="1000097" lvl="2" indent="-28575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1800" b="1" dirty="0"/>
              <a:t>Security</a:t>
            </a:r>
            <a:r>
              <a:rPr lang="en-US" altLang="en-US" sz="1800" dirty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45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en-US" dirty="0"/>
              <a:t>A View of Operating System Services</a:t>
            </a:r>
            <a:br>
              <a:rPr lang="en-US" altLang="en-US" dirty="0"/>
            </a:br>
            <a:r>
              <a:rPr lang="en-US" altLang="en-US" dirty="0"/>
              <a:t>Service level Architecture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2262305"/>
            <a:ext cx="7102258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dirty="0"/>
              <a:t>User Operating System Interface - CLI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252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CLI or </a:t>
            </a:r>
            <a:r>
              <a:rPr lang="en-US" altLang="en-US" b="1" dirty="0">
                <a:solidFill>
                  <a:srgbClr val="3366FF"/>
                </a:solidFill>
              </a:rPr>
              <a:t>command interpreter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allows direct command entry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implemented in kernel, sometimes by systems program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</a:t>
            </a:r>
            <a:r>
              <a:rPr lang="en-US" altLang="en-US" dirty="0">
                <a:solidFill>
                  <a:srgbClr val="FF0000"/>
                </a:solidFill>
              </a:rPr>
              <a:t>multiple flavors implemented – </a:t>
            </a:r>
            <a:r>
              <a:rPr lang="en-US" altLang="en-US" b="1" dirty="0">
                <a:solidFill>
                  <a:srgbClr val="FF0000"/>
                </a:solidFill>
              </a:rPr>
              <a:t>shells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Primarily fetches a command from user and executes it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Sometimes commands built-in, sometimes just names of programs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If the latter, adding new features doesn’</a:t>
            </a:r>
            <a:r>
              <a:rPr lang="en-US" altLang="ja-JP" dirty="0"/>
              <a:t>t require shell modification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OS provides Graphical User Interface (GUI)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User-friendly </a:t>
            </a:r>
            <a:r>
              <a:rPr lang="en-US" altLang="en-US" b="1" dirty="0">
                <a:solidFill>
                  <a:srgbClr val="3366FF"/>
                </a:solidFill>
              </a:rPr>
              <a:t>desktop</a:t>
            </a:r>
            <a:r>
              <a:rPr lang="en-US" altLang="en-US" dirty="0"/>
              <a:t> metaphor interface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Usually mouse, keyboard, and monitor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Icons</a:t>
            </a:r>
            <a:r>
              <a:rPr lang="en-US" altLang="en-US" dirty="0"/>
              <a:t> represent files, programs, actions, etc.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Various mouse buttons over objects in the interface cause various actions (provide information, options, execute function, open directory (known as a </a:t>
            </a:r>
            <a:r>
              <a:rPr lang="en-US" altLang="en-US" b="1" dirty="0">
                <a:solidFill>
                  <a:srgbClr val="3366FF"/>
                </a:solidFill>
              </a:rPr>
              <a:t>folder</a:t>
            </a:r>
            <a:r>
              <a:rPr lang="en-US" alt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Invented at Xerox PARC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Many systems now include both CLI and GUI interfaces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Microsoft Windows is GUI with CLI </a:t>
            </a:r>
            <a:r>
              <a:rPr lang="ja-JP" altLang="en-US" dirty="0"/>
              <a:t>“</a:t>
            </a:r>
            <a:r>
              <a:rPr lang="en-US" altLang="ja-JP" dirty="0"/>
              <a:t>command</a:t>
            </a:r>
            <a:r>
              <a:rPr lang="ja-JP" altLang="en-US" dirty="0"/>
              <a:t>”</a:t>
            </a:r>
            <a:r>
              <a:rPr lang="en-US" altLang="ja-JP" dirty="0"/>
              <a:t> shell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Apple Mac OS X is </a:t>
            </a:r>
            <a:r>
              <a:rPr lang="ja-JP" altLang="en-US" dirty="0"/>
              <a:t>“</a:t>
            </a:r>
            <a:r>
              <a:rPr lang="en-US" altLang="ja-JP" dirty="0"/>
              <a:t>Aqua</a:t>
            </a:r>
            <a:r>
              <a:rPr lang="ja-JP" altLang="en-US" dirty="0"/>
              <a:t>”</a:t>
            </a:r>
            <a:r>
              <a:rPr lang="en-US" altLang="ja-JP" dirty="0"/>
              <a:t> GUI interface with UNIX kernel underneath and shells available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Unix and Linux have CLI with optional GUI interfaces (CDE, KDE, GNOME)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386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Touchscreen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6430" y="2137775"/>
            <a:ext cx="7076747" cy="3992563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>
                <a:ea typeface="ＭＳ Ｐゴシック" charset="-128"/>
              </a:rPr>
              <a:t>Touchscreen devices require new interfaces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Mouse not possible or not desired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Actions and selection based on gestures</a:t>
            </a:r>
          </a:p>
          <a:p>
            <a:pPr marL="666735" lvl="1" indent="-285750"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Virtual keyboard for text entry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400" dirty="0">
                <a:ea typeface="ＭＳ Ｐゴシック" charset="-128"/>
              </a:rPr>
              <a:t>Voice commands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  <a:p>
            <a:pPr marL="723885" lvl="1" indent="-342900">
              <a:buFont typeface="Wingdings" pitchFamily="2" charset="2"/>
              <a:buChar char="q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137775"/>
            <a:ext cx="2306637" cy="41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62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1615</TotalTime>
  <Words>2310</Words>
  <Application>Microsoft Office PowerPoint</Application>
  <PresentationFormat>On-screen Show (4:3)</PresentationFormat>
  <Paragraphs>291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Google Sans</vt:lpstr>
      <vt:lpstr>ＭＳ Ｐゴシック</vt:lpstr>
      <vt:lpstr>Arial</vt:lpstr>
      <vt:lpstr>Calibri</vt:lpstr>
      <vt:lpstr>Corbel</vt:lpstr>
      <vt:lpstr>Times New Roman</vt:lpstr>
      <vt:lpstr>Wingdings</vt:lpstr>
      <vt:lpstr>Spectrum</vt:lpstr>
      <vt:lpstr>Operating-System Structures</vt:lpstr>
      <vt:lpstr>Lecture Outline</vt:lpstr>
      <vt:lpstr>Operating System Services</vt:lpstr>
      <vt:lpstr>Operating System Services (cont’d)</vt:lpstr>
      <vt:lpstr>Operating System Services (cont’d)</vt:lpstr>
      <vt:lpstr>A View of Operating System Services Service level Architecture</vt:lpstr>
      <vt:lpstr>User Operating System Interface - CLI</vt:lpstr>
      <vt:lpstr>OS provides Graphical User Interface (GUI)</vt:lpstr>
      <vt:lpstr>Touchscreen Interfaces</vt:lpstr>
      <vt:lpstr>System Calls</vt:lpstr>
      <vt:lpstr>Example of System Calls</vt:lpstr>
      <vt:lpstr>Types of System Calls</vt:lpstr>
      <vt:lpstr>Types of System Calls (cont’d)</vt:lpstr>
      <vt:lpstr>Types of System Calls (cont’d)</vt:lpstr>
      <vt:lpstr>Types of System Calls (cont’d)</vt:lpstr>
      <vt:lpstr>System Programs (Service)</vt:lpstr>
      <vt:lpstr>System Program (cont’d)</vt:lpstr>
      <vt:lpstr>System Program (cont’d)</vt:lpstr>
      <vt:lpstr>System Services (cont’d)</vt:lpstr>
      <vt:lpstr>Linkers and Loaders</vt:lpstr>
      <vt:lpstr>The Role of the Linker and Loader</vt:lpstr>
      <vt:lpstr>Why Applications are Operating System Specific</vt:lpstr>
      <vt:lpstr>Operating System Design and Implementation</vt:lpstr>
      <vt:lpstr>Operating System Design and Implementation (cont’d)</vt:lpstr>
      <vt:lpstr>Implementation</vt:lpstr>
      <vt:lpstr>Operating System Structure</vt:lpstr>
      <vt:lpstr>Simple Structure (MS DOS)</vt:lpstr>
      <vt:lpstr>Monolithic Structure – Original UNIX</vt:lpstr>
      <vt:lpstr>Traditional UNIX System Structure</vt:lpstr>
      <vt:lpstr>Linux System Structure</vt:lpstr>
      <vt:lpstr>Layered Approach</vt:lpstr>
      <vt:lpstr>Microkernels</vt:lpstr>
      <vt:lpstr>Microkernel System Structure </vt:lpstr>
      <vt:lpstr>Modules Structure of OS</vt:lpstr>
      <vt:lpstr>Hybrid Systems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Syma Kamal Chaity</cp:lastModifiedBy>
  <cp:revision>70</cp:revision>
  <dcterms:created xsi:type="dcterms:W3CDTF">2018-12-10T17:20:29Z</dcterms:created>
  <dcterms:modified xsi:type="dcterms:W3CDTF">2024-02-06T04:59:09Z</dcterms:modified>
</cp:coreProperties>
</file>