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77" r:id="rId4"/>
    <p:sldId id="278" r:id="rId5"/>
    <p:sldId id="279" r:id="rId6"/>
    <p:sldId id="280" r:id="rId7"/>
    <p:sldId id="354" r:id="rId8"/>
    <p:sldId id="281" r:id="rId9"/>
    <p:sldId id="282" r:id="rId10"/>
    <p:sldId id="288" r:id="rId11"/>
    <p:sldId id="284" r:id="rId12"/>
    <p:sldId id="285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21" r:id="rId40"/>
    <p:sldId id="264" r:id="rId41"/>
    <p:sldId id="2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0"/>
    <p:restoredTop sz="92180"/>
  </p:normalViewPr>
  <p:slideViewPr>
    <p:cSldViewPr snapToGrid="0" snapToObjects="1">
      <p:cViewPr>
        <p:scale>
          <a:sx n="83" d="100"/>
          <a:sy n="83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F63E19D1-42A8-436D-ABD3-9A20CC0A7646}"/>
    <pc:docChg chg="custSel modSld sldOrd">
      <pc:chgData name="Syma Kamal Chaity" userId="0a142dbb-f898-468d-b158-61e6f6b84dcd" providerId="ADAL" clId="{F63E19D1-42A8-436D-ABD3-9A20CC0A7646}" dt="2024-02-13T06:51:38.809" v="407"/>
      <pc:docMkLst>
        <pc:docMk/>
      </pc:docMkLst>
      <pc:sldChg chg="modSp mod">
        <pc:chgData name="Syma Kamal Chaity" userId="0a142dbb-f898-468d-b158-61e6f6b84dcd" providerId="ADAL" clId="{F63E19D1-42A8-436D-ABD3-9A20CC0A7646}" dt="2024-02-13T06:05:35.519" v="403" actId="1036"/>
        <pc:sldMkLst>
          <pc:docMk/>
          <pc:sldMk cId="1512980779" sldId="277"/>
        </pc:sldMkLst>
        <pc:spChg chg="mod">
          <ac:chgData name="Syma Kamal Chaity" userId="0a142dbb-f898-468d-b158-61e6f6b84dcd" providerId="ADAL" clId="{F63E19D1-42A8-436D-ABD3-9A20CC0A7646}" dt="2024-02-13T06:05:35.519" v="403" actId="1036"/>
          <ac:spMkLst>
            <pc:docMk/>
            <pc:sldMk cId="1512980779" sldId="277"/>
            <ac:spMk id="11266" creationId="{00000000-0000-0000-0000-000000000000}"/>
          </ac:spMkLst>
        </pc:spChg>
      </pc:sldChg>
      <pc:sldChg chg="modSp mod">
        <pc:chgData name="Syma Kamal Chaity" userId="0a142dbb-f898-468d-b158-61e6f6b84dcd" providerId="ADAL" clId="{F63E19D1-42A8-436D-ABD3-9A20CC0A7646}" dt="2024-02-11T04:40:48.559" v="400" actId="20577"/>
        <pc:sldMkLst>
          <pc:docMk/>
          <pc:sldMk cId="1587050042" sldId="282"/>
        </pc:sldMkLst>
        <pc:spChg chg="mod">
          <ac:chgData name="Syma Kamal Chaity" userId="0a142dbb-f898-468d-b158-61e6f6b84dcd" providerId="ADAL" clId="{F63E19D1-42A8-436D-ABD3-9A20CC0A7646}" dt="2024-02-11T04:40:48.559" v="400" actId="20577"/>
          <ac:spMkLst>
            <pc:docMk/>
            <pc:sldMk cId="1587050042" sldId="282"/>
            <ac:spMk id="21507" creationId="{00000000-0000-0000-0000-000000000000}"/>
          </ac:spMkLst>
        </pc:spChg>
      </pc:sldChg>
      <pc:sldChg chg="ord">
        <pc:chgData name="Syma Kamal Chaity" userId="0a142dbb-f898-468d-b158-61e6f6b84dcd" providerId="ADAL" clId="{F63E19D1-42A8-436D-ABD3-9A20CC0A7646}" dt="2024-02-13T06:51:38.809" v="407"/>
        <pc:sldMkLst>
          <pc:docMk/>
          <pc:sldMk cId="3639280498" sldId="288"/>
        </pc:sldMkLst>
      </pc:sldChg>
    </pc:docChg>
  </pc:docChgLst>
  <pc:docChgLst>
    <pc:chgData name="Syma Kamal Chaity" userId="0a142dbb-f898-468d-b158-61e6f6b84dcd" providerId="ADAL" clId="{8749597E-8AA2-481C-9180-2348E9559A13}"/>
    <pc:docChg chg="delSld">
      <pc:chgData name="Syma Kamal Chaity" userId="0a142dbb-f898-468d-b158-61e6f6b84dcd" providerId="ADAL" clId="{8749597E-8AA2-481C-9180-2348E9559A13}" dt="2023-10-17T02:38:30.834" v="8" actId="2696"/>
      <pc:docMkLst>
        <pc:docMk/>
      </pc:docMkLst>
      <pc:sldChg chg="del">
        <pc:chgData name="Syma Kamal Chaity" userId="0a142dbb-f898-468d-b158-61e6f6b84dcd" providerId="ADAL" clId="{8749597E-8AA2-481C-9180-2348E9559A13}" dt="2023-10-09T03:06:26.627" v="0" actId="2696"/>
        <pc:sldMkLst>
          <pc:docMk/>
          <pc:sldMk cId="2941745287" sldId="283"/>
        </pc:sldMkLst>
      </pc:sldChg>
      <pc:sldChg chg="del">
        <pc:chgData name="Syma Kamal Chaity" userId="0a142dbb-f898-468d-b158-61e6f6b84dcd" providerId="ADAL" clId="{8749597E-8AA2-481C-9180-2348E9559A13}" dt="2023-10-17T02:37:03.782" v="1" actId="2696"/>
        <pc:sldMkLst>
          <pc:docMk/>
          <pc:sldMk cId="1030660557" sldId="296"/>
        </pc:sldMkLst>
      </pc:sldChg>
      <pc:sldChg chg="del">
        <pc:chgData name="Syma Kamal Chaity" userId="0a142dbb-f898-468d-b158-61e6f6b84dcd" providerId="ADAL" clId="{8749597E-8AA2-481C-9180-2348E9559A13}" dt="2023-10-17T02:37:11.674" v="2" actId="2696"/>
        <pc:sldMkLst>
          <pc:docMk/>
          <pc:sldMk cId="3084179114" sldId="297"/>
        </pc:sldMkLst>
      </pc:sldChg>
      <pc:sldChg chg="del">
        <pc:chgData name="Syma Kamal Chaity" userId="0a142dbb-f898-468d-b158-61e6f6b84dcd" providerId="ADAL" clId="{8749597E-8AA2-481C-9180-2348E9559A13}" dt="2023-10-17T02:37:16.459" v="3" actId="2696"/>
        <pc:sldMkLst>
          <pc:docMk/>
          <pc:sldMk cId="2089700489" sldId="298"/>
        </pc:sldMkLst>
      </pc:sldChg>
      <pc:sldChg chg="del">
        <pc:chgData name="Syma Kamal Chaity" userId="0a142dbb-f898-468d-b158-61e6f6b84dcd" providerId="ADAL" clId="{8749597E-8AA2-481C-9180-2348E9559A13}" dt="2023-10-17T02:37:21.238" v="4" actId="2696"/>
        <pc:sldMkLst>
          <pc:docMk/>
          <pc:sldMk cId="3506057506" sldId="299"/>
        </pc:sldMkLst>
      </pc:sldChg>
      <pc:sldChg chg="del">
        <pc:chgData name="Syma Kamal Chaity" userId="0a142dbb-f898-468d-b158-61e6f6b84dcd" providerId="ADAL" clId="{8749597E-8AA2-481C-9180-2348E9559A13}" dt="2023-10-17T02:38:00.384" v="5" actId="2696"/>
        <pc:sldMkLst>
          <pc:docMk/>
          <pc:sldMk cId="128003786" sldId="319"/>
        </pc:sldMkLst>
      </pc:sldChg>
      <pc:sldChg chg="del">
        <pc:chgData name="Syma Kamal Chaity" userId="0a142dbb-f898-468d-b158-61e6f6b84dcd" providerId="ADAL" clId="{8749597E-8AA2-481C-9180-2348E9559A13}" dt="2023-10-17T02:38:16.772" v="6" actId="2696"/>
        <pc:sldMkLst>
          <pc:docMk/>
          <pc:sldMk cId="191936427" sldId="322"/>
        </pc:sldMkLst>
      </pc:sldChg>
      <pc:sldChg chg="del">
        <pc:chgData name="Syma Kamal Chaity" userId="0a142dbb-f898-468d-b158-61e6f6b84dcd" providerId="ADAL" clId="{8749597E-8AA2-481C-9180-2348E9559A13}" dt="2023-10-17T02:38:20.375" v="7" actId="2696"/>
        <pc:sldMkLst>
          <pc:docMk/>
          <pc:sldMk cId="2271701728" sldId="323"/>
        </pc:sldMkLst>
      </pc:sldChg>
      <pc:sldChg chg="del">
        <pc:chgData name="Syma Kamal Chaity" userId="0a142dbb-f898-468d-b158-61e6f6b84dcd" providerId="ADAL" clId="{8749597E-8AA2-481C-9180-2348E9559A13}" dt="2023-10-17T02:38:30.834" v="8" actId="2696"/>
        <pc:sldMkLst>
          <pc:docMk/>
          <pc:sldMk cId="2454200434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orphan 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computer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whose parent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finished or terminated, though it (child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remains running itself.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zombie 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defunct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has completed execution but still has an entry in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table as its parent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didn't invoke an wait() system call.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09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09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09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09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F3C830-C064-419C-BA4E-3E69974CEE99}" type="slidenum">
              <a:rPr lang="en-US" altLang="en-US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Processes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4108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Syma Kamal Chaity, </a:t>
                      </a:r>
                      <a:r>
                        <a:rPr lang="en-US" i="1" dirty="0" err="1"/>
                        <a:t>chaiy@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CPU Switch From Process to Process</a:t>
            </a:r>
          </a:p>
        </p:txBody>
      </p:sp>
      <p:pic>
        <p:nvPicPr>
          <p:cNvPr id="3277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99" y="1981722"/>
            <a:ext cx="7132213" cy="478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8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Maximize CPU use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Quickly switch processes onto CPU for time sharing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Process “gives” up then CPU under two conditions: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I/O request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After N units of time have elapsed (need a timer)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Once  a process gives up the CPU it is added to the “ready queue”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Process scheduler </a:t>
            </a:r>
            <a:r>
              <a:rPr lang="en-US" altLang="en-US" dirty="0"/>
              <a:t>selects among available processes in the ready queue for next execution on CPU</a:t>
            </a:r>
          </a:p>
        </p:txBody>
      </p:sp>
    </p:spTree>
    <p:extLst>
      <p:ext uri="{BB962C8B-B14F-4D97-AF65-F5344CB8AC3E}">
        <p14:creationId xmlns:p14="http://schemas.microsoft.com/office/powerpoint/2010/main" val="368979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Scheduling Queues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2133600"/>
            <a:ext cx="3825382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OS  Maintains </a:t>
            </a:r>
            <a:r>
              <a:rPr lang="en-US" altLang="en-US" b="1" dirty="0">
                <a:solidFill>
                  <a:srgbClr val="3366FF"/>
                </a:solidFill>
              </a:rPr>
              <a:t>scheduling queues </a:t>
            </a:r>
            <a:r>
              <a:rPr lang="en-US" altLang="en-US" dirty="0"/>
              <a:t>of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Job queue </a:t>
            </a:r>
            <a:r>
              <a:rPr lang="en-US" altLang="en-US" dirty="0"/>
              <a:t>– set of all processes in the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Ready queue </a:t>
            </a:r>
            <a:r>
              <a:rPr lang="en-US" altLang="en-US" dirty="0"/>
              <a:t>– set of all processes residing in main memory, ready and waiting to execute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Device queues </a:t>
            </a:r>
            <a:r>
              <a:rPr lang="en-US" altLang="en-US" dirty="0"/>
              <a:t>– set of processes waiting for an I/O device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Processes migrate among the various queues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4F0FF-EDE5-BC4A-ADD7-F4189A6B0D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46" y="2894259"/>
            <a:ext cx="4647560" cy="24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Representation of Process Scheduling</a:t>
            </a:r>
          </a:p>
        </p:txBody>
      </p:sp>
      <p:pic>
        <p:nvPicPr>
          <p:cNvPr id="30723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33" y="2526221"/>
            <a:ext cx="6593734" cy="38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284163" y="1979613"/>
            <a:ext cx="68087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Queuing diagram </a:t>
            </a:r>
            <a:r>
              <a:rPr lang="en-US" altLang="en-US" dirty="0"/>
              <a:t>represents queues, resources, flows</a:t>
            </a:r>
          </a:p>
        </p:txBody>
      </p:sp>
    </p:spTree>
    <p:extLst>
      <p:ext uri="{BB962C8B-B14F-4D97-AF65-F5344CB8AC3E}">
        <p14:creationId xmlns:p14="http://schemas.microsoft.com/office/powerpoint/2010/main" val="209593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Schedulers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Short-term scheduler  </a:t>
            </a:r>
            <a:r>
              <a:rPr lang="en-US" altLang="en-US" sz="1600" dirty="0"/>
              <a:t>(or </a:t>
            </a:r>
            <a:r>
              <a:rPr lang="en-US" altLang="en-US" sz="1600" b="1" dirty="0">
                <a:solidFill>
                  <a:srgbClr val="3366FF"/>
                </a:solidFill>
              </a:rPr>
              <a:t>CPU scheduler</a:t>
            </a:r>
            <a:r>
              <a:rPr lang="en-US" altLang="en-US" sz="1600" dirty="0"/>
              <a:t>) – selects which process should be executed next and allocates  a CPU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Sometimes the only scheduler in a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Short-term scheduler is invoked frequently (milliseconds) </a:t>
            </a:r>
            <a:r>
              <a:rPr lang="en-US" altLang="en-US" sz="1600" dirty="0">
                <a:sym typeface="Symbol" pitchFamily="18" charset="2"/>
              </a:rPr>
              <a:t> (must be fast)</a:t>
            </a:r>
            <a:endParaRPr lang="en-US" altLang="en-US" sz="8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Long-term scheduler  </a:t>
            </a:r>
            <a:r>
              <a:rPr lang="en-US" altLang="en-US" sz="1600" dirty="0"/>
              <a:t>(or </a:t>
            </a:r>
            <a:r>
              <a:rPr lang="en-US" altLang="en-US" sz="1600" b="1" dirty="0">
                <a:solidFill>
                  <a:srgbClr val="3366FF"/>
                </a:solidFill>
              </a:rPr>
              <a:t>job scheduler</a:t>
            </a:r>
            <a:r>
              <a:rPr lang="en-US" altLang="en-US" sz="1600" dirty="0"/>
              <a:t>) – selects which processes should be brought into the ready queue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800" dirty="0">
              <a:sym typeface="Symbol" pitchFamily="18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>
                <a:sym typeface="Symbol" pitchFamily="18" charset="2"/>
              </a:rPr>
              <a:t>The long-term scheduler controls the </a:t>
            </a:r>
            <a:r>
              <a:rPr lang="en-US" altLang="en-US" sz="1600" b="1" dirty="0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  <a:endParaRPr lang="en-US" altLang="en-US" sz="800" i="1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1600" dirty="0">
                <a:sym typeface="Symbol" pitchFamily="18" charset="2"/>
              </a:rPr>
              <a:t>Processes can be described as either: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FF0000"/>
                </a:solidFill>
                <a:sym typeface="Symbol" pitchFamily="18" charset="2"/>
              </a:rPr>
              <a:t>I/O-bound process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 – spends more time doing I/O than computations, many short CPU bursts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FF0000"/>
                </a:solidFill>
                <a:sym typeface="Symbol" pitchFamily="18" charset="2"/>
              </a:rPr>
              <a:t>CPU-bound process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– spends more time doing computations; few very long CPU bursts</a:t>
            </a:r>
          </a:p>
          <a:p>
            <a:pPr marL="0" indent="0">
              <a:buNone/>
            </a:pPr>
            <a:endParaRPr lang="en-US" altLang="en-US" sz="16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363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Multitasking in Mobile Systems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471530" cy="45552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Some mobile systems (e.g., early version of </a:t>
            </a:r>
            <a:r>
              <a:rPr lang="en-US" altLang="en-US" dirty="0" err="1">
                <a:solidFill>
                  <a:srgbClr val="FF0000"/>
                </a:solidFill>
              </a:rPr>
              <a:t>iOS</a:t>
            </a:r>
            <a:r>
              <a:rPr lang="en-US" altLang="en-US" dirty="0">
                <a:solidFill>
                  <a:srgbClr val="FF0000"/>
                </a:solidFill>
              </a:rPr>
              <a:t>)  allow only one process to run, others suspended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Starting with </a:t>
            </a:r>
            <a:r>
              <a:rPr lang="en-US" altLang="en-US" dirty="0" err="1"/>
              <a:t>iOS</a:t>
            </a:r>
            <a:r>
              <a:rPr lang="en-US" altLang="en-US" dirty="0"/>
              <a:t> 4,  it provides for a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Single </a:t>
            </a:r>
            <a:r>
              <a:rPr lang="en-US" altLang="en-US" b="1" dirty="0">
                <a:solidFill>
                  <a:srgbClr val="FF0000"/>
                </a:solidFill>
              </a:rPr>
              <a:t>foreground</a:t>
            </a:r>
            <a:r>
              <a:rPr lang="en-US" altLang="en-US" dirty="0">
                <a:solidFill>
                  <a:srgbClr val="FF0000"/>
                </a:solidFill>
              </a:rPr>
              <a:t> process – controlled via user interface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Multiple </a:t>
            </a:r>
            <a:r>
              <a:rPr lang="en-US" altLang="en-US" b="1" dirty="0">
                <a:solidFill>
                  <a:srgbClr val="FF0000"/>
                </a:solidFill>
              </a:rPr>
              <a:t>background</a:t>
            </a:r>
            <a:r>
              <a:rPr lang="en-US" altLang="en-US" dirty="0">
                <a:solidFill>
                  <a:srgbClr val="FF0000"/>
                </a:solidFill>
              </a:rPr>
              <a:t> processes – in memory, running, but not on the display, and with limits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Android runs foreground and background, with fewer limits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Background process uses a </a:t>
            </a:r>
            <a:r>
              <a:rPr lang="en-US" altLang="en-US" b="1" dirty="0">
                <a:solidFill>
                  <a:srgbClr val="3366FF"/>
                </a:solidFill>
              </a:rPr>
              <a:t>service</a:t>
            </a:r>
            <a:r>
              <a:rPr lang="en-US" altLang="en-US" dirty="0"/>
              <a:t> to perform tasks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Service can keep running even if background process is suspended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Service has no user interface, small memory use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03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Context Switch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67244" y="1958235"/>
            <a:ext cx="5416140" cy="450519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When CPU switches to another process, the system must </a:t>
            </a:r>
            <a:r>
              <a:rPr lang="en-US" altLang="en-US" b="1" dirty="0">
                <a:solidFill>
                  <a:srgbClr val="FF0000"/>
                </a:solidFill>
              </a:rPr>
              <a:t>save the state </a:t>
            </a:r>
            <a:r>
              <a:rPr lang="en-US" altLang="en-US" dirty="0">
                <a:solidFill>
                  <a:srgbClr val="FF0000"/>
                </a:solidFill>
              </a:rPr>
              <a:t>of the old process and load the </a:t>
            </a:r>
            <a:r>
              <a:rPr lang="en-US" altLang="en-US" b="1" dirty="0">
                <a:solidFill>
                  <a:srgbClr val="FF0000"/>
                </a:solidFill>
              </a:rPr>
              <a:t>saved state </a:t>
            </a:r>
            <a:r>
              <a:rPr lang="en-US" altLang="en-US" dirty="0">
                <a:solidFill>
                  <a:srgbClr val="FF0000"/>
                </a:solidFill>
              </a:rPr>
              <a:t>for the new process via a </a:t>
            </a:r>
            <a:r>
              <a:rPr lang="en-US" altLang="en-US" b="1" dirty="0">
                <a:solidFill>
                  <a:srgbClr val="FF0000"/>
                </a:solidFill>
              </a:rPr>
              <a:t>context switch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Context </a:t>
            </a:r>
            <a:r>
              <a:rPr lang="en-US" altLang="en-US" dirty="0"/>
              <a:t>of a process represented in the PCB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Context-switch time is pure overhead; the system does no useful work while switching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Time dependent on hardware support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itchFamily="2" charset="2"/>
              </a:rPr>
              <a:t></a:t>
            </a:r>
            <a:r>
              <a:rPr lang="en-US" altLang="en-US" dirty="0"/>
              <a:t> multiple contexts loaded at once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F8989-4255-3243-BEF4-C0FF480DC8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84" y="1889920"/>
            <a:ext cx="3371636" cy="44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Operations on Processes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System must provide mechanisms for: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process creation,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process termination,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and so on as detailed next</a:t>
            </a:r>
          </a:p>
        </p:txBody>
      </p:sp>
    </p:spTree>
    <p:extLst>
      <p:ext uri="{BB962C8B-B14F-4D97-AF65-F5344CB8AC3E}">
        <p14:creationId xmlns:p14="http://schemas.microsoft.com/office/powerpoint/2010/main" val="65555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938522"/>
            <a:ext cx="5866116" cy="3992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dirty="0"/>
              <a:t>A</a:t>
            </a:r>
            <a:r>
              <a:rPr lang="en-US" altLang="en-US" b="1" dirty="0">
                <a:solidFill>
                  <a:srgbClr val="3366FF"/>
                </a:solidFill>
              </a:rPr>
              <a:t> process </a:t>
            </a:r>
            <a:r>
              <a:rPr lang="en-US" altLang="en-US" dirty="0"/>
              <a:t>may create other processes.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3366FF"/>
                </a:solidFill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b="1" dirty="0">
                <a:solidFill>
                  <a:srgbClr val="3366FF"/>
                </a:solidFill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dirty="0"/>
              <a:t>Generally, a process is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process identifier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3366FF"/>
                </a:solidFill>
              </a:rPr>
              <a:t>pid</a:t>
            </a:r>
            <a:r>
              <a:rPr lang="en-US" altLang="en-US" dirty="0"/>
              <a:t>)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altLang="en-US" dirty="0"/>
              <a:t>A Tree of Processes in UNIX</a:t>
            </a: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80" y="4274229"/>
            <a:ext cx="4459870" cy="236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64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Process Creation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Resource sharing </a:t>
            </a:r>
            <a:r>
              <a:rPr lang="en-US" altLang="en-US" dirty="0"/>
              <a:t> among parents and children options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Parent and children share all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Children share subset of parent’</a:t>
            </a:r>
            <a:r>
              <a:rPr lang="en-US" altLang="ja-JP" dirty="0"/>
              <a:t>s resources</a:t>
            </a:r>
          </a:p>
          <a:p>
            <a:pPr marL="457200" lvl="1" indent="0">
              <a:buNone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Execution options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Parent and children execute concurrently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Parent waits until children terminate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702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Process Concept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Process Scheduling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Operations on Processes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Inter-process Communication (IPC)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Examples of IPC Systems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Communication in Client-Server Systems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Process Creation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4056"/>
            <a:ext cx="7076747" cy="25702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Address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 child is a duplicate of  the parent address space.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 child loads a program into the address space.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UNIX examples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/>
              <a:t>replaces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  <a:endParaRPr lang="en-US" altLang="en-US" dirty="0"/>
          </a:p>
        </p:txBody>
      </p:sp>
      <p:pic>
        <p:nvPicPr>
          <p:cNvPr id="47108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52" y="4682837"/>
            <a:ext cx="4884738" cy="164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51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44926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 process terminates when it finishes executing its final statement and  it asks the operating system to delete it by using the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exit() </a:t>
            </a:r>
            <a:r>
              <a:rPr lang="en-US" altLang="en-US" dirty="0">
                <a:solidFill>
                  <a:srgbClr val="FF0000"/>
                </a:solidFill>
              </a:rPr>
              <a:t>system call.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At that point, the process may return a status value (typically an integer) to its </a:t>
            </a:r>
            <a:r>
              <a:rPr lang="en-US" altLang="en-US" dirty="0">
                <a:solidFill>
                  <a:srgbClr val="FF0000"/>
                </a:solidFill>
              </a:rPr>
              <a:t>parent process (via the wait() system call. 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All the resources of the process are </a:t>
            </a:r>
            <a:r>
              <a:rPr lang="en-US" altLang="en-US" dirty="0">
                <a:solidFill>
                  <a:srgbClr val="FF0000"/>
                </a:solidFill>
              </a:rPr>
              <a:t>deallocated by the operating system.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parent may terminate the execution of children processes  </a:t>
            </a:r>
            <a:r>
              <a:rPr lang="en-US" altLang="en-US" dirty="0">
                <a:solidFill>
                  <a:srgbClr val="FF0000"/>
                </a:solidFill>
              </a:rPr>
              <a:t>using the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Courier New" pitchFamily="49" charset="0"/>
              </a:rPr>
              <a:t>system call.  </a:t>
            </a:r>
            <a:r>
              <a:rPr lang="en-US" altLang="en-US" dirty="0">
                <a:cs typeface="Courier New" pitchFamily="49" charset="0"/>
              </a:rPr>
              <a:t>Some reasons for doing so: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Child has exceeded allocated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Task assigned to child is no longer required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parent is exiting and the operating systems does not allow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72202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Process Termination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4617929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itchFamily="2" charset="2"/>
              <a:buChar char="q"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Some operating systems do not allow a child  process to exists if its parent has terminated.  If a process terminates, then all its children must also be terminated.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cascading termination.  </a:t>
            </a:r>
            <a:r>
              <a:rPr lang="en-US" altLang="en-US" dirty="0">
                <a:solidFill>
                  <a:srgbClr val="FF0000"/>
                </a:solidFill>
              </a:rPr>
              <a:t>All children, grandchildren, etc.  are  terminated.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The parent  process may wait for termination of a child process by using the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>
                <a:solidFill>
                  <a:srgbClr val="FF0000"/>
                </a:solidFill>
              </a:rPr>
              <a:t>system call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dirty="0"/>
              <a:t>The call returns status information and the </a:t>
            </a:r>
            <a:r>
              <a:rPr lang="en-US" altLang="en-US" dirty="0" err="1"/>
              <a:t>pid</a:t>
            </a:r>
            <a:r>
              <a:rPr lang="en-US" altLang="en-US" dirty="0"/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wait(&amp;status);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>
                <a:cs typeface="Courier New" pitchFamily="49" charset="0"/>
              </a:rPr>
              <a:t>) </a:t>
            </a:r>
            <a:r>
              <a:rPr lang="en-US" altLang="en-US" dirty="0"/>
              <a:t>process is </a:t>
            </a:r>
            <a:r>
              <a:rPr lang="en-US" altLang="en-US" b="1" dirty="0">
                <a:solidFill>
                  <a:srgbClr val="3366FF"/>
                </a:solidFill>
              </a:rPr>
              <a:t>zombie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Status table yes but running no but parent process need to call exit() 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 ()</a:t>
            </a:r>
            <a:r>
              <a:rPr lang="en-US" altLang="en-US" dirty="0"/>
              <a:t>, process is </a:t>
            </a:r>
            <a:r>
              <a:rPr lang="en-US" altLang="en-US" b="1" dirty="0">
                <a:solidFill>
                  <a:srgbClr val="3366FF"/>
                </a:solidFill>
              </a:rPr>
              <a:t>orphan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Running yes but parent running no</a:t>
            </a:r>
          </a:p>
        </p:txBody>
      </p:sp>
    </p:spTree>
    <p:extLst>
      <p:ext uri="{BB962C8B-B14F-4D97-AF65-F5344CB8AC3E}">
        <p14:creationId xmlns:p14="http://schemas.microsoft.com/office/powerpoint/2010/main" val="224050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Inter process Communication (IPC)</a:t>
            </a:r>
          </a:p>
        </p:txBody>
      </p:sp>
      <p:sp>
        <p:nvSpPr>
          <p:cNvPr id="614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26125" y="1895605"/>
            <a:ext cx="9017876" cy="483101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Processes within a system may be </a:t>
            </a:r>
            <a:r>
              <a:rPr lang="en-US" altLang="en-US" b="1" i="1" dirty="0">
                <a:solidFill>
                  <a:srgbClr val="FF0000"/>
                </a:solidFill>
              </a:rPr>
              <a:t>independent</a:t>
            </a:r>
            <a:r>
              <a:rPr lang="en-US" altLang="en-US" b="1" dirty="0">
                <a:solidFill>
                  <a:srgbClr val="FF0000"/>
                </a:solidFill>
              </a:rPr>
              <a:t>  </a:t>
            </a:r>
            <a:r>
              <a:rPr lang="en-US" altLang="en-US" dirty="0">
                <a:solidFill>
                  <a:srgbClr val="FF0000"/>
                </a:solidFill>
              </a:rPr>
              <a:t>or </a:t>
            </a:r>
            <a:r>
              <a:rPr lang="en-US" altLang="en-US" b="1" i="1" dirty="0">
                <a:solidFill>
                  <a:srgbClr val="FF0000"/>
                </a:solidFill>
              </a:rPr>
              <a:t>cooperating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Cooperating processes can affect or be affected by other processes, including sharing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Independent processes cannot affect other processes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Reasons for having </a:t>
            </a:r>
            <a:r>
              <a:rPr lang="en-US" altLang="en-US" b="1" dirty="0"/>
              <a:t>cooperating</a:t>
            </a:r>
            <a:r>
              <a:rPr lang="en-US" altLang="en-US" dirty="0"/>
              <a:t> processes: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Information sharing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Computation speedup (multiple processes running in parallel- subtasks divided into processes)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Modularity (system design- several modules/process need comm.)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Convenience (multitasking-multiprogramming make user life easy)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3366FF"/>
                </a:solidFill>
              </a:rPr>
              <a:t>inter process communication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IPC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3458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Communications Models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32279"/>
            <a:ext cx="8481465" cy="489434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Two models of IPC (Inter process communication)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Shared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Message passing</a:t>
            </a:r>
          </a:p>
          <a:p>
            <a:pPr lvl="1">
              <a:buFont typeface="Wingdings" pitchFamily="2" charset="2"/>
              <a:buChar char="q"/>
            </a:pPr>
            <a:endParaRPr lang="en-US" altLang="en-US" b="1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6349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249069"/>
            <a:ext cx="5248275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32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Shared Memory Systems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A region of memory that is shared by cooperating processes.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Major issues is to provide mechanism that will allow the user processes to </a:t>
            </a:r>
            <a:r>
              <a:rPr lang="en-US" altLang="en-US" dirty="0">
                <a:solidFill>
                  <a:srgbClr val="FF0000"/>
                </a:solidFill>
              </a:rPr>
              <a:t>synchronize their actions </a:t>
            </a:r>
            <a:r>
              <a:rPr lang="en-US" altLang="en-US" dirty="0"/>
              <a:t>when they access shared memory.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709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Synchronization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44550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Cooperating processes that access shared data need to synchronize their actions to ensure data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Maintaining data consistency requires mechanisms to ensure the orderly execution of cooperating processes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Illustration of the problem – The producer-Consumer problem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Producer process produces information that is consumed by a Consumer process.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information is passed from the Producer to the Consumer via a buffer.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Two types of buffers can be used: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unbounded-buffer </a:t>
            </a:r>
            <a:r>
              <a:rPr lang="en-US" altLang="en-US" dirty="0"/>
              <a:t>places no practical limit on the size of the buffer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bounded-buffer </a:t>
            </a:r>
            <a:r>
              <a:rPr lang="en-US" altLang="en-US" dirty="0"/>
              <a:t>assumes that a fixed buffer size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1207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/>
              <a:t>  </a:t>
            </a:r>
            <a:r>
              <a:rPr lang="en-US" altLang="en-US" dirty="0"/>
              <a:t>Bounded-Buffer Solution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/>
              <a:t>Shared data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 typeface="Wingdings" pitchFamily="2" charset="2"/>
              <a:buChar char="q"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in = 0;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out = 0;</a:t>
            </a:r>
          </a:p>
          <a:p>
            <a:pPr marL="1598613" lvl="3">
              <a:buFont typeface="Wingdings" pitchFamily="2" charset="2"/>
              <a:buChar char="q"/>
            </a:pPr>
            <a:endParaRPr lang="en-US" altLang="en-US" sz="1600" dirty="0"/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Solution presented in the next two slides  is correct, but only  9 out of 10 buffer elements can be used</a:t>
            </a:r>
          </a:p>
          <a:p>
            <a:pPr marL="1601788" lvl="3" indent="-342900">
              <a:buFont typeface="Wingdings" pitchFamily="2" charset="2"/>
              <a:buChar char="q"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5575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Bounded-Buffer – Producer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7076747" cy="3992563"/>
          </a:xfrm>
        </p:spPr>
        <p:txBody>
          <a:bodyPr>
            <a:normAutofit fontScale="92500" lnSpcReduction="10000"/>
          </a:bodyPr>
          <a:lstStyle/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next_produced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while (true) { 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/* produce an item in next produced */ 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while (((in + 1) % BUFFER_SIZE) == out) 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	; /* do nothing */ 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buffer[in] =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next_produced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in = (in + 1) % BUFFER_SIZE; 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  <a:p>
            <a:pPr>
              <a:buFont typeface="Monotype Sorts" pitchFamily="-84" charset="2"/>
              <a:buNone/>
            </a:pPr>
            <a:r>
              <a:rPr lang="en-US" altLang="en-US" sz="1400" dirty="0"/>
              <a:t>	</a:t>
            </a:r>
          </a:p>
          <a:p>
            <a:pPr marL="7167563" lvl="4">
              <a:buFontTx/>
              <a:buNone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6578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Bounded Buffer – Consumer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7076747" cy="39925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	; /* do nothing */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742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15142"/>
            <a:ext cx="8574087" cy="96784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Process</a:t>
            </a:r>
            <a:r>
              <a:rPr lang="en-US" altLang="en-US" dirty="0"/>
              <a:t> – </a:t>
            </a:r>
            <a:r>
              <a:rPr lang="en-US" altLang="en-US" dirty="0">
                <a:solidFill>
                  <a:srgbClr val="FF0000"/>
                </a:solidFill>
              </a:rPr>
              <a:t>a program in execution</a:t>
            </a:r>
            <a:r>
              <a:rPr lang="en-US" altLang="en-US" dirty="0"/>
              <a:t>; process execution must progress in sequential fashion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Program is </a:t>
            </a:r>
            <a:r>
              <a:rPr lang="en-US" altLang="en-US" b="1" i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3366FF"/>
                </a:solidFill>
              </a:rPr>
              <a:t>executable file</a:t>
            </a:r>
            <a:r>
              <a:rPr lang="en-US" altLang="en-US" dirty="0"/>
              <a:t>), process is </a:t>
            </a:r>
            <a:r>
              <a:rPr lang="en-US" altLang="en-US" b="1" i="1" dirty="0"/>
              <a:t>active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Program becomes process when executable file loaded into memory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Execution of program started via: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GUI mouse clicks,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command line entry of its name,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etc.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 program can be several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Consider multiple users executing the same program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2980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Message Passing Systems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83079"/>
            <a:ext cx="857408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Mechanism for processes to communicate and to synchronize their actions (messages are exchanged between processes)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Without resorting to shared variables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The</a:t>
            </a:r>
            <a:r>
              <a:rPr lang="en-US" altLang="en-US" i="1" dirty="0"/>
              <a:t> </a:t>
            </a:r>
            <a:r>
              <a:rPr lang="en-US" altLang="en-US" b="1" i="1" dirty="0"/>
              <a:t>message</a:t>
            </a:r>
            <a:r>
              <a:rPr lang="en-US" altLang="en-US" b="1" dirty="0"/>
              <a:t> size </a:t>
            </a:r>
            <a:r>
              <a:rPr lang="en-US" altLang="en-US" dirty="0"/>
              <a:t>is either </a:t>
            </a:r>
            <a:r>
              <a:rPr lang="en-US" altLang="en-US" b="1" dirty="0"/>
              <a:t>fixed or variable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3878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Message Passing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795397"/>
            <a:ext cx="8574087" cy="435488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Establish a </a:t>
            </a:r>
            <a:r>
              <a:rPr lang="en-US" altLang="en-US" b="1" i="1" dirty="0">
                <a:solidFill>
                  <a:srgbClr val="FF0000"/>
                </a:solidFill>
              </a:rPr>
              <a:t>communication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</a:rPr>
              <a:t>link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between them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Exchange messages via </a:t>
            </a:r>
            <a:r>
              <a:rPr lang="en-US" altLang="en-US" dirty="0">
                <a:solidFill>
                  <a:srgbClr val="FF0000"/>
                </a:solidFill>
              </a:rPr>
              <a:t>send/receive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Implementation issues: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How are links established?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Can a link be associated with more than two processes?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How many links can there be between every pair of communicating processes?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What is the capacity of a link?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Is the size of a message that the link can accommodate fixed or variable?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Is a link unidirectional or bi-directional?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696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4000" dirty="0"/>
              <a:t>Implementation of Communication Link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</a:p>
        </p:txBody>
      </p:sp>
    </p:spTree>
    <p:extLst>
      <p:ext uri="{BB962C8B-B14F-4D97-AF65-F5344CB8AC3E}">
        <p14:creationId xmlns:p14="http://schemas.microsoft.com/office/powerpoint/2010/main" val="1598405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Processes must </a:t>
            </a:r>
            <a:r>
              <a:rPr lang="en-US" altLang="en-US" dirty="0">
                <a:solidFill>
                  <a:srgbClr val="FF0000"/>
                </a:solidFill>
              </a:rPr>
              <a:t>name each other </a:t>
            </a:r>
            <a:r>
              <a:rPr lang="en-US" altLang="en-US" dirty="0"/>
              <a:t>explicitly: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/>
              <a:t> (</a:t>
            </a:r>
            <a:r>
              <a:rPr lang="en-US" altLang="en-US" i="1" dirty="0"/>
              <a:t>P, message</a:t>
            </a:r>
            <a:r>
              <a:rPr lang="en-US" altLang="en-US" dirty="0"/>
              <a:t>) – send a message to process P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Q, message</a:t>
            </a:r>
            <a:r>
              <a:rPr lang="en-US" altLang="en-US" dirty="0"/>
              <a:t>) – receive a message from process Q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Properties of communication link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Links are established automatically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 link is associated with exactly one pair of communicating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Between each pair there exists exactly one link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29914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Messages are directed and received from mailboxes (also referred to as ports)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mailbox has a unique id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Processes can communicate only if they share a mailbox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Operations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create a new mailbox (port)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send and receive messages through mailbox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delete  a mailbox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Primitives are defined as: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99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Indirect Communication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Properties of communication link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Link established only if processes share a common mailbox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 link may be associated with many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pair of processes may share several communication links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924920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Indirect Communication Issues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Mailbox sharing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</a:t>
            </a:r>
            <a:r>
              <a:rPr lang="en-US" altLang="en-US" dirty="0"/>
              <a:t> 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share mailbox 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, sends;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receive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Who gets the message?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Solutions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Allow a link to be associated with at most two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Allow only one process at a time to execute a receive operation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Allow the system to select arbitrarily the receiver.  Sender is notified who the receiver was. (Algorithm like RR)</a:t>
            </a:r>
          </a:p>
        </p:txBody>
      </p:sp>
    </p:spTree>
    <p:extLst>
      <p:ext uri="{BB962C8B-B14F-4D97-AF65-F5344CB8AC3E}">
        <p14:creationId xmlns:p14="http://schemas.microsoft.com/office/powerpoint/2010/main" val="1408054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Blocking and Non-blocking schemes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Message passing may be either blocking or non-blocking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</a:rPr>
              <a:t>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synchronous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</a:rPr>
              <a:t>Non-blocking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asynchronous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3000" lvl="2" indent="-342900">
              <a:buFont typeface="Wingdings" pitchFamily="2" charset="2"/>
              <a:buChar char="q"/>
              <a:defRPr/>
            </a:pPr>
            <a:r>
              <a:rPr lang="en-US" dirty="0"/>
              <a:t> A valid message,  or </a:t>
            </a:r>
          </a:p>
          <a:p>
            <a:pPr marL="1143000" lvl="2" indent="-342900">
              <a:buFont typeface="Wingdings" pitchFamily="2" charset="2"/>
              <a:buChar char="q"/>
              <a:defRPr/>
            </a:pPr>
            <a:r>
              <a:rPr lang="en-US" dirty="0"/>
              <a:t> Null message</a:t>
            </a:r>
          </a:p>
          <a:p>
            <a:pPr marL="398939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400050" indent="-342900">
              <a:buFont typeface="Wingdings" pitchFamily="2" charset="2"/>
              <a:buChar char="q"/>
              <a:defRPr/>
            </a:pPr>
            <a:endParaRPr lang="en-US" dirty="0"/>
          </a:p>
          <a:p>
            <a:pPr marL="1143000" lvl="2" indent="-342900">
              <a:buFont typeface="Wingdings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0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Buffering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Whether communication is direct or indirect, messages exchanged by communicating processes reside in a temporary queue.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Such queues can be implemented in three ways: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CC6600"/>
                </a:solidFill>
              </a:rPr>
              <a:t>1.</a:t>
            </a:r>
            <a:r>
              <a:rPr lang="en-US" altLang="en-US" dirty="0"/>
              <a:t>	Zero capacity – no messages are queued on a link. Sender must wait for receiver (rendezvous)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CC6600"/>
                </a:solidFill>
              </a:rPr>
              <a:t>2.</a:t>
            </a:r>
            <a:r>
              <a:rPr lang="en-US" altLang="en-US" dirty="0"/>
              <a:t>	Bounded capacity – finite length of </a:t>
            </a:r>
            <a:r>
              <a:rPr lang="en-US" altLang="en-US" i="1" dirty="0"/>
              <a:t>n</a:t>
            </a:r>
            <a:r>
              <a:rPr lang="en-US" altLang="en-US" dirty="0"/>
              <a:t> messages Sender must wait if link full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CC6600"/>
                </a:solidFill>
              </a:rPr>
              <a:t>3.</a:t>
            </a:r>
            <a:r>
              <a:rPr lang="en-US" altLang="en-US" dirty="0"/>
              <a:t>	Unbounded capacity – infinite length 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3670245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/>
              <a:t>Mach</a:t>
            </a:r>
          </a:p>
        </p:txBody>
      </p:sp>
      <p:sp>
        <p:nvSpPr>
          <p:cNvPr id="1003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Mach communication is message based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Even system calls are messages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task gets two mailboxes at creation- Kernel and Notify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Only three system calls needed for message transfer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msg_send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msg_receive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msg_rpc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Mailboxes needed for </a:t>
            </a:r>
            <a:r>
              <a:rPr lang="en-US" altLang="en-US" dirty="0" err="1"/>
              <a:t>commuication</a:t>
            </a:r>
            <a:r>
              <a:rPr lang="en-US" altLang="en-US" dirty="0"/>
              <a:t>, created via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port_allocate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Send and receive are flexible, for example four options if mailbox full: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Wait indefinitely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Wait at most </a:t>
            </a:r>
            <a:r>
              <a:rPr lang="en-US" altLang="en-US" i="1" dirty="0"/>
              <a:t>n</a:t>
            </a:r>
            <a:r>
              <a:rPr lang="en-US" altLang="en-US" dirty="0"/>
              <a:t> milliseconds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Return immediately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Temporarily cache a message</a:t>
            </a:r>
          </a:p>
          <a:p>
            <a:pPr lvl="1">
              <a:buFont typeface="Wingdings" pitchFamily="2" charset="2"/>
              <a:buChar char="q"/>
            </a:pPr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0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 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 process is more than the program code, which is sometimes known as the </a:t>
            </a:r>
            <a:r>
              <a:rPr lang="en-US" altLang="en-US" b="1" dirty="0"/>
              <a:t>text </a:t>
            </a:r>
            <a:r>
              <a:rPr lang="en-US" altLang="en-US" dirty="0"/>
              <a:t>section.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It also includes the current activity: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value of the </a:t>
            </a:r>
            <a:r>
              <a:rPr lang="en-US" altLang="en-US" b="1" dirty="0"/>
              <a:t>program counter</a:t>
            </a:r>
            <a:r>
              <a:rPr lang="en-US" altLang="en-US" dirty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 contents of the </a:t>
            </a:r>
            <a:r>
              <a:rPr lang="en-US" altLang="en-US" b="1" dirty="0"/>
              <a:t>processor's registers</a:t>
            </a:r>
            <a:r>
              <a:rPr lang="en-US" alt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It also includes the process </a:t>
            </a:r>
            <a:r>
              <a:rPr lang="en-US" altLang="en-US" b="1" dirty="0"/>
              <a:t>stack</a:t>
            </a:r>
            <a:r>
              <a:rPr lang="en-US" altLang="en-US" dirty="0"/>
              <a:t>, which contains </a:t>
            </a:r>
            <a:r>
              <a:rPr lang="en-US" altLang="en-US" dirty="0">
                <a:solidFill>
                  <a:srgbClr val="FF0000"/>
                </a:solidFill>
              </a:rPr>
              <a:t>temporary data </a:t>
            </a:r>
            <a:r>
              <a:rPr lang="en-US" altLang="en-US" dirty="0"/>
              <a:t>(such as 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function parameters, return addresses, and local variables</a:t>
            </a:r>
            <a:r>
              <a:rPr lang="en-US" altLang="en-US" dirty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It also includes the </a:t>
            </a:r>
            <a:r>
              <a:rPr lang="en-US" altLang="en-US" b="1" dirty="0"/>
              <a:t>data section</a:t>
            </a:r>
            <a:r>
              <a:rPr lang="en-US" altLang="en-US" dirty="0"/>
              <a:t>, which contains global variables, static variable (once created stay forever).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 It may also include a  </a:t>
            </a:r>
            <a:r>
              <a:rPr lang="en-US" altLang="en-US" b="1" dirty="0"/>
              <a:t>heap</a:t>
            </a:r>
            <a:r>
              <a:rPr lang="en-US" altLang="en-US" dirty="0"/>
              <a:t>, which is memory that is dynamically allocated during process run time.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0646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in Memory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78" y="1941273"/>
            <a:ext cx="2617787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46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State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4531"/>
            <a:ext cx="813847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3366FF"/>
                </a:solidFill>
              </a:rPr>
              <a:t>state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572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State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453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Diagram of Process State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17412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63" y="2998940"/>
            <a:ext cx="6108391" cy="243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1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6759"/>
            <a:ext cx="7004678" cy="499241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/>
              <a:t>Information associated with each process (use to present a process in OS)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(also called </a:t>
            </a:r>
            <a:r>
              <a:rPr lang="en-US" altLang="en-US" sz="1600" b="1" dirty="0">
                <a:solidFill>
                  <a:srgbClr val="3366FF"/>
                </a:solidFill>
              </a:rPr>
              <a:t>task control block</a:t>
            </a:r>
            <a:r>
              <a:rPr lang="en-US" altLang="en-US" sz="1600" dirty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Process ID / Number – Unique ID.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Process state – running, waiting, etc.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Program counter – location of instruction to next execute (</a:t>
            </a:r>
            <a:r>
              <a:rPr lang="en-US" altLang="en-US" sz="1600" dirty="0" err="1"/>
              <a:t>addr</a:t>
            </a:r>
            <a:r>
              <a:rPr lang="en-US" altLang="en-US" sz="1600" dirty="0"/>
              <a:t> of next </a:t>
            </a:r>
            <a:r>
              <a:rPr lang="en-US" altLang="en-US" sz="1600" dirty="0" err="1"/>
              <a:t>inst</a:t>
            </a:r>
            <a:r>
              <a:rPr lang="en-US" altLang="en-US" sz="1600" dirty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CPU registers – contents of all process-centric registers ()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CPU scheduling information- priorities, scheduling queue pointers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Memory-management information – memory allocated to the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Accounting information – CPU used, clock time elapsed since start, time limits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I/O status information – I/O devices allocated to process, list of open files</a:t>
            </a:r>
          </a:p>
          <a:p>
            <a:pPr>
              <a:buFont typeface="Wingdings" pitchFamily="2" charset="2"/>
              <a:buChar char="q"/>
            </a:pPr>
            <a:endParaRPr lang="en-US" alt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2BCF5-E434-F247-A4A1-0C8572413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78" y="2575788"/>
            <a:ext cx="2139322" cy="37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9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So far, process has a single thread of execution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thread is a sequential flow of activities being executed in a process or a thread is a basic unit of CPU utilization.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A Thread Id, A program counter, a register set, and </a:t>
            </a:r>
            <a:r>
              <a:rPr lang="en-US" altLang="en-US" b="1">
                <a:solidFill>
                  <a:srgbClr val="3366FF"/>
                </a:solidFill>
              </a:rPr>
              <a:t>a stack.</a:t>
            </a:r>
            <a:endParaRPr lang="en-US" altLang="en-US" b="1" dirty="0">
              <a:solidFill>
                <a:srgbClr val="3366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Need storage for thread details, multiple program counters in PCB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70500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5189</TotalTime>
  <Words>2582</Words>
  <Application>Microsoft Office PowerPoint</Application>
  <PresentationFormat>On-screen Show (4:3)</PresentationFormat>
  <Paragraphs>324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Monaco</vt:lpstr>
      <vt:lpstr>Monotype Sorts</vt:lpstr>
      <vt:lpstr>ＭＳ Ｐゴシック</vt:lpstr>
      <vt:lpstr>Arial</vt:lpstr>
      <vt:lpstr>Calibri</vt:lpstr>
      <vt:lpstr>Corbel</vt:lpstr>
      <vt:lpstr>Courier New</vt:lpstr>
      <vt:lpstr>Symbol</vt:lpstr>
      <vt:lpstr>Times New Roman</vt:lpstr>
      <vt:lpstr>Wingdings</vt:lpstr>
      <vt:lpstr>Spectrum</vt:lpstr>
      <vt:lpstr>Processes</vt:lpstr>
      <vt:lpstr>Lecture Outline</vt:lpstr>
      <vt:lpstr>Process Concept</vt:lpstr>
      <vt:lpstr>Process  Structure</vt:lpstr>
      <vt:lpstr>Process in Memory</vt:lpstr>
      <vt:lpstr>Process State</vt:lpstr>
      <vt:lpstr>Process State</vt:lpstr>
      <vt:lpstr>Process Control Block (PCB)</vt:lpstr>
      <vt:lpstr>Threads</vt:lpstr>
      <vt:lpstr>CPU Switch From Process to Process</vt:lpstr>
      <vt:lpstr>Process Scheduling</vt:lpstr>
      <vt:lpstr>Scheduling Queues</vt:lpstr>
      <vt:lpstr>Representation of Process Scheduling</vt:lpstr>
      <vt:lpstr>Schedulers</vt:lpstr>
      <vt:lpstr>Multitasking in Mobile Systems</vt:lpstr>
      <vt:lpstr>Context Switch</vt:lpstr>
      <vt:lpstr>Operations on Processes</vt:lpstr>
      <vt:lpstr>Process Creation</vt:lpstr>
      <vt:lpstr>Process Creation (cont’d)</vt:lpstr>
      <vt:lpstr>Process Creation (cont’d)</vt:lpstr>
      <vt:lpstr>Process Termination</vt:lpstr>
      <vt:lpstr>Process Termination (cont’d)</vt:lpstr>
      <vt:lpstr>Inter process Communication (IPC)</vt:lpstr>
      <vt:lpstr>Communications Models </vt:lpstr>
      <vt:lpstr>Shared Memory Systems </vt:lpstr>
      <vt:lpstr>Synchronization</vt:lpstr>
      <vt:lpstr>  Bounded-Buffer Solution</vt:lpstr>
      <vt:lpstr>Bounded-Buffer – Producer</vt:lpstr>
      <vt:lpstr>Bounded Buffer – Consumer</vt:lpstr>
      <vt:lpstr>Message Passing Systems</vt:lpstr>
      <vt:lpstr>Message Passing (cont’d)</vt:lpstr>
      <vt:lpstr>Implementation of Communication Link</vt:lpstr>
      <vt:lpstr>Direct Communication</vt:lpstr>
      <vt:lpstr>Indirect Communication</vt:lpstr>
      <vt:lpstr>Indirect Communication (cont’d)</vt:lpstr>
      <vt:lpstr>Indirect Communication Issues</vt:lpstr>
      <vt:lpstr>Blocking and Non-blocking schemes </vt:lpstr>
      <vt:lpstr>Buffering</vt:lpstr>
      <vt:lpstr>Mach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Syma Kamal Chaity</cp:lastModifiedBy>
  <cp:revision>97</cp:revision>
  <cp:lastPrinted>2021-06-15T05:25:53Z</cp:lastPrinted>
  <dcterms:created xsi:type="dcterms:W3CDTF">2018-12-10T17:20:29Z</dcterms:created>
  <dcterms:modified xsi:type="dcterms:W3CDTF">2024-02-13T06:51:39Z</dcterms:modified>
</cp:coreProperties>
</file>