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</p:sldIdLst>
  <p:sldSz cx="9144000" cy="6858000" type="screen4x3"/>
  <p:notesSz cx="7772400" cy="100584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86181"/>
  </p:normalViewPr>
  <p:slideViewPr>
    <p:cSldViewPr snapToGrid="0" snapToObjects="1">
      <p:cViewPr>
        <p:scale>
          <a:sx n="59" d="100"/>
          <a:sy n="59" d="100"/>
        </p:scale>
        <p:origin x="1648" y="1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ma Kamal Chaity" userId="0a142dbb-f898-468d-b158-61e6f6b84dcd" providerId="ADAL" clId="{5336D9BD-F56A-420B-A87F-715805A3A508}"/>
    <pc:docChg chg="modSld">
      <pc:chgData name="Syma Kamal Chaity" userId="0a142dbb-f898-468d-b158-61e6f6b84dcd" providerId="ADAL" clId="{5336D9BD-F56A-420B-A87F-715805A3A508}" dt="2024-02-05T09:16:10.793" v="3" actId="20577"/>
      <pc:docMkLst>
        <pc:docMk/>
      </pc:docMkLst>
      <pc:sldChg chg="modSp mod">
        <pc:chgData name="Syma Kamal Chaity" userId="0a142dbb-f898-468d-b158-61e6f6b84dcd" providerId="ADAL" clId="{5336D9BD-F56A-420B-A87F-715805A3A508}" dt="2024-02-05T08:50:26.368" v="1" actId="1036"/>
        <pc:sldMkLst>
          <pc:docMk/>
          <pc:sldMk cId="0" sldId="263"/>
        </pc:sldMkLst>
        <pc:spChg chg="mod">
          <ac:chgData name="Syma Kamal Chaity" userId="0a142dbb-f898-468d-b158-61e6f6b84dcd" providerId="ADAL" clId="{5336D9BD-F56A-420B-A87F-715805A3A508}" dt="2024-02-05T08:50:26.368" v="1" actId="1036"/>
          <ac:spMkLst>
            <pc:docMk/>
            <pc:sldMk cId="0" sldId="263"/>
            <ac:spMk id="156" creationId="{00000000-0000-0000-0000-000000000000}"/>
          </ac:spMkLst>
        </pc:spChg>
      </pc:sldChg>
      <pc:sldChg chg="modSp mod">
        <pc:chgData name="Syma Kamal Chaity" userId="0a142dbb-f898-468d-b158-61e6f6b84dcd" providerId="ADAL" clId="{5336D9BD-F56A-420B-A87F-715805A3A508}" dt="2024-02-05T09:16:10.793" v="3" actId="20577"/>
        <pc:sldMkLst>
          <pc:docMk/>
          <pc:sldMk cId="0" sldId="267"/>
        </pc:sldMkLst>
        <pc:spChg chg="mod">
          <ac:chgData name="Syma Kamal Chaity" userId="0a142dbb-f898-468d-b158-61e6f6b84dcd" providerId="ADAL" clId="{5336D9BD-F56A-420B-A87F-715805A3A508}" dt="2024-02-05T09:16:10.793" v="3" actId="20577"/>
          <ac:spMkLst>
            <pc:docMk/>
            <pc:sldMk cId="0" sldId="267"/>
            <ac:spMk id="165" creationId="{00000000-0000-0000-0000-000000000000}"/>
          </ac:spMkLst>
        </pc:spChg>
      </pc:sldChg>
    </pc:docChg>
  </pc:docChgLst>
  <pc:docChgLst>
    <pc:chgData name="Syma Kamal Chaity" userId="0a142dbb-f898-468d-b158-61e6f6b84dcd" providerId="ADAL" clId="{EC24A162-F082-41F4-9916-642246DABC0E}"/>
    <pc:docChg chg="modSld">
      <pc:chgData name="Syma Kamal Chaity" userId="0a142dbb-f898-468d-b158-61e6f6b84dcd" providerId="ADAL" clId="{EC24A162-F082-41F4-9916-642246DABC0E}" dt="2023-09-21T04:41:19.332" v="78" actId="20577"/>
      <pc:docMkLst>
        <pc:docMk/>
      </pc:docMkLst>
      <pc:sldChg chg="modSp mod">
        <pc:chgData name="Syma Kamal Chaity" userId="0a142dbb-f898-468d-b158-61e6f6b84dcd" providerId="ADAL" clId="{EC24A162-F082-41F4-9916-642246DABC0E}" dt="2023-09-21T04:41:19.332" v="78" actId="20577"/>
        <pc:sldMkLst>
          <pc:docMk/>
          <pc:sldMk cId="0" sldId="256"/>
        </pc:sldMkLst>
        <pc:graphicFrameChg chg="modGraphic">
          <ac:chgData name="Syma Kamal Chaity" userId="0a142dbb-f898-468d-b158-61e6f6b84dcd" providerId="ADAL" clId="{EC24A162-F082-41F4-9916-642246DABC0E}" dt="2023-09-21T04:41:19.332" v="78" actId="20577"/>
          <ac:graphicFrameMkLst>
            <pc:docMk/>
            <pc:sldMk cId="0" sldId="256"/>
            <ac:graphicFrameMk id="142" creationId="{00000000-0000-0000-0000-000000000000}"/>
          </ac:graphicFrameMkLst>
        </pc:graphicFrameChg>
      </pc:sldChg>
    </pc:docChg>
  </pc:docChgLst>
  <pc:docChgLst>
    <pc:chgData name="Syma Kamal Chaity" userId="0a142dbb-f898-468d-b158-61e6f6b84dcd" providerId="ADAL" clId="{5022726B-B526-4A2C-81EE-71F9D99886C6}"/>
    <pc:docChg chg="custSel modSld">
      <pc:chgData name="Syma Kamal Chaity" userId="0a142dbb-f898-468d-b158-61e6f6b84dcd" providerId="ADAL" clId="{5022726B-B526-4A2C-81EE-71F9D99886C6}" dt="2024-06-05T05:15:54.869" v="106" actId="20577"/>
      <pc:docMkLst>
        <pc:docMk/>
      </pc:docMkLst>
      <pc:sldChg chg="modSp mod">
        <pc:chgData name="Syma Kamal Chaity" userId="0a142dbb-f898-468d-b158-61e6f6b84dcd" providerId="ADAL" clId="{5022726B-B526-4A2C-81EE-71F9D99886C6}" dt="2024-06-05T05:15:54.869" v="106" actId="20577"/>
        <pc:sldMkLst>
          <pc:docMk/>
          <pc:sldMk cId="1831963201" sldId="270"/>
        </pc:sldMkLst>
        <pc:spChg chg="mod">
          <ac:chgData name="Syma Kamal Chaity" userId="0a142dbb-f898-468d-b158-61e6f6b84dcd" providerId="ADAL" clId="{5022726B-B526-4A2C-81EE-71F9D99886C6}" dt="2024-06-05T05:15:54.869" v="106" actId="20577"/>
          <ac:spMkLst>
            <pc:docMk/>
            <pc:sldMk cId="1831963201" sldId="270"/>
            <ac:spMk id="3" creationId="{A0CC3D5A-90CF-954A-8BC8-4CC261973BE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F17C-2769-8146-A62B-173EB8733BEC}" type="datetimeFigureOut">
              <a:rPr lang="en-BD" smtClean="0"/>
              <a:t>06/05/2024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01FFF-1896-4E4D-841F-26FBF9F23FA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5351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1FFF-1896-4E4D-841F-26FBF9F23FA0}" type="slidenum">
              <a:rPr lang="en-BD" smtClean="0"/>
              <a:t>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4259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/>
              <a:t>Will start from here os D spring 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1FFF-1896-4E4D-841F-26FBF9F23FA0}" type="slidenum">
              <a:rPr lang="en-BD" smtClean="0"/>
              <a:t>10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48123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dirty="0"/>
              <a:t>UPTO THIS D/E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1FFF-1896-4E4D-841F-26FBF9F23FA0}" type="slidenum">
              <a:rPr lang="en-BD" smtClean="0"/>
              <a:t>11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23927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BD" dirty="0"/>
              <a:t>mdir ..we can delete empty directory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1FFF-1896-4E4D-841F-26FBF9F23FA0}" type="slidenum">
              <a:rPr lang="en-BD" smtClean="0"/>
              <a:t>12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67239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1FFF-1896-4E4D-841F-26FBF9F23FA0}" type="slidenum">
              <a:rPr lang="en-BD" smtClean="0"/>
              <a:t>14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54948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dt"/>
          </p:nvPr>
        </p:nvSpPr>
        <p:spPr>
          <a:xfrm>
            <a:off x="6795000" y="643716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8D0EE0-9E3F-4259-BB01-C7F4FA85B326}" type="datetime">
              <a:rPr lang="en-US" sz="1100" b="1" strike="noStrike" spc="-1">
                <a:solidFill>
                  <a:srgbClr val="A6A6A6"/>
                </a:solidFill>
                <a:latin typeface="Calibri"/>
              </a:rPr>
              <a:t>6/5/2024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/>
          </p:nvPr>
        </p:nvSpPr>
        <p:spPr>
          <a:xfrm>
            <a:off x="199800" y="6437160"/>
            <a:ext cx="6124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306280" y="167400"/>
            <a:ext cx="630360" cy="359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6C22586-2436-496E-8858-22469EC5445E}" type="slidenum">
              <a:rPr lang="en-US" sz="1400" b="1" strike="noStrike" spc="-1">
                <a:solidFill>
                  <a:srgbClr val="262626"/>
                </a:solidFill>
                <a:latin typeface="Calibri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284040" y="444600"/>
            <a:ext cx="8573760" cy="146808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284040" y="1906560"/>
            <a:ext cx="8575920" cy="137160"/>
            <a:chOff x="284040" y="1906560"/>
            <a:chExt cx="8575920" cy="137160"/>
          </a:xfrm>
        </p:grpSpPr>
        <p:sp>
          <p:nvSpPr>
            <p:cNvPr id="5" name="CustomShape 6"/>
            <p:cNvSpPr/>
            <p:nvPr/>
          </p:nvSpPr>
          <p:spPr>
            <a:xfrm>
              <a:off x="284040" y="1906560"/>
              <a:ext cx="274284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3026520" y="1906560"/>
              <a:ext cx="159984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4626720" y="1906560"/>
              <a:ext cx="423324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421200" y="448920"/>
            <a:ext cx="7808760" cy="1087920"/>
          </a:xfrm>
          <a:prstGeom prst="rect">
            <a:avLst/>
          </a:prstGeom>
        </p:spPr>
        <p:txBody>
          <a:bodyPr anchor="b">
            <a:normAutofit fontScale="77000"/>
          </a:bodyPr>
          <a:lstStyle/>
          <a:p>
            <a:pPr>
              <a:lnSpc>
                <a:spcPts val="4601"/>
              </a:lnSpc>
            </a:pPr>
            <a:r>
              <a:rPr lang="fi-FI" sz="4200" b="0" strike="noStrike" spc="-1">
                <a:solidFill>
                  <a:srgbClr val="FFFFFF"/>
                </a:solidFill>
                <a:latin typeface="Corbel"/>
              </a:rPr>
              <a:t>Click to edit Master title style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284040" y="6226920"/>
            <a:ext cx="8573760" cy="17352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Picture 2" descr="Image result for AIUB logo"/>
          <p:cNvPicPr/>
          <p:nvPr/>
        </p:nvPicPr>
        <p:blipFill>
          <a:blip r:embed="rId14"/>
          <a:stretch/>
        </p:blipFill>
        <p:spPr>
          <a:xfrm>
            <a:off x="7438680" y="459720"/>
            <a:ext cx="1419120" cy="1428120"/>
          </a:xfrm>
          <a:prstGeom prst="rect">
            <a:avLst/>
          </a:prstGeom>
          <a:ln>
            <a:noFill/>
          </a:ln>
        </p:spPr>
      </p:pic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4040" y="455760"/>
            <a:ext cx="8573760" cy="11336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" name="Group 2"/>
          <p:cNvGrpSpPr/>
          <p:nvPr/>
        </p:nvGrpSpPr>
        <p:grpSpPr>
          <a:xfrm>
            <a:off x="284040" y="1577880"/>
            <a:ext cx="8575920" cy="137160"/>
            <a:chOff x="284040" y="1577880"/>
            <a:chExt cx="8575920" cy="137160"/>
          </a:xfrm>
        </p:grpSpPr>
        <p:sp>
          <p:nvSpPr>
            <p:cNvPr id="50" name="CustomShape 3"/>
            <p:cNvSpPr/>
            <p:nvPr/>
          </p:nvSpPr>
          <p:spPr>
            <a:xfrm>
              <a:off x="284040" y="1577880"/>
              <a:ext cx="159984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4"/>
            <p:cNvSpPr/>
            <p:nvPr/>
          </p:nvSpPr>
          <p:spPr>
            <a:xfrm>
              <a:off x="1885320" y="1577880"/>
              <a:ext cx="274284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5"/>
            <p:cNvSpPr/>
            <p:nvPr/>
          </p:nvSpPr>
          <p:spPr>
            <a:xfrm>
              <a:off x="4626720" y="1577880"/>
              <a:ext cx="423324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fi-FI" sz="4200" b="0" strike="noStrike" spc="-1">
                <a:solidFill>
                  <a:srgbClr val="FFFFFF"/>
                </a:solidFill>
                <a:latin typeface="Corbel"/>
              </a:rPr>
              <a:t>Click to edit Master title style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1781640" y="2133720"/>
            <a:ext cx="7076520" cy="3992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lang="fi-FI" sz="2400" b="0" strike="noStrike" spc="-1">
                <a:solidFill>
                  <a:srgbClr val="262626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fi-FI" sz="2200" b="0" strike="noStrike" spc="-1">
                <a:solidFill>
                  <a:srgbClr val="262626"/>
                </a:solidFill>
                <a:latin typeface="Calibri"/>
              </a:rPr>
              <a:t>Second level</a:t>
            </a:r>
            <a:endParaRPr lang="en-US" sz="2200" b="0" strike="noStrike" spc="-1">
              <a:solidFill>
                <a:srgbClr val="262626"/>
              </a:solidFill>
              <a:latin typeface="Calibri"/>
            </a:endParaRPr>
          </a:p>
          <a:p>
            <a:pPr marL="1260360" lvl="2" indent="-34560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lang="fi-FI" sz="2000" b="0" strike="noStrike" spc="-1">
                <a:solidFill>
                  <a:srgbClr val="262626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262626"/>
              </a:solidFill>
              <a:latin typeface="Calibri"/>
            </a:endParaRPr>
          </a:p>
          <a:p>
            <a:pPr marL="1600200" lvl="3" indent="-33948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fi-FI" sz="1800" b="0" strike="noStrike" spc="-1">
                <a:solidFill>
                  <a:srgbClr val="262626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262626"/>
              </a:solidFill>
              <a:latin typeface="Calibri"/>
            </a:endParaRPr>
          </a:p>
          <a:p>
            <a:pPr marL="1940040" lvl="4" indent="-33156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lang="fi-FI" sz="1800" b="0" strike="noStrike" spc="-1">
                <a:solidFill>
                  <a:srgbClr val="262626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dt"/>
          </p:nvPr>
        </p:nvSpPr>
        <p:spPr>
          <a:xfrm>
            <a:off x="6795000" y="643716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78297BA-08E7-487C-8E55-DB02EC1E79FF}" type="datetime">
              <a:rPr lang="en-US" sz="1100" b="1" strike="noStrike" spc="-1">
                <a:solidFill>
                  <a:srgbClr val="A6A6A6"/>
                </a:solidFill>
                <a:latin typeface="Calibri"/>
              </a:rPr>
              <a:t>6/5/2024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ftr"/>
          </p:nvPr>
        </p:nvSpPr>
        <p:spPr>
          <a:xfrm>
            <a:off x="199800" y="6437160"/>
            <a:ext cx="6124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sldNum"/>
          </p:nvPr>
        </p:nvSpPr>
        <p:spPr>
          <a:xfrm>
            <a:off x="8306280" y="167400"/>
            <a:ext cx="630360" cy="359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F199F0B-6CEB-4F67-AEF2-13294DA2C5DA}" type="slidenum">
              <a:rPr lang="en-US" sz="1400" b="1" strike="noStrike" spc="-1">
                <a:solidFill>
                  <a:srgbClr val="262626"/>
                </a:solidFill>
                <a:latin typeface="Calibri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dt"/>
          </p:nvPr>
        </p:nvSpPr>
        <p:spPr>
          <a:xfrm>
            <a:off x="6795000" y="643716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E10612A-4977-430A-A211-772527A4ADAF}" type="datetime">
              <a:rPr lang="en-US" sz="1100" b="1" strike="noStrike" spc="-1">
                <a:solidFill>
                  <a:srgbClr val="A6A6A6"/>
                </a:solidFill>
                <a:latin typeface="Calibri"/>
              </a:rPr>
              <a:t>6/5/2024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/>
          </p:nvPr>
        </p:nvSpPr>
        <p:spPr>
          <a:xfrm>
            <a:off x="199800" y="6437160"/>
            <a:ext cx="6124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grpSp>
        <p:nvGrpSpPr>
          <p:cNvPr id="96" name="Group 3"/>
          <p:cNvGrpSpPr/>
          <p:nvPr/>
        </p:nvGrpSpPr>
        <p:grpSpPr>
          <a:xfrm>
            <a:off x="284040" y="452880"/>
            <a:ext cx="7364880" cy="137160"/>
            <a:chOff x="284040" y="452880"/>
            <a:chExt cx="7364880" cy="137160"/>
          </a:xfrm>
        </p:grpSpPr>
        <p:sp>
          <p:nvSpPr>
            <p:cNvPr id="97" name="CustomShape 4"/>
            <p:cNvSpPr/>
            <p:nvPr/>
          </p:nvSpPr>
          <p:spPr>
            <a:xfrm>
              <a:off x="284040" y="452880"/>
              <a:ext cx="137376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CustomShape 5"/>
            <p:cNvSpPr/>
            <p:nvPr/>
          </p:nvSpPr>
          <p:spPr>
            <a:xfrm>
              <a:off x="1659240" y="452880"/>
              <a:ext cx="235548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CustomShape 6"/>
            <p:cNvSpPr/>
            <p:nvPr/>
          </p:nvSpPr>
          <p:spPr>
            <a:xfrm>
              <a:off x="4013640" y="452880"/>
              <a:ext cx="363528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0" name="Picture 2" descr="Image result for AIUB logo"/>
          <p:cNvPicPr/>
          <p:nvPr/>
        </p:nvPicPr>
        <p:blipFill>
          <a:blip r:embed="rId14"/>
          <a:stretch/>
        </p:blipFill>
        <p:spPr>
          <a:xfrm>
            <a:off x="7649280" y="55800"/>
            <a:ext cx="1278720" cy="1286640"/>
          </a:xfrm>
          <a:prstGeom prst="rect">
            <a:avLst/>
          </a:prstGeom>
          <a:ln>
            <a:noFill/>
          </a:ln>
        </p:spPr>
      </p:pic>
      <p:sp>
        <p:nvSpPr>
          <p:cNvPr id="101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02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21200" y="448920"/>
            <a:ext cx="7808760" cy="10879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ts val="4601"/>
              </a:lnSpc>
            </a:pPr>
            <a:r>
              <a:rPr lang="en-US" sz="4200" b="0" strike="noStrike" spc="-1" dirty="0">
                <a:solidFill>
                  <a:srgbClr val="FFFFFF"/>
                </a:solidFill>
                <a:latin typeface="Corbel"/>
              </a:rPr>
              <a:t>LAB 2 </a:t>
            </a:r>
            <a:endParaRPr lang="en-US" sz="4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76280" y="1532520"/>
            <a:ext cx="2789280" cy="48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Course Code: CSC 2209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7040" y="2446920"/>
            <a:ext cx="902412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latin typeface="Arial"/>
              </a:rPr>
              <a:t>Dept. of Computer Science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latin typeface="Arial"/>
              </a:rPr>
              <a:t>Faculty of Science and Technology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142" name="Table 4"/>
          <p:cNvGraphicFramePr/>
          <p:nvPr>
            <p:extLst>
              <p:ext uri="{D42A27DB-BD31-4B8C-83A1-F6EECF244321}">
                <p14:modId xmlns:p14="http://schemas.microsoft.com/office/powerpoint/2010/main" val="2970523203"/>
              </p:ext>
            </p:extLst>
          </p:nvPr>
        </p:nvGraphicFramePr>
        <p:xfrm>
          <a:off x="476280" y="5186160"/>
          <a:ext cx="8335440" cy="757440"/>
        </p:xfrm>
        <a:graphic>
          <a:graphicData uri="http://schemas.openxmlformats.org/drawingml/2006/table">
            <a:tbl>
              <a:tblPr/>
              <a:tblGrid>
                <a:gridCol w="148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5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Lecturer No: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Week No: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Semester: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Fall 23-24</a:t>
                      </a:r>
                      <a:endParaRPr lang="en-BD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Lecturer: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Syma Kamal Chaity, chaity@aiub.edu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CustomShape 5"/>
          <p:cNvSpPr/>
          <p:nvPr/>
        </p:nvSpPr>
        <p:spPr>
          <a:xfrm>
            <a:off x="3320640" y="1538280"/>
            <a:ext cx="41641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Course Title: Operating Systems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cp command</a:t>
            </a:r>
            <a:br/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284040" y="1933200"/>
            <a:ext cx="8573760" cy="399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cp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, You can copy files and directories with this command. Typical usage is like </a:t>
            </a: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cp </a:t>
            </a:r>
            <a:r>
              <a:rPr lang="en-US" sz="2400" b="1" strike="noStrike" spc="-1" dirty="0" err="1">
                <a:solidFill>
                  <a:srgbClr val="262626"/>
                </a:solidFill>
                <a:latin typeface="Calibri"/>
              </a:rPr>
              <a:t>file_a</a:t>
            </a: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 file_1_copy 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or </a:t>
            </a: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cp </a:t>
            </a:r>
            <a:r>
              <a:rPr lang="en-US" sz="2400" b="1" strike="noStrike" spc="-1" dirty="0" err="1">
                <a:solidFill>
                  <a:srgbClr val="262626"/>
                </a:solidFill>
                <a:latin typeface="Calibri"/>
              </a:rPr>
              <a:t>directory_a</a:t>
            </a: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 </a:t>
            </a:r>
            <a:r>
              <a:rPr lang="en-US" sz="2400" b="1" strike="noStrike" spc="-1" dirty="0" err="1">
                <a:solidFill>
                  <a:srgbClr val="262626"/>
                </a:solidFill>
                <a:latin typeface="Calibri"/>
              </a:rPr>
              <a:t>dir_a_copy</a:t>
            </a: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 </a:t>
            </a:r>
            <a:endParaRPr lang="en-US" sz="2400" b="0" strike="noStrike" spc="-1" dirty="0">
              <a:solidFill>
                <a:srgbClr val="262626"/>
              </a:solidFill>
              <a:latin typeface="Calibri"/>
            </a:endParaRPr>
          </a:p>
          <a:p>
            <a:pPr marL="803160" lvl="1" indent="-34272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Syntax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: $ cp source destination</a:t>
            </a:r>
            <a:br>
              <a:rPr dirty="0"/>
            </a:b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Example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: $ cp ex1 ex2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Also don't forget to use proper path when you're coping something to different location.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mv command</a:t>
            </a:r>
            <a:br/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284040" y="1807920"/>
            <a:ext cx="8573760" cy="399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The mv command is used to move or rename directories and files.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To rename a file use </a:t>
            </a: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mv </a:t>
            </a:r>
            <a:r>
              <a:rPr lang="en-US" sz="2400" b="1" strike="noStrike" spc="-1" dirty="0" err="1">
                <a:solidFill>
                  <a:srgbClr val="262626"/>
                </a:solidFill>
                <a:latin typeface="Calibri"/>
              </a:rPr>
              <a:t>old_name</a:t>
            </a: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 </a:t>
            </a:r>
            <a:r>
              <a:rPr lang="en-US" sz="2400" b="1" strike="noStrike" spc="-1" dirty="0" err="1">
                <a:solidFill>
                  <a:srgbClr val="262626"/>
                </a:solidFill>
                <a:latin typeface="Calibri"/>
              </a:rPr>
              <a:t>new_name</a:t>
            </a:r>
            <a:br>
              <a:rPr dirty="0"/>
            </a:b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Syntax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: $ mv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oldfile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newfile</a:t>
            </a:r>
            <a:br>
              <a:rPr dirty="0"/>
            </a:b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Example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: $ mv ex1 ex3 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2400" b="0" strike="noStrike" spc="-1" dirty="0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rm command</a:t>
            </a:r>
            <a:br/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284040" y="1820520"/>
            <a:ext cx="8573760" cy="4367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5000" lnSpcReduction="10000"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The rm command is used to remove files or directory.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To delete a file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Syntax: $ rm filename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Example: $ rm ex1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To delete all files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Syntax: $ rm * 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spc="-1" dirty="0">
                <a:solidFill>
                  <a:srgbClr val="262626"/>
                </a:solidFill>
                <a:latin typeface="Calibri"/>
              </a:rPr>
              <a:t>r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m 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–d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dir_name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(empty directory remove)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</a:t>
            </a: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rm -r /</a:t>
            </a:r>
            <a:r>
              <a:rPr lang="en-US" sz="2400" b="1" strike="noStrike" spc="-1" dirty="0" err="1">
                <a:solidFill>
                  <a:srgbClr val="262626"/>
                </a:solidFill>
                <a:latin typeface="Calibri"/>
              </a:rPr>
              <a:t>tmp</a:t>
            </a: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/backup 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to remove everything that folder.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Of course you've to be careful before removing anything.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orbel"/>
              </a:rPr>
              <a:t>Create, change and remove a directory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284040" y="1833120"/>
            <a:ext cx="8573760" cy="4636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To create a directory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Syntax: $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mkdir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dirname</a:t>
            </a:r>
            <a:endParaRPr lang="en-US" sz="2400" b="0" strike="noStrike" spc="-1" dirty="0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To change the name of the directory (!!)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Syntax: $ cd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dirname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(!! mv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old_name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new_name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)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To remove the directory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Syntax: $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rmdir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dirname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Example: $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rmdir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flower 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To delete all directories </a:t>
            </a:r>
            <a:r>
              <a:rPr lang="en-US" sz="2400" b="0" strike="noStrike" spc="-1" dirty="0">
                <a:solidFill>
                  <a:srgbClr val="212529"/>
                </a:solidFill>
                <a:latin typeface="montserrat"/>
              </a:rPr>
              <a:t>The </a:t>
            </a:r>
            <a:r>
              <a:rPr lang="en-US" sz="2400" b="0" strike="noStrike" spc="-1" dirty="0">
                <a:solidFill>
                  <a:srgbClr val="212529"/>
                </a:solidFill>
                <a:latin typeface="Inconsolata"/>
              </a:rPr>
              <a:t>-p</a:t>
            </a:r>
            <a:r>
              <a:rPr lang="en-US" sz="2400" b="0" strike="noStrike" spc="-1" dirty="0">
                <a:solidFill>
                  <a:srgbClr val="212529"/>
                </a:solidFill>
                <a:latin typeface="montserrat"/>
              </a:rPr>
              <a:t> option can delete directory and its subdirectories/sub-folders: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Syntax: $ </a:t>
            </a:r>
            <a:r>
              <a:rPr lang="en-US" sz="2400" b="1" strike="noStrike" spc="-1" dirty="0" err="1">
                <a:solidFill>
                  <a:srgbClr val="212529"/>
                </a:solidFill>
                <a:latin typeface="Inconsolata"/>
              </a:rPr>
              <a:t>rmdir</a:t>
            </a:r>
            <a:r>
              <a:rPr lang="en-US" sz="2400" b="1" strike="noStrike" spc="-1" dirty="0">
                <a:solidFill>
                  <a:srgbClr val="212529"/>
                </a:solidFill>
                <a:latin typeface="Inconsolata"/>
              </a:rPr>
              <a:t> -p dir1/dir2/dir3</a:t>
            </a:r>
            <a:endParaRPr lang="en-US" sz="2400" b="0" strike="noStrike" spc="-1" dirty="0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DAA7-8714-274F-A1EB-726F5695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C3D5A-90CF-954A-8BC8-4CC261973BE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sz="1500" spc="-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r>
              <a:rPr lang="en-US" sz="1500" spc="-12" dirty="0">
                <a:solidFill>
                  <a:srgbClr val="000000"/>
                </a:solidFill>
                <a:latin typeface="Times New Roman"/>
                <a:ea typeface="Times New Roman"/>
              </a:rPr>
              <a:t>In AIUB, create a text file called ‘file1.txt’, with the text: </a:t>
            </a:r>
          </a:p>
          <a:p>
            <a:pPr marL="0" indent="0">
              <a:buNone/>
            </a:pPr>
            <a:r>
              <a:rPr lang="en-US" sz="1500" spc="-12" dirty="0">
                <a:solidFill>
                  <a:srgbClr val="000000"/>
                </a:solidFill>
                <a:latin typeface="Times New Roman"/>
                <a:ea typeface="Times New Roman"/>
              </a:rPr>
              <a:t>“this is my first text</a:t>
            </a:r>
            <a:r>
              <a:rPr lang="en-US" sz="1500" spc="-75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500" spc="-12" dirty="0">
                <a:solidFill>
                  <a:srgbClr val="000000"/>
                </a:solidFill>
                <a:latin typeface="Times New Roman"/>
                <a:ea typeface="Times New Roman"/>
              </a:rPr>
              <a:t>file”</a:t>
            </a:r>
            <a:endParaRPr lang="en-US" sz="1500" spc="-12" dirty="0">
              <a:solidFill>
                <a:srgbClr val="000000"/>
              </a:solidFill>
              <a:latin typeface="Times New Roman"/>
            </a:endParaRPr>
          </a:p>
          <a:p>
            <a:r>
              <a:rPr lang="en-US" sz="1500" spc="-12" dirty="0">
                <a:solidFill>
                  <a:srgbClr val="000000"/>
                </a:solidFill>
                <a:latin typeface="Times New Roman"/>
              </a:rPr>
              <a:t>Create another file name file2.txt with the text</a:t>
            </a:r>
          </a:p>
          <a:p>
            <a:pPr marL="0" indent="0">
              <a:buNone/>
            </a:pPr>
            <a:r>
              <a:rPr lang="en-US" sz="1500" spc="-12" dirty="0">
                <a:solidFill>
                  <a:srgbClr val="000000"/>
                </a:solidFill>
                <a:latin typeface="Times New Roman"/>
              </a:rPr>
              <a:t>“This is second file”</a:t>
            </a:r>
            <a:endParaRPr lang="en-BD" sz="1500" spc="-12" dirty="0">
              <a:solidFill>
                <a:srgbClr val="000000"/>
              </a:solidFill>
              <a:latin typeface="Times New Roman"/>
            </a:endParaRPr>
          </a:p>
          <a:p>
            <a:r>
              <a:rPr lang="en-BD" sz="1500" spc="-12" dirty="0">
                <a:solidFill>
                  <a:srgbClr val="000000"/>
                </a:solidFill>
                <a:latin typeface="Times New Roman"/>
              </a:rPr>
              <a:t>Copy file1.txt to file2.txt</a:t>
            </a:r>
            <a:endParaRPr lang="en-US" sz="1500" spc="-12" dirty="0">
              <a:solidFill>
                <a:srgbClr val="000000"/>
              </a:solidFill>
              <a:latin typeface="Times New Roman"/>
            </a:endParaRPr>
          </a:p>
          <a:p>
            <a:r>
              <a:rPr lang="en-BD" sz="1500" spc="-12" dirty="0">
                <a:solidFill>
                  <a:srgbClr val="000000"/>
                </a:solidFill>
                <a:latin typeface="Times New Roman"/>
              </a:rPr>
              <a:t>Move both fil</a:t>
            </a:r>
            <a:r>
              <a:rPr lang="en-US" sz="1500" spc="-12" dirty="0">
                <a:solidFill>
                  <a:srgbClr val="000000"/>
                </a:solidFill>
                <a:latin typeface="Times New Roman"/>
              </a:rPr>
              <a:t>e</a:t>
            </a:r>
            <a:r>
              <a:rPr lang="en-BD" sz="1500" spc="-12" dirty="0">
                <a:solidFill>
                  <a:srgbClr val="000000"/>
                </a:solidFill>
                <a:latin typeface="Times New Roman"/>
              </a:rPr>
              <a:t>1.txt and file2.txt to </a:t>
            </a:r>
            <a:r>
              <a:rPr lang="en-US" sz="1500" spc="-12" dirty="0" err="1">
                <a:solidFill>
                  <a:srgbClr val="000000"/>
                </a:solidFill>
                <a:latin typeface="Times New Roman"/>
              </a:rPr>
              <a:t>Dirctory</a:t>
            </a:r>
            <a:endParaRPr lang="en-BD" sz="1500" spc="-12" dirty="0">
              <a:solidFill>
                <a:srgbClr val="000000"/>
              </a:solidFill>
              <a:latin typeface="Times New Roman"/>
            </a:endParaRPr>
          </a:p>
          <a:p>
            <a:r>
              <a:rPr lang="en-US" sz="1500" spc="-1" dirty="0">
                <a:solidFill>
                  <a:srgbClr val="000000"/>
                </a:solidFill>
                <a:latin typeface="Times New Roman"/>
              </a:rPr>
              <a:t>Rename file2.txt to your_name.txt</a:t>
            </a:r>
          </a:p>
          <a:p>
            <a:r>
              <a:rPr lang="en-US" sz="1500" spc="-1" dirty="0">
                <a:solidFill>
                  <a:srgbClr val="000000"/>
                </a:solidFill>
                <a:latin typeface="Times New Roman"/>
              </a:rPr>
              <a:t>Delete </a:t>
            </a:r>
            <a:r>
              <a:rPr lang="en-US" sz="1500" spc="-1" dirty="0" err="1">
                <a:solidFill>
                  <a:srgbClr val="000000"/>
                </a:solidFill>
                <a:latin typeface="Times New Roman"/>
              </a:rPr>
              <a:t>your_name.txt</a:t>
            </a:r>
            <a:endParaRPr lang="en-US" sz="1500" spc="-1" dirty="0">
              <a:solidFill>
                <a:srgbClr val="000000"/>
              </a:solidFill>
              <a:latin typeface="Times New Roman"/>
            </a:endParaRPr>
          </a:p>
          <a:p>
            <a:r>
              <a:rPr lang="en-US" sz="1500" spc="-1" dirty="0">
                <a:solidFill>
                  <a:srgbClr val="000000"/>
                </a:solidFill>
                <a:latin typeface="Times New Roman"/>
              </a:rPr>
              <a:t>Delete AIUB</a:t>
            </a:r>
            <a:endParaRPr lang="en-BD" sz="1500" spc="-12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1963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35520" y="595080"/>
            <a:ext cx="323244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Books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35520" y="1203120"/>
            <a:ext cx="8229240" cy="377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Unix Shell Programming</a:t>
            </a:r>
            <a:endParaRPr lang="en-US" sz="24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Written by Yashavant P. Kanetkar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21200" y="448920"/>
            <a:ext cx="7808760" cy="1087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ts val="4601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Lecture Outline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86720" y="2363760"/>
            <a:ext cx="7753680" cy="3886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cat Command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Hidden Files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Showing Contents of a File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How to Append Files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How to Concatenate Files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cp Command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mv Command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rm Command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cat command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284040" y="1967400"/>
            <a:ext cx="8573760" cy="4158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cat &gt;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test.txt</a:t>
            </a:r>
            <a:endParaRPr lang="en-US" sz="2400" b="0" strike="noStrike" spc="-1" dirty="0">
              <a:solidFill>
                <a:srgbClr val="26262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    This is a test.</a:t>
            </a:r>
          </a:p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    I like Unix operating systems.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To save the changes press CTRL-d i.e. press and hold CTRL and press d. Create another text file called </a:t>
            </a:r>
            <a:r>
              <a:rPr lang="en-US" sz="2400" b="0" strike="noStrike" spc="-1" dirty="0" err="1">
                <a:solidFill>
                  <a:srgbClr val="262626"/>
                </a:solidFill>
                <a:latin typeface="Calibri"/>
              </a:rPr>
              <a:t>bar.txt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as follows:</a:t>
            </a: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2400" b="0" strike="noStrike" spc="-1" dirty="0">
              <a:solidFill>
                <a:srgbClr val="26262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2400" b="0" strike="noStrike" spc="-1" dirty="0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Exercise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66390" y="2330320"/>
            <a:ext cx="8009060" cy="1235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en-US" sz="3600" b="0" strike="noStrike" spc="-12" dirty="0">
                <a:solidFill>
                  <a:srgbClr val="000000"/>
                </a:solidFill>
                <a:latin typeface="Times New Roman"/>
                <a:ea typeface="Times New Roman"/>
              </a:rPr>
              <a:t>In dir1, create a text file called ‘file1.txt’, with the text: this is my first text</a:t>
            </a:r>
            <a:r>
              <a:rPr lang="en-US" sz="3600" b="0" strike="noStrike" spc="-75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0" strike="noStrike" spc="-12" dirty="0">
                <a:solidFill>
                  <a:srgbClr val="000000"/>
                </a:solidFill>
                <a:latin typeface="Times New Roman"/>
                <a:ea typeface="Times New Roman"/>
              </a:rPr>
              <a:t>file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Hidden Files </a:t>
            </a:r>
            <a:br/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284040" y="1842480"/>
            <a:ext cx="857376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marL="453960" indent="-45360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The special . and .. directories don’t show up when you do ls, they are </a:t>
            </a:r>
            <a:r>
              <a:rPr lang="en-US" sz="2400" b="1" strike="noStrike" spc="-1">
                <a:solidFill>
                  <a:srgbClr val="262626"/>
                </a:solidFill>
                <a:latin typeface="Calibri"/>
              </a:rPr>
              <a:t>hidden files</a:t>
            </a:r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</a:rPr>
              <a:t>Similarly we have hidden files</a:t>
            </a:r>
            <a:br/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Simple rule: files whose names start with . are considered ‘hidden’</a:t>
            </a:r>
            <a:br/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Make ls display all files, even the hidden ones, by giving it the -a (all) option:</a:t>
            </a:r>
            <a:br/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$ </a:t>
            </a:r>
            <a:r>
              <a:rPr lang="en-US" sz="2400" b="1" strike="noStrike" spc="-1">
                <a:solidFill>
                  <a:srgbClr val="262626"/>
                </a:solidFill>
                <a:latin typeface="Calibri"/>
              </a:rPr>
              <a:t>ls -a</a:t>
            </a:r>
            <a:br/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. .. .bashrc .profile report.doc</a:t>
            </a:r>
          </a:p>
          <a:p>
            <a:pPr marL="453960" indent="-45360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Hidden files are often used for configuration files</a:t>
            </a:r>
          </a:p>
          <a:p>
            <a:pPr marL="453960" indent="-45360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Usually found in a user’s home directory</a:t>
            </a:r>
          </a:p>
          <a:p>
            <a:pPr marL="453960" indent="-45360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You can still read hidden files — they just don’t get listed by ls by default </a:t>
            </a:r>
            <a:br/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orbel"/>
              </a:rPr>
              <a:t>cat command to show content of a file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284040" y="1911960"/>
            <a:ext cx="8573760" cy="4213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It's used to print the contents of a file to the screen(stdout more precisely), really useful when you want to have a quick look on contents of a file. 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As example, use </a:t>
            </a:r>
            <a:r>
              <a:rPr lang="en-US" sz="2400" b="1" strike="noStrike" spc="-1">
                <a:solidFill>
                  <a:srgbClr val="262626"/>
                </a:solidFill>
                <a:latin typeface="Calibri"/>
              </a:rPr>
              <a:t>cat a_text_file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to get the inside contents of that file in your screen.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FFFFFF"/>
                </a:solidFill>
                <a:latin typeface="Corbel"/>
              </a:rPr>
              <a:t>cat command to append</a:t>
            </a:r>
            <a:endParaRPr lang="en-US" sz="4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84040" y="1967400"/>
            <a:ext cx="8573760" cy="4158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Use the (&gt;&gt;) operator to append the contents of file1.txt to file2.txt :</a:t>
            </a: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en-US" sz="2400" b="0" strike="noStrike" spc="-1" dirty="0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cat file1.txt &gt;&gt; file2.txt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45917" y="1657726"/>
            <a:ext cx="8573760" cy="41724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000" lnSpcReduction="10000"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To create a file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Syntax: $ cat&gt;filename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Example: $ cat&gt;ex1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To view the content of the file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Syntax: $ cat filename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Example: $ cat ex1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To append some details with the existing details in the file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Syntax: $ cat&gt;&gt;filename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Example: $ cat&gt;&gt;ex1 </a:t>
            </a:r>
            <a:br>
              <a:rPr dirty="0"/>
            </a:b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</a:t>
            </a:r>
          </a:p>
        </p:txBody>
      </p:sp>
      <p:sp>
        <p:nvSpPr>
          <p:cNvPr id="157" name="TextShape 2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Create, View and Append file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Concatenate multiple files </a:t>
            </a:r>
            <a:br/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284040" y="1953360"/>
            <a:ext cx="8573760" cy="4172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</a:rPr>
              <a:t>To concatenate multiple files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Syntax: $ cat file1 file2 &gt;&gt; file3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Example: $ cat computer compiler &gt;&gt; world </a:t>
            </a:r>
            <a:br>
              <a:rPr dirty="0"/>
            </a:b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1524</TotalTime>
  <Words>839</Words>
  <Application>Microsoft Office PowerPoint</Application>
  <PresentationFormat>On-screen Show (4:3)</PresentationFormat>
  <Paragraphs>110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Corbel</vt:lpstr>
      <vt:lpstr>Inconsolata</vt:lpstr>
      <vt:lpstr>montserrat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subject/>
  <dc:creator>Mahbubul Syeed</dc:creator>
  <dc:description/>
  <cp:lastModifiedBy>Syma Kamal Chaity</cp:lastModifiedBy>
  <cp:revision>57</cp:revision>
  <dcterms:created xsi:type="dcterms:W3CDTF">2018-12-10T17:20:29Z</dcterms:created>
  <dcterms:modified xsi:type="dcterms:W3CDTF">2024-06-05T05:16:12Z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home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