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306" r:id="rId20"/>
    <p:sldId id="307" r:id="rId21"/>
    <p:sldId id="308" r:id="rId22"/>
    <p:sldId id="310" r:id="rId23"/>
    <p:sldId id="312" r:id="rId24"/>
    <p:sldId id="320" r:id="rId25"/>
    <p:sldId id="322" r:id="rId26"/>
    <p:sldId id="323" r:id="rId27"/>
    <p:sldId id="324" r:id="rId28"/>
    <p:sldId id="325" r:id="rId29"/>
    <p:sldId id="326" r:id="rId30"/>
    <p:sldId id="327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5D550-7E58-4C6D-B3BC-9226C9B51E2F}" v="1" dt="2023-10-21T02:39:45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86829"/>
  </p:normalViewPr>
  <p:slideViewPr>
    <p:cSldViewPr snapToGrid="0" snapToObjects="1">
      <p:cViewPr>
        <p:scale>
          <a:sx n="55" d="100"/>
          <a:sy n="55" d="100"/>
        </p:scale>
        <p:origin x="163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22F5D550-7E58-4C6D-B3BC-9226C9B51E2F}"/>
    <pc:docChg chg="delSld modSld">
      <pc:chgData name="Syma Kamal Chaity" userId="0a142dbb-f898-468d-b158-61e6f6b84dcd" providerId="ADAL" clId="{22F5D550-7E58-4C6D-B3BC-9226C9B51E2F}" dt="2023-10-21T02:39:45.601" v="19" actId="1076"/>
      <pc:docMkLst>
        <pc:docMk/>
      </pc:docMkLst>
      <pc:sldChg chg="modSp">
        <pc:chgData name="Syma Kamal Chaity" userId="0a142dbb-f898-468d-b158-61e6f6b84dcd" providerId="ADAL" clId="{22F5D550-7E58-4C6D-B3BC-9226C9B51E2F}" dt="2023-10-21T02:39:45.601" v="19" actId="1076"/>
        <pc:sldMkLst>
          <pc:docMk/>
          <pc:sldMk cId="1382319473" sldId="278"/>
        </pc:sldMkLst>
        <pc:picChg chg="mod">
          <ac:chgData name="Syma Kamal Chaity" userId="0a142dbb-f898-468d-b158-61e6f6b84dcd" providerId="ADAL" clId="{22F5D550-7E58-4C6D-B3BC-9226C9B51E2F}" dt="2023-10-21T02:39:45.601" v="19" actId="1076"/>
          <ac:picMkLst>
            <pc:docMk/>
            <pc:sldMk cId="1382319473" sldId="278"/>
            <ac:picMk id="12291" creationId="{00000000-0000-0000-0000-000000000000}"/>
          </ac:picMkLst>
        </pc:picChg>
      </pc:sldChg>
      <pc:sldChg chg="del">
        <pc:chgData name="Syma Kamal Chaity" userId="0a142dbb-f898-468d-b158-61e6f6b84dcd" providerId="ADAL" clId="{22F5D550-7E58-4C6D-B3BC-9226C9B51E2F}" dt="2023-10-21T02:16:00.824" v="0" actId="2696"/>
        <pc:sldMkLst>
          <pc:docMk/>
          <pc:sldMk cId="3401064653" sldId="294"/>
        </pc:sldMkLst>
      </pc:sldChg>
      <pc:sldChg chg="del">
        <pc:chgData name="Syma Kamal Chaity" userId="0a142dbb-f898-468d-b158-61e6f6b84dcd" providerId="ADAL" clId="{22F5D550-7E58-4C6D-B3BC-9226C9B51E2F}" dt="2023-10-21T02:16:06.257" v="1" actId="2696"/>
        <pc:sldMkLst>
          <pc:docMk/>
          <pc:sldMk cId="142152903" sldId="295"/>
        </pc:sldMkLst>
      </pc:sldChg>
      <pc:sldChg chg="del">
        <pc:chgData name="Syma Kamal Chaity" userId="0a142dbb-f898-468d-b158-61e6f6b84dcd" providerId="ADAL" clId="{22F5D550-7E58-4C6D-B3BC-9226C9B51E2F}" dt="2023-10-21T02:16:12.321" v="2" actId="2696"/>
        <pc:sldMkLst>
          <pc:docMk/>
          <pc:sldMk cId="2824761723" sldId="296"/>
        </pc:sldMkLst>
      </pc:sldChg>
      <pc:sldChg chg="del">
        <pc:chgData name="Syma Kamal Chaity" userId="0a142dbb-f898-468d-b158-61e6f6b84dcd" providerId="ADAL" clId="{22F5D550-7E58-4C6D-B3BC-9226C9B51E2F}" dt="2023-10-21T02:16:16.752" v="3" actId="2696"/>
        <pc:sldMkLst>
          <pc:docMk/>
          <pc:sldMk cId="110612143" sldId="297"/>
        </pc:sldMkLst>
      </pc:sldChg>
      <pc:sldChg chg="del">
        <pc:chgData name="Syma Kamal Chaity" userId="0a142dbb-f898-468d-b158-61e6f6b84dcd" providerId="ADAL" clId="{22F5D550-7E58-4C6D-B3BC-9226C9B51E2F}" dt="2023-10-21T02:16:22.809" v="4" actId="2696"/>
        <pc:sldMkLst>
          <pc:docMk/>
          <pc:sldMk cId="830476057" sldId="298"/>
        </pc:sldMkLst>
      </pc:sldChg>
      <pc:sldChg chg="del">
        <pc:chgData name="Syma Kamal Chaity" userId="0a142dbb-f898-468d-b158-61e6f6b84dcd" providerId="ADAL" clId="{22F5D550-7E58-4C6D-B3BC-9226C9B51E2F}" dt="2023-10-21T02:16:27.045" v="5" actId="2696"/>
        <pc:sldMkLst>
          <pc:docMk/>
          <pc:sldMk cId="3754594874" sldId="299"/>
        </pc:sldMkLst>
      </pc:sldChg>
      <pc:sldChg chg="del">
        <pc:chgData name="Syma Kamal Chaity" userId="0a142dbb-f898-468d-b158-61e6f6b84dcd" providerId="ADAL" clId="{22F5D550-7E58-4C6D-B3BC-9226C9B51E2F}" dt="2023-10-21T02:16:34.049" v="6" actId="2696"/>
        <pc:sldMkLst>
          <pc:docMk/>
          <pc:sldMk cId="4112206506" sldId="300"/>
        </pc:sldMkLst>
      </pc:sldChg>
      <pc:sldChg chg="del">
        <pc:chgData name="Syma Kamal Chaity" userId="0a142dbb-f898-468d-b158-61e6f6b84dcd" providerId="ADAL" clId="{22F5D550-7E58-4C6D-B3BC-9226C9B51E2F}" dt="2023-10-21T02:16:37.640" v="7" actId="2696"/>
        <pc:sldMkLst>
          <pc:docMk/>
          <pc:sldMk cId="2760814565" sldId="301"/>
        </pc:sldMkLst>
      </pc:sldChg>
      <pc:sldChg chg="del">
        <pc:chgData name="Syma Kamal Chaity" userId="0a142dbb-f898-468d-b158-61e6f6b84dcd" providerId="ADAL" clId="{22F5D550-7E58-4C6D-B3BC-9226C9B51E2F}" dt="2023-10-21T02:16:42.311" v="8" actId="2696"/>
        <pc:sldMkLst>
          <pc:docMk/>
          <pc:sldMk cId="2006362200" sldId="302"/>
        </pc:sldMkLst>
      </pc:sldChg>
      <pc:sldChg chg="del">
        <pc:chgData name="Syma Kamal Chaity" userId="0a142dbb-f898-468d-b158-61e6f6b84dcd" providerId="ADAL" clId="{22F5D550-7E58-4C6D-B3BC-9226C9B51E2F}" dt="2023-10-21T02:16:46.213" v="9" actId="2696"/>
        <pc:sldMkLst>
          <pc:docMk/>
          <pc:sldMk cId="890932297" sldId="303"/>
        </pc:sldMkLst>
      </pc:sldChg>
      <pc:sldChg chg="del">
        <pc:chgData name="Syma Kamal Chaity" userId="0a142dbb-f898-468d-b158-61e6f6b84dcd" providerId="ADAL" clId="{22F5D550-7E58-4C6D-B3BC-9226C9B51E2F}" dt="2023-10-21T02:16:49.784" v="10" actId="2696"/>
        <pc:sldMkLst>
          <pc:docMk/>
          <pc:sldMk cId="2851155382" sldId="304"/>
        </pc:sldMkLst>
      </pc:sldChg>
      <pc:sldChg chg="del">
        <pc:chgData name="Syma Kamal Chaity" userId="0a142dbb-f898-468d-b158-61e6f6b84dcd" providerId="ADAL" clId="{22F5D550-7E58-4C6D-B3BC-9226C9B51E2F}" dt="2023-10-21T02:16:53.130" v="11" actId="2696"/>
        <pc:sldMkLst>
          <pc:docMk/>
          <pc:sldMk cId="3470563194" sldId="305"/>
        </pc:sldMkLst>
      </pc:sldChg>
      <pc:sldChg chg="del">
        <pc:chgData name="Syma Kamal Chaity" userId="0a142dbb-f898-468d-b158-61e6f6b84dcd" providerId="ADAL" clId="{22F5D550-7E58-4C6D-B3BC-9226C9B51E2F}" dt="2023-10-21T02:17:19.187" v="12" actId="2696"/>
        <pc:sldMkLst>
          <pc:docMk/>
          <pc:sldMk cId="2781611708" sldId="309"/>
        </pc:sldMkLst>
      </pc:sldChg>
      <pc:sldChg chg="del">
        <pc:chgData name="Syma Kamal Chaity" userId="0a142dbb-f898-468d-b158-61e6f6b84dcd" providerId="ADAL" clId="{22F5D550-7E58-4C6D-B3BC-9226C9B51E2F}" dt="2023-10-21T02:17:28.481" v="13" actId="2696"/>
        <pc:sldMkLst>
          <pc:docMk/>
          <pc:sldMk cId="3485696625" sldId="311"/>
        </pc:sldMkLst>
      </pc:sldChg>
      <pc:sldChg chg="del">
        <pc:chgData name="Syma Kamal Chaity" userId="0a142dbb-f898-468d-b158-61e6f6b84dcd" providerId="ADAL" clId="{22F5D550-7E58-4C6D-B3BC-9226C9B51E2F}" dt="2023-10-21T02:17:40.064" v="14" actId="2696"/>
        <pc:sldMkLst>
          <pc:docMk/>
          <pc:sldMk cId="2153697350" sldId="313"/>
        </pc:sldMkLst>
      </pc:sldChg>
      <pc:sldChg chg="del">
        <pc:chgData name="Syma Kamal Chaity" userId="0a142dbb-f898-468d-b158-61e6f6b84dcd" providerId="ADAL" clId="{22F5D550-7E58-4C6D-B3BC-9226C9B51E2F}" dt="2023-10-21T02:17:44.290" v="15" actId="2696"/>
        <pc:sldMkLst>
          <pc:docMk/>
          <pc:sldMk cId="4111814103" sldId="314"/>
        </pc:sldMkLst>
      </pc:sldChg>
      <pc:sldChg chg="del">
        <pc:chgData name="Syma Kamal Chaity" userId="0a142dbb-f898-468d-b158-61e6f6b84dcd" providerId="ADAL" clId="{22F5D550-7E58-4C6D-B3BC-9226C9B51E2F}" dt="2023-10-21T02:17:49.844" v="16" actId="2696"/>
        <pc:sldMkLst>
          <pc:docMk/>
          <pc:sldMk cId="1973542729" sldId="315"/>
        </pc:sldMkLst>
      </pc:sldChg>
      <pc:sldChg chg="del">
        <pc:chgData name="Syma Kamal Chaity" userId="0a142dbb-f898-468d-b158-61e6f6b84dcd" providerId="ADAL" clId="{22F5D550-7E58-4C6D-B3BC-9226C9B51E2F}" dt="2023-10-21T02:17:53.699" v="17" actId="2696"/>
        <pc:sldMkLst>
          <pc:docMk/>
          <pc:sldMk cId="4065616806" sldId="318"/>
        </pc:sldMkLst>
      </pc:sldChg>
      <pc:sldChg chg="del">
        <pc:chgData name="Syma Kamal Chaity" userId="0a142dbb-f898-468d-b158-61e6f6b84dcd" providerId="ADAL" clId="{22F5D550-7E58-4C6D-B3BC-9226C9B51E2F}" dt="2023-10-21T02:18:14.005" v="18" actId="2696"/>
        <pc:sldMkLst>
          <pc:docMk/>
          <pc:sldMk cId="294533821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A7329F-DF2E-458E-974B-7D8277C482A7}" type="slidenum">
              <a:rPr lang="en-US" altLang="en-US">
                <a:latin typeface="Helvetica" pitchFamily="-84" charset="0"/>
              </a:rPr>
              <a:pPr/>
              <a:t>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DDCB16-42AF-4D29-973F-FA1A1A80E026}" type="slidenum">
              <a:rPr lang="en-US" altLang="en-US">
                <a:latin typeface="Helvetica" pitchFamily="-84" charset="0"/>
              </a:rPr>
              <a:pPr/>
              <a:t>12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Start from here section D summer 202-1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67B4B58-798E-47C9-8799-5973E5549E0E}" type="slidenum">
              <a:rPr lang="en-US" altLang="en-US">
                <a:latin typeface="Helvetica" pitchFamily="-84" charset="0"/>
              </a:rPr>
              <a:pPr/>
              <a:t>14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351B37-4320-4ABB-976F-84CC61919E05}" type="slidenum">
              <a:rPr lang="en-US" altLang="en-US">
                <a:latin typeface="Helvetica" pitchFamily="-84" charset="0"/>
              </a:rPr>
              <a:pPr/>
              <a:t>15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6597C1-0235-4CC0-95AC-8E13226A5713}" type="slidenum">
              <a:rPr lang="en-US" altLang="en-US">
                <a:latin typeface="Helvetica" pitchFamily="-84" charset="0"/>
              </a:rPr>
              <a:pPr/>
              <a:t>16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7FA80F-E9D9-4B74-ACF5-36ABE07D7C4E}" type="slidenum">
              <a:rPr lang="en-US" altLang="en-US">
                <a:latin typeface="Helvetica" pitchFamily="-84" charset="0"/>
              </a:rPr>
              <a:pPr/>
              <a:t>17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176661-F0AF-437B-8978-AF8B9239C3AA}" type="slidenum">
              <a:rPr lang="en-US" altLang="en-US">
                <a:latin typeface="Helvetica" pitchFamily="-84" charset="0"/>
              </a:rPr>
              <a:pPr/>
              <a:t>18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UP to this </a:t>
            </a:r>
            <a:r>
              <a:rPr lang="en-US" altLang="en-US">
                <a:latin typeface="Times New Roman" pitchFamily="18" charset="0"/>
              </a:rPr>
              <a:t>E summer 2021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CCEB42-957D-45CB-A85D-6718346B7DE4}" type="slidenum">
              <a:rPr lang="en-US" altLang="en-US">
                <a:latin typeface="Helvetica" pitchFamily="-84" charset="0"/>
              </a:rPr>
              <a:pPr/>
              <a:t>19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892C173-82CD-4693-B5C1-84E8ECDE376F}" type="slidenum">
              <a:rPr lang="en-US" altLang="en-US">
                <a:latin typeface="Helvetica" pitchFamily="-84" charset="0"/>
              </a:rPr>
              <a:pPr/>
              <a:t>20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FB903F-BA0E-47E6-AF4D-98C889FB4229}" type="slidenum">
              <a:rPr lang="en-US" altLang="en-US">
                <a:latin typeface="Helvetica" pitchFamily="-84" charset="0"/>
              </a:rPr>
              <a:pPr/>
              <a:t>25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4D0A42-019D-42E0-9AAC-54F4125A4337}" type="slidenum">
              <a:rPr lang="en-US" altLang="en-US">
                <a:latin typeface="Helvetica" pitchFamily="-84" charset="0"/>
              </a:rPr>
              <a:pPr/>
              <a:t>26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DF2122-793A-4783-8224-13E626A90C08}" type="slidenum">
              <a:rPr lang="en-US" altLang="en-US">
                <a:latin typeface="Helvetica" pitchFamily="-84" charset="0"/>
              </a:rPr>
              <a:pPr/>
              <a:t>27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C8C582-8922-4934-BAC2-DDE0D39A2C58}" type="slidenum">
              <a:rPr lang="en-US" altLang="en-US">
                <a:latin typeface="Helvetica" pitchFamily="-84" charset="0"/>
              </a:rPr>
              <a:pPr/>
              <a:t>28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2DC38-278B-41FD-AE95-7428F855B373}" type="slidenum">
              <a:rPr lang="en-US" altLang="en-US">
                <a:latin typeface="Helvetica" pitchFamily="-84" charset="0"/>
              </a:rPr>
              <a:pPr/>
              <a:t>29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19C731-A829-4271-8C5D-9A2D07158C3F}" type="slidenum">
              <a:rPr lang="en-US" altLang="en-US">
                <a:latin typeface="Helvetica" pitchFamily="-84" charset="0"/>
              </a:rPr>
              <a:pPr/>
              <a:t>30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5F1CCF-A442-418B-8CC0-D80571E1808A}" type="slidenum">
              <a:rPr lang="en-US" altLang="en-US">
                <a:latin typeface="Helvetica" pitchFamily="-84" charset="0"/>
              </a:rPr>
              <a:pPr/>
              <a:t>31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1C7E9A-FC0D-434F-A18F-6DD72C0FE5A5}" type="slidenum">
              <a:rPr lang="en-US" altLang="en-US">
                <a:latin typeface="Helvetica" pitchFamily="-84" charset="0"/>
              </a:rPr>
              <a:pPr/>
              <a:t>32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7133" y="8708349"/>
            <a:ext cx="2989504" cy="4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1" tIns="44945" rIns="89891" bIns="44945" anchor="b"/>
          <a:lstStyle>
            <a:lvl1pPr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r"/>
            <a:fld id="{EF518DE5-1817-4259-BF95-FFAEF43E9DDF}" type="slidenum">
              <a:rPr lang="en-US" altLang="en-US" sz="1200">
                <a:latin typeface="Helvetica" pitchFamily="-84" charset="0"/>
              </a:rPr>
              <a:pPr algn="r"/>
              <a:t>33</a:t>
            </a:fld>
            <a:endParaRPr lang="en-US" altLang="en-US" sz="1200">
              <a:latin typeface="Helvetica" pitchFamily="-8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B13A31-3EE2-469F-B5A2-42D92DEF6767}" type="slidenum">
              <a:rPr lang="en-US" altLang="en-US">
                <a:latin typeface="Helvetica" pitchFamily="-84" charset="0"/>
              </a:rPr>
              <a:pPr/>
              <a:t>34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6A38F3-B015-4F0D-95D8-63133CCFDD3C}" type="slidenum">
              <a:rPr lang="en-US" altLang="en-US">
                <a:latin typeface="Helvetica" pitchFamily="-84" charset="0"/>
              </a:rPr>
              <a:pPr/>
              <a:t>35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302D34-E3B9-416B-82C1-1763FF513CB4}" type="slidenum">
              <a:rPr lang="en-US" altLang="en-US">
                <a:latin typeface="Helvetica" pitchFamily="-84" charset="0"/>
              </a:rPr>
              <a:pPr/>
              <a:t>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D37FC01-D50D-429D-AE09-8D337BAAC32F}" type="slidenum">
              <a:rPr lang="en-US" altLang="en-US">
                <a:latin typeface="Helvetica" pitchFamily="-84" charset="0"/>
              </a:rPr>
              <a:pPr/>
              <a:t>37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Will start from next class E section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itchFamily="18" charset="0"/>
              </a:rPr>
              <a:t>Data parallelism </a:t>
            </a:r>
            <a:r>
              <a:rPr lang="en-US" altLang="en-US" dirty="0">
                <a:latin typeface="Times New Roman" pitchFamily="18" charset="0"/>
              </a:rPr>
              <a:t>focuses on distributing subsets of the same data across multiple computing cores and performing the same operation on each core. </a:t>
            </a:r>
          </a:p>
          <a:p>
            <a:r>
              <a:rPr lang="en-US" altLang="en-US" b="1" dirty="0">
                <a:latin typeface="Times New Roman" pitchFamily="18" charset="0"/>
              </a:rPr>
              <a:t>Task parallelism </a:t>
            </a:r>
            <a:r>
              <a:rPr lang="en-US" altLang="en-US" dirty="0">
                <a:latin typeface="Times New Roman" pitchFamily="18" charset="0"/>
              </a:rPr>
              <a:t>involves distributing not data but tasks (threads) across multiple computing co </a:t>
            </a:r>
            <a:br>
              <a:rPr lang="en-US" altLang="en-US" dirty="0">
                <a:latin typeface="Times New Roman" pitchFamily="18" charset="0"/>
              </a:rPr>
            </a:b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6F6301-A2FE-48E2-93E6-96B6D11F8DD0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133DE-C515-4751-ACB1-C793C6798E90}" type="slidenum">
              <a:rPr lang="en-US" altLang="en-US">
                <a:latin typeface="Helvetica" pitchFamily="-84" charset="0"/>
              </a:rPr>
              <a:pPr/>
              <a:t>10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U</a:t>
            </a:r>
            <a:r>
              <a:rPr lang="en-GB" dirty="0"/>
              <a:t>p</a:t>
            </a:r>
            <a:r>
              <a:rPr lang="en-BD" dirty="0"/>
              <a:t>to this F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Threads &amp; Concurrency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314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Syma Kamal Chaity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461792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Identifies performance gains from adding additional cores to an application that has both serial and parallel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solidFill>
                  <a:srgbClr val="FF0000"/>
                </a:solidFill>
                <a:cs typeface="ＭＳ Ｐゴシック" charset="-128"/>
              </a:rPr>
              <a:t>S</a:t>
            </a: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 is serial portion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1-S parallel  portion 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cs typeface="ＭＳ Ｐゴシック" charset="-128"/>
              </a:rPr>
              <a:t>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ＭＳ Ｐゴシック" charset="-128"/>
              </a:rPr>
              <a:t> processing cores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That is, if application is 75% parallel / 25% serial, moving from 1 to 2 cores results in speedup of 1.6 times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As </a:t>
            </a: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approaches infinity, speedup approaches 1 / </a:t>
            </a:r>
            <a:r>
              <a:rPr lang="en-US" altLang="en-US" i="1" dirty="0">
                <a:cs typeface="ＭＳ Ｐゴシック" charset="-128"/>
              </a:rPr>
              <a:t>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br>
              <a:rPr lang="en-US" altLang="en-US" b="1" dirty="0">
                <a:cs typeface="ＭＳ Ｐゴシック" charset="-128"/>
              </a:rPr>
            </a:br>
            <a:r>
              <a:rPr lang="en-US" altLang="en-US" b="1" dirty="0">
                <a:cs typeface="ＭＳ Ｐゴシック" charset="-128"/>
              </a:rPr>
              <a:t>Serial portion of an application has disproportionate effect on performance gained by adding additional cores</a:t>
            </a:r>
            <a:endParaRPr lang="en-US" altLang="en-US" sz="800" b="1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But does the law take into account contemporary multicore systems?</a:t>
            </a: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13" y="3252722"/>
            <a:ext cx="2661706" cy="99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Amdahl’s Law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3" y="1683495"/>
            <a:ext cx="4462835" cy="31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FB3-E355-524C-9BB3-E48786E2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1" y="5174505"/>
            <a:ext cx="6998679" cy="15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User threads</a:t>
            </a:r>
            <a:r>
              <a:rPr lang="en-US" altLang="en-US" dirty="0"/>
              <a:t> - management done by user-level threads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Three primary thread libraries: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3366FF"/>
                </a:solidFill>
              </a:rPr>
              <a:t>Pthreads</a:t>
            </a:r>
            <a:endParaRPr lang="en-US" altLang="en-US" b="1" i="1" dirty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Windows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Java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 – virtually all general purpose operating systems, including: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Mac OS 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/>
              <a:t>iOS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Android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834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User and Kernel Threads</a:t>
            </a:r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74" y="2766121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Multithreading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Many-to-Many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09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Many-to-One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995813"/>
            <a:ext cx="4698802" cy="455909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 user-level threads mapped to single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 thread blocking causes all to block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Multiple threads </a:t>
            </a:r>
            <a:r>
              <a:rPr lang="en-US" altLang="en-US" dirty="0">
                <a:solidFill>
                  <a:srgbClr val="FF0000"/>
                </a:solidFill>
              </a:rPr>
              <a:t>may not run in parallel on multicore </a:t>
            </a:r>
            <a:r>
              <a:rPr lang="en-US" altLang="en-US" dirty="0"/>
              <a:t>system because only one may be in kernel at a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Few systems currently use this model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Solaris Green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08" y="2906244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3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One-to-One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707674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Each user-level thread maps to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Creating a user-level thread creates a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More concurrency than many-to-one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Number of threads per process sometimes restricted due to overhead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</a:t>
            </a: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2640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17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Allows many user level threads to be mapped to many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Allows the  operating system to create a sufficient number of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Otherwise not very common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66" y="4455439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2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Two-level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Similar to M:M, except that it allows a user thread (special root user)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86" y="342265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8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Implicit Threading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Creation and management of threads done by compilers and run-time libraries rather than programmers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Five methods explored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Thread Pools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Fork-Join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/>
              <a:t>OpenMP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Grand Central Dispatch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Intel Threading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27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Multicore Programming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Multithreading Models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 Libraries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Threading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Threading Issues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Operating System Examples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Pools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803737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Create a number of threads in a pool where they await work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Advantages: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Usually slightly faster to service a request with an existing thread than create a new thread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Allows the number of threads in the application(s) to be bound to the size of the pool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/>
              <a:t>i.e.Tasks</a:t>
            </a:r>
            <a:r>
              <a:rPr lang="en-US" altLang="en-US" dirty="0"/>
              <a:t> could be scheduled to run periodically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Windows API supports thread pools: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9" y="5374601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7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Thread Pools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Three factory methods for creating thread pools in Executors class:</a:t>
            </a:r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131485"/>
            <a:ext cx="66802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9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</a:t>
            </a:r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685212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Multiple threads (tasks) are </a:t>
            </a:r>
            <a:r>
              <a:rPr lang="en-US" altLang="en-US" b="1" dirty="0"/>
              <a:t>forked</a:t>
            </a:r>
            <a:r>
              <a:rPr lang="en-US" altLang="en-US" dirty="0"/>
              <a:t>, and then </a:t>
            </a:r>
            <a:r>
              <a:rPr lang="en-US" altLang="en-US" b="1" dirty="0"/>
              <a:t>joined</a:t>
            </a:r>
            <a:r>
              <a:rPr lang="en-US" altLang="en-US" dirty="0"/>
              <a:t>.</a:t>
            </a:r>
          </a:p>
        </p:txBody>
      </p:sp>
      <p:pic>
        <p:nvPicPr>
          <p:cNvPr id="6451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2" y="302634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04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</a:t>
            </a: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071449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62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Grand Central Dispatch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1653" y="1970761"/>
            <a:ext cx="841659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the Swift language a task is defined as a closure – similar to a block, minus the caret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Closures are submitted to the queue using the </a:t>
            </a:r>
            <a:r>
              <a:rPr lang="en-US" altLang="en-US" dirty="0" err="1">
                <a:latin typeface="Courier New" pitchFamily="49" charset="0"/>
              </a:rPr>
              <a:t>dispatch_async</a:t>
            </a:r>
            <a:r>
              <a:rPr lang="en-US" altLang="en-US" dirty="0">
                <a:latin typeface="Courier New" pitchFamily="49" charset="0"/>
              </a:rPr>
              <a:t>() </a:t>
            </a:r>
            <a:r>
              <a:rPr lang="en-US" altLang="en-US" dirty="0"/>
              <a:t>function: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66" y="3885069"/>
            <a:ext cx="5892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1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Signal handling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Synchronous and asynchronous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 cancellation of target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Asynchronous or deferred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Thread-local storage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Scheduler Activations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 lvl="1">
              <a:buFont typeface="Wingdings" pitchFamily="2" charset="2"/>
              <a:buChar char="q"/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72599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Semantics of fork() and exec()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Does </a:t>
            </a:r>
            <a:r>
              <a:rPr lang="en-US" altLang="en-US" b="1" dirty="0">
                <a:latin typeface="Courier New" pitchFamily="49" charset="0"/>
              </a:rPr>
              <a:t>fork()</a:t>
            </a:r>
            <a:r>
              <a:rPr lang="en-US" altLang="en-US" dirty="0"/>
              <a:t>duplicate only the calling thread or all threads?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 </a:t>
            </a:r>
            <a:r>
              <a:rPr lang="en-US" altLang="en-US" dirty="0" err="1"/>
              <a:t>UNIXes</a:t>
            </a:r>
            <a:r>
              <a:rPr lang="en-US" altLang="en-US" dirty="0"/>
              <a:t> have two versions of fork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Why and when to use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Exec() immediately after Fork(), then duplication of all process is not needed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No Exec() after Fork(), then duplication of all process is needed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latin typeface="Courier New" pitchFamily="49" charset="0"/>
              </a:rPr>
              <a:t>exec() </a:t>
            </a:r>
            <a:r>
              <a:rPr lang="en-US" altLang="en-US" dirty="0"/>
              <a:t>usually works as normal – replace the running process including all threads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54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459287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  <p:extLst>
      <p:ext uri="{BB962C8B-B14F-4D97-AF65-F5344CB8AC3E}">
        <p14:creationId xmlns:p14="http://schemas.microsoft.com/office/powerpoint/2010/main" val="3340574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Signal Handling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6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63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38553"/>
            <a:ext cx="8574087" cy="3992563"/>
          </a:xfrm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Terminating a thread before it has finished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3366FF"/>
                </a:solidFill>
              </a:rPr>
              <a:t>target thread</a:t>
            </a: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Two general approaches: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/>
              <a:t>Pthread</a:t>
            </a:r>
            <a:r>
              <a:rPr lang="en-US" altLang="en-US" dirty="0"/>
              <a:t> code to create and cancel a thread: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/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880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95" y="5045108"/>
            <a:ext cx="2931896" cy="157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4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1" y="1971631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1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Thread Cancellation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63738"/>
            <a:ext cx="8574087" cy="449969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3366FF"/>
                </a:solidFill>
              </a:rPr>
              <a:t>cancellation point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I.e.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3366FF"/>
                </a:solidFill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901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55" y="2777930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37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Thread-Local Storage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Thread-local storage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TLS</a:t>
            </a:r>
            <a:r>
              <a:rPr lang="en-US" altLang="en-US" dirty="0"/>
              <a:t>) allows each thread to have its own copy of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Useful when you do not have control over the thread creation process (i.e., when using a thread pool)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Different from local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Local variables visible only during single function invocation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TLS visible across function invocations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Similar to </a:t>
            </a:r>
            <a:r>
              <a:rPr lang="en-US" altLang="en-US" b="1" dirty="0">
                <a:latin typeface="Courier New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TLS is unique to each thread</a:t>
            </a:r>
          </a:p>
        </p:txBody>
      </p:sp>
    </p:spTree>
    <p:extLst>
      <p:ext uri="{BB962C8B-B14F-4D97-AF65-F5344CB8AC3E}">
        <p14:creationId xmlns:p14="http://schemas.microsoft.com/office/powerpoint/2010/main" val="2250626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6830621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3366FF"/>
                </a:solidFill>
              </a:rPr>
              <a:t>lightweight process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LWP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Appears to be a virtual processor on which process can schedule user thread to run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LWP attached to kernel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How many LWPs to create?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Scheduler activations provide </a:t>
            </a:r>
            <a:r>
              <a:rPr lang="en-US" altLang="en-US" b="1" dirty="0" err="1">
                <a:solidFill>
                  <a:srgbClr val="3366FF"/>
                </a:solidFill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 err="1">
                <a:solidFill>
                  <a:srgbClr val="3366FF"/>
                </a:solidFill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handler </a:t>
            </a:r>
            <a:r>
              <a:rPr lang="en-US" altLang="en-US" dirty="0"/>
              <a:t>in the thread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523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180263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09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Operating System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Windows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Linux Threads</a:t>
            </a:r>
          </a:p>
        </p:txBody>
      </p:sp>
    </p:spTree>
    <p:extLst>
      <p:ext uri="{BB962C8B-B14F-4D97-AF65-F5344CB8AC3E}">
        <p14:creationId xmlns:p14="http://schemas.microsoft.com/office/powerpoint/2010/main" val="2465219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Windows Threads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Windows API – primary API for Windows applications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Implements the one-to-one mapping, kernel-level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thread contains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 thread id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Register set representing state of processor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Separate user and kernel stacks for when thread runs in user mode or kernel mode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Private data storage area used by run-time libraries and dynamic link libraries (DLLs)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register set, stacks, and private storage area are known as the </a:t>
            </a:r>
            <a:r>
              <a:rPr lang="en-US" altLang="en-US" b="1" dirty="0">
                <a:solidFill>
                  <a:srgbClr val="3366FF"/>
                </a:solidFill>
              </a:rPr>
              <a:t>context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thread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0019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Windows Threads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primary data structures of a thread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ETHREAD (executive thread block) – includes pointer to process to which thread belongs and to KTHREAD,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KTHREAD (kernel thread block) – scheduling and synchronization info, kernel-mode stack, pointer to TEB,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TEB (thread environment block) – thread id, user-mode stack, thread-local storage, in user space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729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Windows Threads Data Structures</a:t>
            </a:r>
          </a:p>
        </p:txBody>
      </p:sp>
      <p:pic>
        <p:nvPicPr>
          <p:cNvPr id="10342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83" y="2087323"/>
            <a:ext cx="4306888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154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Linux refers to them as </a:t>
            </a:r>
            <a:r>
              <a:rPr lang="en-US" altLang="en-US" b="1" i="1" dirty="0">
                <a:cs typeface="ＭＳ Ｐゴシック" charset="-128"/>
              </a:rPr>
              <a:t>tasks</a:t>
            </a:r>
            <a:r>
              <a:rPr lang="en-US" altLang="en-US" dirty="0">
                <a:cs typeface="ＭＳ Ｐゴシック" charset="-128"/>
              </a:rPr>
              <a:t> rather than </a:t>
            </a:r>
            <a:r>
              <a:rPr lang="en-US" altLang="en-US" b="1" i="1" dirty="0">
                <a:cs typeface="ＭＳ Ｐゴシック" charset="-128"/>
              </a:rPr>
              <a:t>threads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ＭＳ Ｐゴシック" charset="-128"/>
              </a:rPr>
              <a:t>system call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>
                <a:cs typeface="ＭＳ Ｐゴシック" charset="-128"/>
              </a:rPr>
              <a:t>allows a child task to share the address space of the parent task (process)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Flags control behavior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</p:txBody>
      </p:sp>
      <p:pic>
        <p:nvPicPr>
          <p:cNvPr id="10547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58" y="3785470"/>
            <a:ext cx="39544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118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495114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Benefits MT (Multi Thread)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Economy – </a:t>
            </a:r>
            <a:r>
              <a:rPr lang="en-US" altLang="en-US" dirty="0"/>
              <a:t>cheaper than process creation, </a:t>
            </a:r>
            <a:r>
              <a:rPr lang="en-US" altLang="en-US" dirty="0">
                <a:solidFill>
                  <a:srgbClr val="FF0000"/>
                </a:solidFill>
              </a:rPr>
              <a:t>thread switching lower overhead than context switching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 (utilization of Multiple Processor)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9274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multiprocessor</a:t>
            </a:r>
            <a:r>
              <a:rPr lang="en-US" altLang="en-US" dirty="0"/>
              <a:t> systems putting pressure on programmers, challenges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Dividing activities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Balance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Data splitting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Data dependency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Testing and debugging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Single processor / core, scheduler providing concurrency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62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/>
        </p:nvSpPr>
        <p:spPr bwMode="auto">
          <a:xfrm>
            <a:off x="457200" y="1940251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2569423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4366430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9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Types of parallelism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Data parallelism</a:t>
            </a:r>
            <a:r>
              <a:rPr lang="en-US" altLang="en-US" dirty="0"/>
              <a:t> – </a:t>
            </a:r>
            <a:r>
              <a:rPr lang="en-US" b="1" dirty="0"/>
              <a:t>Data parallelism </a:t>
            </a:r>
            <a:r>
              <a:rPr lang="en-US" dirty="0"/>
              <a:t>focuses on </a:t>
            </a:r>
            <a:r>
              <a:rPr lang="en-US" b="1" dirty="0"/>
              <a:t>distributing subsets of the same data </a:t>
            </a:r>
            <a:r>
              <a:rPr lang="en-US" dirty="0"/>
              <a:t>across multiple computing cores and performing the same operation on each core. </a:t>
            </a:r>
            <a:br>
              <a:rPr lang="en-US" dirty="0"/>
            </a:br>
            <a:endParaRPr lang="en-US" altLang="en-US" b="1" dirty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Task parallelism </a:t>
            </a:r>
            <a:r>
              <a:rPr lang="en-US" altLang="en-US" dirty="0"/>
              <a:t>– </a:t>
            </a:r>
            <a:r>
              <a:rPr lang="en-US" b="1" dirty="0"/>
              <a:t>Task parallelism </a:t>
            </a:r>
            <a:r>
              <a:rPr lang="en-US" dirty="0"/>
              <a:t>involves distributing not data but </a:t>
            </a:r>
            <a:r>
              <a:rPr lang="en-US" b="1" dirty="0"/>
              <a:t>tasks (threads) </a:t>
            </a:r>
            <a:r>
              <a:rPr lang="en-US" dirty="0"/>
              <a:t>across multiple computing cores. 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Example: lot of pixels of image or payroll cheques to update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DP: taking the data and dividing among multiple processors (add only bonus to all.. Divide 50-50 two processor)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TP: divide the tasks on 2 processor (avg, max, min salary), can use the same or different data</a:t>
            </a:r>
            <a:br>
              <a:rPr 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Data and Task Parallelism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87184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8770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1228</TotalTime>
  <Words>1663</Words>
  <Application>Microsoft Office PowerPoint</Application>
  <PresentationFormat>On-screen Show (4:3)</PresentationFormat>
  <Paragraphs>268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Corbel</vt:lpstr>
      <vt:lpstr>Courier New</vt:lpstr>
      <vt:lpstr>Helvetica</vt:lpstr>
      <vt:lpstr>Times New Roman</vt:lpstr>
      <vt:lpstr>Wingdings</vt:lpstr>
      <vt:lpstr>Spectrum</vt:lpstr>
      <vt:lpstr>Threads &amp; Concurrency</vt:lpstr>
      <vt:lpstr>Lecture Outline</vt:lpstr>
      <vt:lpstr>Single and Multithreaded Processes</vt:lpstr>
      <vt:lpstr>Multithreaded Server Architecture</vt:lpstr>
      <vt:lpstr>Benefits MT (Multi Thread)</vt:lpstr>
      <vt:lpstr>Multicore Programming</vt:lpstr>
      <vt:lpstr>Concurrency vs. Parallelism</vt:lpstr>
      <vt:lpstr>Multicore Programming</vt:lpstr>
      <vt:lpstr>Data and Task Parallelism</vt:lpstr>
      <vt:lpstr>Amdahl’s Law</vt:lpstr>
      <vt:lpstr>Amdahl’s Law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Implicit Threading</vt:lpstr>
      <vt:lpstr>Thread Pools</vt:lpstr>
      <vt:lpstr>Java Thread Pools</vt:lpstr>
      <vt:lpstr>Fork-Join Parallelism</vt:lpstr>
      <vt:lpstr>Fork-Join Parallelism</vt:lpstr>
      <vt:lpstr>Grand Central Dispatch</vt:lpstr>
      <vt:lpstr>Threading Issues</vt:lpstr>
      <vt:lpstr>Semantics of fork() and exec()</vt:lpstr>
      <vt:lpstr>Signal Handling</vt:lpstr>
      <vt:lpstr>Signal Handling (cont’d)</vt:lpstr>
      <vt:lpstr>Thread Cancellation</vt:lpstr>
      <vt:lpstr>Thread Cancellation (cont’d)</vt:lpstr>
      <vt:lpstr>Thread-Local Storage</vt:lpstr>
      <vt:lpstr>Scheduler Activations</vt:lpstr>
      <vt:lpstr>Operating System Examples</vt:lpstr>
      <vt:lpstr>Windows Threads</vt:lpstr>
      <vt:lpstr>Windows Threads (cont’d)</vt:lpstr>
      <vt:lpstr>Windows Threads Data Structures</vt:lpstr>
      <vt:lpstr>Linux Threads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Syma Kamal Chaity</cp:lastModifiedBy>
  <cp:revision>53</cp:revision>
  <dcterms:created xsi:type="dcterms:W3CDTF">2018-12-10T17:20:29Z</dcterms:created>
  <dcterms:modified xsi:type="dcterms:W3CDTF">2023-10-21T02:39:56Z</dcterms:modified>
</cp:coreProperties>
</file>