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5"/>
    <p:restoredTop sz="83028"/>
  </p:normalViewPr>
  <p:slideViewPr>
    <p:cSldViewPr snapToGrid="0" snapToObjects="1">
      <p:cViewPr varScale="1">
        <p:scale>
          <a:sx n="52" d="100"/>
          <a:sy n="52" d="100"/>
        </p:scale>
        <p:origin x="2012" y="56"/>
      </p:cViewPr>
      <p:guideLst>
        <p:guide orient="horz" pos="2160"/>
        <p:guide pos="2880"/>
      </p:guideLst>
    </p:cSldViewPr>
  </p:slid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D9A475-44EA-4441-AAA1-0487C94B0670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562B0CB-D559-4F76-BF52-B03C8413B55F}" type="slidenum">
              <a:rPr lang="en-US" altLang="en-US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5D22E61-82A9-4DD6-9502-3FAF692B98B5}" type="slidenum">
              <a:rPr lang="en-US" altLang="en-US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4C9A83A-5FB2-4975-AA8C-E568E280FE96}" type="slidenum">
              <a:rPr lang="en-US" altLang="en-US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C4F18C6-2B38-4F87-9FFF-0299D7747CAE}" type="slidenum">
              <a:rPr lang="en-US" altLang="en-US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itchFamily="18" charset="0"/>
              </a:rPr>
              <a:t>D sum 2021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0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r>
              <a:rPr lang="en-US" altLang="en-US" dirty="0">
                <a:latin typeface="Times New Roman" pitchFamily="18" charset="0"/>
              </a:rPr>
              <a:t> ------ p1-----8-- p1</a:t>
            </a:r>
          </a:p>
          <a:p>
            <a:r>
              <a:rPr lang="en-US" altLang="en-US" dirty="0">
                <a:latin typeface="Times New Roman" pitchFamily="18" charset="0"/>
              </a:rPr>
              <a:t>..</a:t>
            </a:r>
          </a:p>
          <a:p>
            <a:r>
              <a:rPr lang="en-US" altLang="en-US" dirty="0">
                <a:latin typeface="Times New Roman" pitchFamily="18" charset="0"/>
              </a:rPr>
              <a:t>1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r>
              <a:rPr lang="en-US" altLang="en-US" dirty="0">
                <a:latin typeface="Times New Roman" pitchFamily="18" charset="0"/>
              </a:rPr>
              <a:t> ------- p1/p2-------7/4------p2</a:t>
            </a:r>
          </a:p>
          <a:p>
            <a:r>
              <a:rPr lang="en-US" altLang="en-US" dirty="0">
                <a:latin typeface="Times New Roman" pitchFamily="18" charset="0"/>
              </a:rPr>
              <a:t>…</a:t>
            </a:r>
          </a:p>
          <a:p>
            <a:r>
              <a:rPr lang="en-US" altLang="en-US" dirty="0">
                <a:latin typeface="Times New Roman" pitchFamily="18" charset="0"/>
              </a:rPr>
              <a:t>2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r>
              <a:rPr lang="en-US" altLang="en-US" dirty="0">
                <a:latin typeface="Times New Roman" pitchFamily="18" charset="0"/>
              </a:rPr>
              <a:t> -------P1/P2/P3-----7/3/9-------P2</a:t>
            </a:r>
          </a:p>
          <a:p>
            <a:r>
              <a:rPr lang="en-US" altLang="en-US" dirty="0">
                <a:latin typeface="Times New Roman" pitchFamily="18" charset="0"/>
              </a:rPr>
              <a:t>…..</a:t>
            </a:r>
          </a:p>
          <a:p>
            <a:r>
              <a:rPr lang="en-US" altLang="en-US" dirty="0">
                <a:latin typeface="Times New Roman" pitchFamily="18" charset="0"/>
              </a:rPr>
              <a:t>3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r>
              <a:rPr lang="en-US" altLang="en-US" dirty="0">
                <a:latin typeface="Times New Roman" pitchFamily="18" charset="0"/>
              </a:rPr>
              <a:t> --------P1/P2/P3/P4-------7/2/9/5 -------P2</a:t>
            </a:r>
          </a:p>
          <a:p>
            <a:r>
              <a:rPr lang="en-US" altLang="en-US" dirty="0">
                <a:latin typeface="Times New Roman" pitchFamily="18" charset="0"/>
              </a:rPr>
              <a:t>……</a:t>
            </a:r>
          </a:p>
          <a:p>
            <a:r>
              <a:rPr lang="en-US" altLang="en-US" dirty="0">
                <a:latin typeface="Times New Roman" pitchFamily="18" charset="0"/>
              </a:rPr>
              <a:t>4ms………. P1/P2/P3/P4---------7/1/9/5---------P2</a:t>
            </a:r>
          </a:p>
          <a:p>
            <a:r>
              <a:rPr lang="en-US" altLang="en-US" dirty="0">
                <a:latin typeface="Times New Roman" pitchFamily="18" charset="0"/>
              </a:rPr>
              <a:t>…….</a:t>
            </a:r>
          </a:p>
          <a:p>
            <a:r>
              <a:rPr lang="en-US" altLang="en-US" dirty="0">
                <a:latin typeface="Times New Roman" pitchFamily="18" charset="0"/>
              </a:rPr>
              <a:t>5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r>
              <a:rPr lang="en-US" altLang="en-US" dirty="0">
                <a:latin typeface="Times New Roman" pitchFamily="18" charset="0"/>
              </a:rPr>
              <a:t> ---------- P1/P3/P4---------7/9/5-------P4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P1 = 10 –1– 0 = 9ms </a:t>
            </a:r>
          </a:p>
          <a:p>
            <a:r>
              <a:rPr lang="en-US" altLang="en-US" dirty="0">
                <a:latin typeface="Times New Roman" pitchFamily="18" charset="0"/>
              </a:rPr>
              <a:t>P2 = 1 – 0 – 1 = 0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r>
              <a:rPr lang="en-US" altLang="en-US" dirty="0">
                <a:latin typeface="Times New Roman" pitchFamily="18" charset="0"/>
              </a:rPr>
              <a:t> </a:t>
            </a:r>
          </a:p>
          <a:p>
            <a:r>
              <a:rPr lang="en-US" altLang="en-US" dirty="0">
                <a:latin typeface="Times New Roman" pitchFamily="18" charset="0"/>
              </a:rPr>
              <a:t>P3 = 17 – 0 – 2 =  15ms</a:t>
            </a:r>
          </a:p>
          <a:p>
            <a:r>
              <a:rPr lang="en-US" altLang="en-US" dirty="0">
                <a:latin typeface="Times New Roman" pitchFamily="18" charset="0"/>
              </a:rPr>
              <a:t>P4 = 5 – 0 – 3 = 2ms 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P2 = 1 – 0 – 1 = 0ms</a:t>
            </a:r>
          </a:p>
          <a:p>
            <a:r>
              <a:rPr lang="en-US" altLang="en-US" dirty="0">
                <a:latin typeface="Times New Roman" pitchFamily="18" charset="0"/>
              </a:rPr>
              <a:t>P3 = 17 – 0 – 2 = 15ms</a:t>
            </a:r>
          </a:p>
          <a:p>
            <a:r>
              <a:rPr lang="en-US" altLang="en-US" dirty="0">
                <a:latin typeface="Times New Roman" pitchFamily="18" charset="0"/>
              </a:rPr>
              <a:t>P4 = 5 – 0 – 3 = 2ms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F0827A-D7D6-46B4-A378-B795C7CAB1A8}" type="slidenum">
              <a:rPr lang="en-US" altLang="en-US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0EA47AA-38D3-447C-8C19-72E027AEB5AA}" type="slidenum">
              <a:rPr lang="en-US" altLang="en-US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04526D-4BF5-4012-9A0A-191AFB226365}" type="slidenum">
              <a:rPr lang="en-US" altLang="en-US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58E55A-3B72-4809-9359-3F00A60987BA}" type="slidenum">
              <a:rPr lang="en-US" altLang="en-US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540EEC-93CE-44AB-A57C-CC970A8D6B63}" type="slidenum">
              <a:rPr lang="en-US" altLang="en-US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4286EF6-8F10-41B9-8833-DD61F2B8C5C2}" type="slidenum">
              <a:rPr lang="en-US" altLang="en-US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0CC773-C317-49AE-923F-D11706D4F319}" type="slidenum">
              <a:rPr lang="en-US" altLang="en-US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F850618-ABCC-4B80-90F4-73497C16370D}" type="slidenum">
              <a:rPr lang="en-US" altLang="en-US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1B9FF16-3E4D-46FB-A183-C7385F1CB08A}" type="slidenum">
              <a:rPr lang="en-US" altLang="en-US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Will start from here E section 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Preemptive Scheduling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CPU is allocated to the processes for a specific time period, and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preemptive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scheduling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CPU is allocated to the process until it terminates. In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Preemptive Scheduling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tasks are switched based on priority while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preemptive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Schedulign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switching takes place.</a:t>
            </a:r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30B7B81-6003-4724-8969-ADE303B7CE9B}" type="slidenum">
              <a:rPr lang="en-US" altLang="en-US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60DF40D-2884-46B0-8B4F-3556764DC764}" type="slidenum">
              <a:rPr lang="en-US" altLang="en-US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A6F1A8C-83BE-4066-BD6A-1D42C821E108}" type="slidenum">
              <a:rPr lang="en-US" altLang="en-US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Waiting time of p1 = 0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Waiting time of p2 = 24-0 = 24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Waiting time of p3 = 27-0 = 27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r>
              <a:rPr lang="en-US" altLang="en-US" dirty="0">
                <a:latin typeface="Times New Roman" pitchFamily="18" charset="0"/>
              </a:rPr>
              <a:t> … 24+3 = 27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FCDFF68-C980-4467-8BD4-513950C19742}" type="slidenum">
              <a:rPr lang="en-US" altLang="en-US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P1 waiting time = 6ms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P2 waiting time = 0ms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P3 waiting time = 3 </a:t>
            </a:r>
            <a:r>
              <a:rPr lang="en-US" altLang="en-US" dirty="0" err="1">
                <a:latin typeface="Times New Roman" pitchFamily="18" charset="0"/>
              </a:rPr>
              <a:t>ms</a:t>
            </a:r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647C7F8-6880-4505-94E9-18FA2B33E176}" type="slidenum">
              <a:rPr lang="en-US" altLang="en-US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F7BD8A0-515D-490B-AAAD-398F2BC7039D}" type="slidenum">
              <a:rPr lang="en-US" altLang="en-US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P4 = 0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P1 = 3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P3 = 9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P2 = 16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CPU Scheduling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5078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Syma Kamal Chaity &amp; chaity@aiub.edu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Shortest-Job-First (SJF) Scheduling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Associate with each process the length of its next CPU burst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Use these lengths to schedule the process with the shortest time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SJF is optimal – gives minimum average waiting time for a given set of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The difficulty is knowing the length of the next CPU request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Could ask the user</a:t>
            </a:r>
          </a:p>
        </p:txBody>
      </p:sp>
    </p:spTree>
    <p:extLst>
      <p:ext uri="{BB962C8B-B14F-4D97-AF65-F5344CB8AC3E}">
        <p14:creationId xmlns:p14="http://schemas.microsoft.com/office/powerpoint/2010/main" val="173582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41957"/>
            <a:ext cx="8574087" cy="96784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Example of SJF (</a:t>
            </a:r>
            <a:r>
              <a:rPr lang="en-US" altLang="en-US" dirty="0">
                <a:solidFill>
                  <a:srgbClr val="FF0000"/>
                </a:solidFill>
              </a:rPr>
              <a:t>Non preemptive</a:t>
            </a:r>
            <a:r>
              <a:rPr lang="en-US" altLang="en-US" dirty="0"/>
              <a:t>)</a:t>
            </a:r>
          </a:p>
        </p:txBody>
      </p:sp>
      <p:sp>
        <p:nvSpPr>
          <p:cNvPr id="27651" name="Rectangle 36"/>
          <p:cNvSpPr>
            <a:spLocks noGrp="1" noChangeArrowheads="1"/>
          </p:cNvSpPr>
          <p:nvPr>
            <p:ph idx="1"/>
          </p:nvPr>
        </p:nvSpPr>
        <p:spPr>
          <a:xfrm>
            <a:off x="284163" y="1908131"/>
            <a:ext cx="8574087" cy="3992563"/>
          </a:xfrm>
          <a:noFill/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/>
              <a:t>	      	                </a:t>
            </a:r>
            <a:r>
              <a:rPr lang="en-US" altLang="en-US" sz="1800" u="sng" dirty="0" err="1"/>
              <a:t>Process</a:t>
            </a:r>
            <a:r>
              <a:rPr lang="en-US" altLang="en-US" sz="1800" u="sng" dirty="0" err="1">
                <a:solidFill>
                  <a:schemeClr val="bg1"/>
                </a:solidFill>
              </a:rPr>
              <a:t>Arriva</a:t>
            </a:r>
            <a:r>
              <a:rPr lang="en-US" altLang="en-US" sz="1800" u="sng" dirty="0">
                <a:solidFill>
                  <a:schemeClr val="bg1"/>
                </a:solidFill>
              </a:rPr>
              <a:t>	l Time</a:t>
            </a:r>
            <a:r>
              <a:rPr lang="en-US" altLang="en-US" sz="1800" dirty="0"/>
              <a:t>	</a:t>
            </a:r>
            <a:r>
              <a:rPr lang="en-US" altLang="en-US" sz="1800" u="sng" dirty="0"/>
              <a:t>Burst Time</a:t>
            </a:r>
            <a:endParaRPr lang="en-US" altLang="en-US" sz="1800" dirty="0"/>
          </a:p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/>
              <a:t>		            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chemeClr val="bg1"/>
                </a:solidFill>
              </a:rPr>
              <a:t>0.0</a:t>
            </a:r>
            <a:r>
              <a:rPr lang="en-US" altLang="en-US" sz="1800" dirty="0"/>
              <a:t>	6</a:t>
            </a:r>
          </a:p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/>
              <a:t>		           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2 	</a:t>
            </a:r>
            <a:r>
              <a:rPr lang="en-US" altLang="en-US" sz="1800" dirty="0">
                <a:solidFill>
                  <a:schemeClr val="bg1"/>
                </a:solidFill>
              </a:rPr>
              <a:t>2.0</a:t>
            </a:r>
            <a:r>
              <a:rPr lang="en-US" altLang="en-US" sz="1800" dirty="0"/>
              <a:t>	8</a:t>
            </a:r>
          </a:p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/>
              <a:t>		           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chemeClr val="bg1"/>
                </a:solidFill>
              </a:rPr>
              <a:t>4.0</a:t>
            </a:r>
            <a:r>
              <a:rPr lang="en-US" altLang="en-US" sz="1800" dirty="0"/>
              <a:t>	7</a:t>
            </a:r>
          </a:p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/>
              <a:t>		           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4</a:t>
            </a: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chemeClr val="bg1"/>
                </a:solidFill>
              </a:rPr>
              <a:t>5.0</a:t>
            </a:r>
            <a:r>
              <a:rPr lang="en-US" altLang="en-US" sz="1800" dirty="0"/>
              <a:t>	3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/>
              <a:t>SJF scheduling chart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 dirty="0"/>
          </a:p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/>
              <a:t>Average waiting time = (3 + 16 + 9 + 0) / 4 = 7</a:t>
            </a:r>
            <a:endParaRPr lang="en-US" altLang="en-US" sz="1800" i="1" baseline="-25000" dirty="0"/>
          </a:p>
        </p:txBody>
      </p:sp>
      <p:pic>
        <p:nvPicPr>
          <p:cNvPr id="2765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8" y="4176908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10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4000"/>
              <a:t>Determining Length of Next CPU Burst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Can only estimate the length – should be similar to the previous one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/>
              <a:t>Then pick process with shortest predicted next CPU burst</a:t>
            </a: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Can be done by using the length of previous CPU bursts, using exponential averaging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Commonly, </a:t>
            </a:r>
            <a:r>
              <a:rPr lang="en-US" altLang="en-US" dirty="0">
                <a:latin typeface="Lucida Grande" pitchFamily="-84" charset="0"/>
                <a:cs typeface="ＭＳ Ｐゴシック" charset="-128"/>
              </a:rPr>
              <a:t>α </a:t>
            </a:r>
            <a:r>
              <a:rPr lang="en-US" altLang="en-US" dirty="0">
                <a:cs typeface="ＭＳ Ｐゴシック" charset="-128"/>
              </a:rPr>
              <a:t>set to ½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Preemptive version called </a:t>
            </a:r>
            <a:r>
              <a:rPr lang="en-US" altLang="en-US" b="1" dirty="0">
                <a:solidFill>
                  <a:srgbClr val="3366FF"/>
                </a:solidFill>
                <a:cs typeface="ＭＳ Ｐゴシック" charset="-128"/>
              </a:rPr>
              <a:t>shortest-remaining-time-first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116772"/>
              </p:ext>
            </p:extLst>
          </p:nvPr>
        </p:nvGraphicFramePr>
        <p:xfrm>
          <a:off x="1741619" y="3303980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00800" imgH="1778000" progId="Equation.3">
                  <p:embed/>
                </p:oleObj>
              </mc:Choice>
              <mc:Fallback>
                <p:oleObj name="Equation" r:id="rId3" imgW="64008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619" y="3303980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3228975" y="4068763"/>
          <a:ext cx="2222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21536" imgH="317362" progId="Equation.3">
                  <p:embed/>
                </p:oleObj>
              </mc:Choice>
              <mc:Fallback>
                <p:oleObj name="Equation" r:id="rId5" imgW="2221536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4068763"/>
                        <a:ext cx="22225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04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/>
              <a:t>Prediction of the Length of the Next CPU Burst</a:t>
            </a:r>
          </a:p>
        </p:txBody>
      </p:sp>
      <p:pic>
        <p:nvPicPr>
          <p:cNvPr id="31747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24" y="1974393"/>
            <a:ext cx="5470525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16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Examples of Exponential Averaging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 =0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</a:t>
            </a:r>
            <a:r>
              <a:rPr lang="en-US" altLang="en-US" baseline="-25000" dirty="0">
                <a:sym typeface="Symbol" pitchFamily="18" charset="2"/>
              </a:rPr>
              <a:t>n+1</a:t>
            </a:r>
            <a:r>
              <a:rPr lang="en-US" altLang="en-US" dirty="0">
                <a:sym typeface="Symbol" pitchFamily="18" charset="2"/>
              </a:rPr>
              <a:t> = </a:t>
            </a:r>
            <a:r>
              <a:rPr lang="en-US" altLang="en-US" baseline="-25000" dirty="0">
                <a:sym typeface="Symbol" pitchFamily="18" charset="2"/>
              </a:rPr>
              <a:t>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 =1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 </a:t>
            </a:r>
            <a:r>
              <a:rPr lang="en-US" altLang="en-US" baseline="-25000" dirty="0">
                <a:sym typeface="Symbol" pitchFamily="18" charset="2"/>
              </a:rPr>
              <a:t>n+1</a:t>
            </a:r>
            <a:r>
              <a:rPr lang="en-US" altLang="en-US" dirty="0">
                <a:sym typeface="Symbol" pitchFamily="18" charset="2"/>
              </a:rPr>
              <a:t> =  </a:t>
            </a:r>
            <a:r>
              <a:rPr lang="en-US" altLang="en-US" i="1" dirty="0" err="1">
                <a:sym typeface="Symbol" pitchFamily="18" charset="2"/>
              </a:rPr>
              <a:t>t</a:t>
            </a:r>
            <a:r>
              <a:rPr lang="en-US" altLang="en-US" baseline="-25000" dirty="0" err="1">
                <a:sym typeface="Symbol" pitchFamily="18" charset="2"/>
              </a:rPr>
              <a:t>n</a:t>
            </a:r>
            <a:endParaRPr lang="en-US" altLang="en-US" baseline="-25000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If we expand the formula, we get: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</a:t>
            </a:r>
            <a:r>
              <a:rPr lang="en-US" altLang="en-US" i="1" baseline="-25000" dirty="0">
                <a:sym typeface="Symbol" pitchFamily="18" charset="2"/>
              </a:rPr>
              <a:t>n</a:t>
            </a:r>
            <a:r>
              <a:rPr lang="en-US" altLang="en-US" baseline="-25000" dirty="0">
                <a:sym typeface="Symbol" pitchFamily="18" charset="2"/>
              </a:rPr>
              <a:t>+1</a:t>
            </a:r>
            <a:r>
              <a:rPr lang="en-US" altLang="en-US" dirty="0">
                <a:sym typeface="Symbol" pitchFamily="18" charset="2"/>
              </a:rPr>
              <a:t> =  </a:t>
            </a:r>
            <a:r>
              <a:rPr lang="en-US" altLang="en-US" dirty="0" err="1">
                <a:sym typeface="Symbol" pitchFamily="18" charset="2"/>
              </a:rPr>
              <a:t>t</a:t>
            </a:r>
            <a:r>
              <a:rPr lang="en-US" altLang="en-US" i="1" baseline="-25000" dirty="0" err="1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+(1</a:t>
            </a:r>
            <a:r>
              <a:rPr lang="en-US" altLang="en-US" i="1" dirty="0">
                <a:sym typeface="Symbol" pitchFamily="18" charset="2"/>
              </a:rPr>
              <a:t> - </a:t>
            </a:r>
            <a:r>
              <a:rPr lang="en-US" altLang="en-US" dirty="0">
                <a:sym typeface="Symbol" pitchFamily="18" charset="2"/>
              </a:rPr>
              <a:t></a:t>
            </a:r>
            <a:r>
              <a:rPr lang="en-US" altLang="en-US" i="1" dirty="0">
                <a:sym typeface="Symbol" pitchFamily="18" charset="2"/>
              </a:rPr>
              <a:t>)</a:t>
            </a:r>
            <a:r>
              <a:rPr lang="en-US" altLang="en-US" dirty="0">
                <a:sym typeface="Symbol" pitchFamily="18" charset="2"/>
              </a:rPr>
              <a:t> </a:t>
            </a:r>
            <a:r>
              <a:rPr lang="en-US" altLang="en-US" i="1" dirty="0" err="1">
                <a:sym typeface="Symbol" pitchFamily="18" charset="2"/>
              </a:rPr>
              <a:t>t</a:t>
            </a:r>
            <a:r>
              <a:rPr lang="en-US" altLang="en-US" i="1" baseline="-25000" dirty="0" err="1">
                <a:sym typeface="Symbol" pitchFamily="18" charset="2"/>
              </a:rPr>
              <a:t>n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baseline="-25000" dirty="0">
                <a:sym typeface="Symbol" pitchFamily="18" charset="2"/>
              </a:rPr>
              <a:t>-1</a:t>
            </a:r>
            <a:r>
              <a:rPr lang="en-US" altLang="en-US" i="1" baseline="-250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+ …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            </a:t>
            </a:r>
            <a:r>
              <a:rPr lang="en-US" altLang="en-US" i="1" dirty="0">
                <a:sym typeface="Symbol" pitchFamily="18" charset="2"/>
              </a:rPr>
              <a:t>+(</a:t>
            </a:r>
            <a:r>
              <a:rPr lang="en-US" altLang="en-US" dirty="0">
                <a:sym typeface="Symbol" pitchFamily="18" charset="2"/>
              </a:rPr>
              <a:t>1 -  </a:t>
            </a:r>
            <a:r>
              <a:rPr lang="en-US" altLang="en-US" i="1" dirty="0">
                <a:sym typeface="Symbol" pitchFamily="18" charset="2"/>
              </a:rPr>
              <a:t>)</a:t>
            </a:r>
            <a:r>
              <a:rPr lang="en-US" altLang="en-US" i="1" baseline="30000" dirty="0">
                <a:sym typeface="Symbol" pitchFamily="18" charset="2"/>
              </a:rPr>
              <a:t>j</a:t>
            </a:r>
            <a:r>
              <a:rPr lang="en-US" altLang="en-US" baseline="300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 </a:t>
            </a:r>
            <a:r>
              <a:rPr lang="en-US" altLang="en-US" i="1" dirty="0" err="1">
                <a:sym typeface="Symbol" pitchFamily="18" charset="2"/>
              </a:rPr>
              <a:t>t</a:t>
            </a:r>
            <a:r>
              <a:rPr lang="en-US" altLang="en-US" i="1" baseline="-25000" dirty="0" err="1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baseline="-25000" dirty="0">
                <a:sym typeface="Symbol" pitchFamily="18" charset="2"/>
              </a:rPr>
              <a:t>-</a:t>
            </a:r>
            <a:r>
              <a:rPr lang="en-US" altLang="en-US" i="1" baseline="-25000" dirty="0">
                <a:sym typeface="Symbol" pitchFamily="18" charset="2"/>
              </a:rPr>
              <a:t>j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+ …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            </a:t>
            </a:r>
            <a:r>
              <a:rPr lang="en-US" altLang="en-US" i="1" dirty="0">
                <a:sym typeface="Symbol" pitchFamily="18" charset="2"/>
              </a:rPr>
              <a:t>+(</a:t>
            </a:r>
            <a:r>
              <a:rPr lang="en-US" altLang="en-US" dirty="0">
                <a:sym typeface="Symbol" pitchFamily="18" charset="2"/>
              </a:rPr>
              <a:t>1 -  </a:t>
            </a:r>
            <a:r>
              <a:rPr lang="en-US" altLang="en-US" i="1" dirty="0">
                <a:sym typeface="Symbol" pitchFamily="18" charset="2"/>
              </a:rPr>
              <a:t>)</a:t>
            </a:r>
            <a:r>
              <a:rPr lang="en-US" altLang="en-US" i="1" baseline="30000" dirty="0">
                <a:sym typeface="Symbol" pitchFamily="18" charset="2"/>
              </a:rPr>
              <a:t>n</a:t>
            </a:r>
            <a:r>
              <a:rPr lang="en-US" altLang="en-US" baseline="30000" dirty="0">
                <a:sym typeface="Symbol" pitchFamily="18" charset="2"/>
              </a:rPr>
              <a:t> +1 </a:t>
            </a:r>
            <a:r>
              <a:rPr lang="en-US" altLang="en-US" dirty="0">
                <a:sym typeface="Symbol" pitchFamily="18" charset="2"/>
              </a:rPr>
              <a:t></a:t>
            </a:r>
            <a:r>
              <a:rPr lang="en-US" altLang="en-US" baseline="-25000" dirty="0">
                <a:sym typeface="Symbol" pitchFamily="18" charset="2"/>
              </a:rPr>
              <a:t>0</a:t>
            </a:r>
            <a:br>
              <a:rPr lang="en-US" altLang="en-US" baseline="-25000" dirty="0">
                <a:sym typeface="Symbol" pitchFamily="18" charset="2"/>
              </a:rPr>
            </a:br>
            <a:endParaRPr lang="en-US" altLang="en-US" baseline="-25000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058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 dirty="0"/>
              <a:t>Example of </a:t>
            </a:r>
            <a:r>
              <a:rPr lang="en-US" altLang="en-US" sz="3600" dirty="0">
                <a:solidFill>
                  <a:srgbClr val="FF0000"/>
                </a:solidFill>
              </a:rPr>
              <a:t>Shortest-remaining-time-first</a:t>
            </a:r>
          </a:p>
        </p:txBody>
      </p:sp>
      <p:sp>
        <p:nvSpPr>
          <p:cNvPr id="19459" name="Rectangle 36"/>
          <p:cNvSpPr>
            <a:spLocks noGrp="1" noChangeArrowheads="1"/>
          </p:cNvSpPr>
          <p:nvPr>
            <p:ph idx="1"/>
          </p:nvPr>
        </p:nvSpPr>
        <p:spPr>
          <a:xfrm>
            <a:off x="284163" y="1895606"/>
            <a:ext cx="8574087" cy="480613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Now we add the concepts of </a:t>
            </a:r>
            <a:r>
              <a:rPr lang="en-US" altLang="en-US" dirty="0">
                <a:solidFill>
                  <a:srgbClr val="FF0000"/>
                </a:solidFill>
                <a:cs typeface="ＭＳ Ｐゴシック" charset="-128"/>
              </a:rPr>
              <a:t>varying arrival times </a:t>
            </a:r>
            <a:r>
              <a:rPr lang="en-US" altLang="en-US" dirty="0">
                <a:cs typeface="ＭＳ Ｐゴシック" charset="-128"/>
              </a:rPr>
              <a:t>and preemption to the analysis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        </a:t>
            </a:r>
            <a:r>
              <a:rPr lang="en-US" altLang="en-US" u="sng" dirty="0" err="1">
                <a:cs typeface="ＭＳ Ｐゴシック" charset="-128"/>
              </a:rPr>
              <a:t>Process</a:t>
            </a:r>
            <a:r>
              <a:rPr lang="en-US" altLang="en-US" u="sng" dirty="0" err="1">
                <a:solidFill>
                  <a:schemeClr val="bg1"/>
                </a:solidFill>
                <a:cs typeface="ＭＳ Ｐゴシック" charset="-128"/>
              </a:rPr>
              <a:t>A</a:t>
            </a:r>
            <a:r>
              <a:rPr lang="en-US" altLang="en-US" u="sng" dirty="0">
                <a:solidFill>
                  <a:schemeClr val="bg1"/>
                </a:solidFill>
                <a:cs typeface="ＭＳ Ｐゴシック" charset="-128"/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  <a:cs typeface="ＭＳ Ｐゴシック" charset="-128"/>
              </a:rPr>
              <a:t>arri</a:t>
            </a:r>
            <a:r>
              <a:rPr lang="en-US" altLang="en-US" u="sng" dirty="0">
                <a:solidFill>
                  <a:schemeClr val="bg1"/>
                </a:solidFill>
                <a:cs typeface="ＭＳ Ｐゴシック" charset="-128"/>
              </a:rPr>
              <a:t> </a:t>
            </a:r>
            <a:r>
              <a:rPr lang="en-US" altLang="en-US" i="1" u="sng" dirty="0">
                <a:cs typeface="ＭＳ Ｐゴシック" charset="-128"/>
              </a:rPr>
              <a:t>Arrival </a:t>
            </a:r>
            <a:r>
              <a:rPr lang="en-US" altLang="en-US" u="sng" dirty="0" err="1">
                <a:cs typeface="ＭＳ Ｐゴシック" charset="-128"/>
              </a:rPr>
              <a:t>Time</a:t>
            </a:r>
            <a:r>
              <a:rPr lang="en-US" altLang="en-US" u="sng" dirty="0" err="1">
                <a:solidFill>
                  <a:schemeClr val="bg1"/>
                </a:solidFill>
                <a:cs typeface="ＭＳ Ｐゴシック" charset="-128"/>
              </a:rPr>
              <a:t>T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u="sng" dirty="0">
                <a:cs typeface="ＭＳ Ｐゴシック" charset="-128"/>
              </a:rPr>
              <a:t>Burst Time</a:t>
            </a:r>
            <a:endParaRPr lang="en-US" altLang="en-US" dirty="0">
              <a:cs typeface="ＭＳ Ｐゴシック" charset="-128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1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0</a:t>
            </a:r>
            <a:r>
              <a:rPr lang="en-US" altLang="en-US" dirty="0">
                <a:cs typeface="ＭＳ Ｐゴシック" charset="-128"/>
              </a:rPr>
              <a:t>	8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2 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1</a:t>
            </a:r>
            <a:r>
              <a:rPr lang="en-US" altLang="en-US" dirty="0">
                <a:cs typeface="ＭＳ Ｐゴシック" charset="-128"/>
              </a:rPr>
              <a:t>	4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3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2</a:t>
            </a:r>
            <a:r>
              <a:rPr lang="en-US" altLang="en-US" dirty="0">
                <a:cs typeface="ＭＳ Ｐゴシック" charset="-128"/>
              </a:rPr>
              <a:t>	9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4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3</a:t>
            </a:r>
            <a:r>
              <a:rPr lang="en-US" altLang="en-US" dirty="0">
                <a:cs typeface="ＭＳ Ｐゴシック" charset="-128"/>
              </a:rPr>
              <a:t>	5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>
                <a:solidFill>
                  <a:srgbClr val="FF0000"/>
                </a:solidFill>
                <a:cs typeface="ＭＳ Ｐゴシック" charset="-128"/>
              </a:rPr>
              <a:t>Preemptive </a:t>
            </a:r>
            <a:r>
              <a:rPr lang="en-US" altLang="en-US" dirty="0">
                <a:solidFill>
                  <a:srgbClr val="FF0000"/>
                </a:solidFill>
                <a:cs typeface="ＭＳ Ｐゴシック" charset="-128"/>
              </a:rPr>
              <a:t>SJF </a:t>
            </a:r>
            <a:r>
              <a:rPr lang="en-US" altLang="en-US" dirty="0">
                <a:cs typeface="ＭＳ Ｐゴシック" charset="-128"/>
              </a:rPr>
              <a:t>Gantt Chart</a:t>
            </a:r>
          </a:p>
          <a:p>
            <a:pPr>
              <a:spcBef>
                <a:spcPts val="500"/>
              </a:spcBef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500"/>
              </a:spcBef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Average waiting time = [(10-1-0)+(1-0-1)+(17-0-2)+(5-0-3)]/4 = 26/4 = 6.5 </a:t>
            </a:r>
            <a:r>
              <a:rPr lang="en-US" altLang="en-US" dirty="0" err="1">
                <a:cs typeface="ＭＳ Ｐゴシック" charset="-128"/>
              </a:rPr>
              <a:t>msec</a:t>
            </a:r>
            <a:endParaRPr lang="en-US" altLang="en-US" dirty="0">
              <a:cs typeface="ＭＳ Ｐゴシック" charset="-128"/>
            </a:endParaRP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solidFill>
                  <a:srgbClr val="FF0000"/>
                </a:solidFill>
                <a:cs typeface="ＭＳ Ｐゴシック" charset="-128"/>
              </a:rPr>
              <a:t>Waiting time = Total/Actual WT/Max/Last – previous total exec time – AT (Formula)</a:t>
            </a:r>
          </a:p>
          <a:p>
            <a:pPr>
              <a:spcBef>
                <a:spcPts val="500"/>
              </a:spcBef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>
              <a:cs typeface="ＭＳ Ｐゴシック" charset="-128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>
              <a:cs typeface="ＭＳ Ｐゴシック" charset="-128"/>
            </a:endParaRPr>
          </a:p>
        </p:txBody>
      </p:sp>
      <p:pic>
        <p:nvPicPr>
          <p:cNvPr id="3584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41" y="4560235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925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Round Robin (RR)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Each process gets a small unit of CPU time (</a:t>
            </a:r>
            <a:r>
              <a:rPr lang="en-US" altLang="en-US" b="1" dirty="0">
                <a:solidFill>
                  <a:srgbClr val="3366FF"/>
                </a:solidFill>
              </a:rPr>
              <a:t>time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quantum</a:t>
            </a:r>
            <a:r>
              <a:rPr lang="en-US" altLang="en-US" b="1" dirty="0"/>
              <a:t> </a:t>
            </a:r>
            <a:r>
              <a:rPr lang="en-US" altLang="en-US" i="1" dirty="0"/>
              <a:t>q</a:t>
            </a:r>
            <a:r>
              <a:rPr lang="en-US" altLang="en-US" dirty="0"/>
              <a:t>), usually 10-100 milliseconds.  After this time has elapsed, the process is preempted and added to the end of the ready queue.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If there are </a:t>
            </a:r>
            <a:r>
              <a:rPr lang="en-US" altLang="en-US" i="1" dirty="0"/>
              <a:t>n</a:t>
            </a:r>
            <a:r>
              <a:rPr lang="en-US" altLang="en-US" dirty="0"/>
              <a:t> processes in the ready queue and the time quantum is </a:t>
            </a:r>
            <a:r>
              <a:rPr lang="en-US" altLang="en-US" i="1" dirty="0"/>
              <a:t>q</a:t>
            </a:r>
            <a:r>
              <a:rPr lang="en-US" altLang="en-US" dirty="0"/>
              <a:t>, then each process gets 1/</a:t>
            </a:r>
            <a:r>
              <a:rPr lang="en-US" altLang="en-US" i="1" dirty="0"/>
              <a:t>n</a:t>
            </a:r>
            <a:r>
              <a:rPr lang="en-US" altLang="en-US" dirty="0"/>
              <a:t> of the CPU time in chunks of at most </a:t>
            </a:r>
            <a:r>
              <a:rPr lang="en-US" altLang="en-US" i="1" dirty="0"/>
              <a:t>q</a:t>
            </a:r>
            <a:r>
              <a:rPr lang="en-US" altLang="en-US" dirty="0"/>
              <a:t> time units at once.  No process waits more than (</a:t>
            </a:r>
            <a:r>
              <a:rPr lang="en-US" altLang="en-US" i="1" dirty="0"/>
              <a:t>n</a:t>
            </a:r>
            <a:r>
              <a:rPr lang="en-US" altLang="en-US" dirty="0"/>
              <a:t>-1)</a:t>
            </a:r>
            <a:r>
              <a:rPr lang="en-US" altLang="en-US" i="1" dirty="0"/>
              <a:t>q </a:t>
            </a:r>
            <a:r>
              <a:rPr lang="en-US" altLang="en-US" dirty="0"/>
              <a:t>time units.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Timer interrupts every quantum to schedule next process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Performance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i="1" dirty="0"/>
              <a:t>q</a:t>
            </a:r>
            <a:r>
              <a:rPr lang="en-US" altLang="en-US" dirty="0"/>
              <a:t> large </a:t>
            </a:r>
            <a:r>
              <a:rPr lang="en-US" altLang="en-US" dirty="0">
                <a:sym typeface="Symbol" pitchFamily="18" charset="2"/>
              </a:rPr>
              <a:t> FIFO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i="1" dirty="0">
                <a:sym typeface="Symbol" pitchFamily="18" charset="2"/>
              </a:rPr>
              <a:t>q </a:t>
            </a:r>
            <a:r>
              <a:rPr lang="en-US" altLang="en-US" dirty="0">
                <a:sym typeface="Symbol" pitchFamily="18" charset="2"/>
              </a:rPr>
              <a:t>small  </a:t>
            </a:r>
            <a:r>
              <a:rPr lang="en-US" altLang="en-US" i="1" dirty="0">
                <a:sym typeface="Symbol" pitchFamily="18" charset="2"/>
              </a:rPr>
              <a:t>q </a:t>
            </a:r>
            <a:r>
              <a:rPr lang="en-US" altLang="en-US" dirty="0">
                <a:sym typeface="Symbol" pitchFamily="18" charset="2"/>
              </a:rPr>
              <a:t>must be large with respect to context switch, otherwise overhead is too high</a:t>
            </a:r>
          </a:p>
        </p:txBody>
      </p:sp>
    </p:spTree>
    <p:extLst>
      <p:ext uri="{BB962C8B-B14F-4D97-AF65-F5344CB8AC3E}">
        <p14:creationId xmlns:p14="http://schemas.microsoft.com/office/powerpoint/2010/main" val="105574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4000" dirty="0"/>
              <a:t>Example of RR with </a:t>
            </a:r>
            <a:r>
              <a:rPr lang="en-US" altLang="en-US" sz="4000" dirty="0">
                <a:solidFill>
                  <a:srgbClr val="FF0000"/>
                </a:solidFill>
              </a:rPr>
              <a:t>Time Quantum = 4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58027"/>
            <a:ext cx="8574087" cy="39925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</a:t>
            </a:r>
            <a:r>
              <a:rPr lang="en-US" altLang="en-US" u="sng" dirty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2219325" algn="ctr"/>
                <a:tab pos="3994150" algn="ctr"/>
              </a:tabLst>
            </a:pPr>
            <a:r>
              <a:rPr lang="en-US" altLang="en-US" i="1" dirty="0"/>
              <a:t>		P</a:t>
            </a:r>
            <a:r>
              <a:rPr lang="en-US" altLang="en-US" i="1" baseline="-25000" dirty="0"/>
              <a:t>1	</a:t>
            </a:r>
            <a:r>
              <a:rPr lang="en-US" altLang="en-US" dirty="0"/>
              <a:t>24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	 </a:t>
            </a:r>
            <a:r>
              <a:rPr lang="en-US" altLang="en-US" dirty="0"/>
              <a:t>3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</a:t>
            </a:r>
            <a:r>
              <a:rPr lang="en-US" altLang="en-US" dirty="0"/>
              <a:t>3	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2219325" algn="ctr"/>
                <a:tab pos="3994150" algn="ctr"/>
              </a:tabLst>
            </a:pPr>
            <a:r>
              <a:rPr lang="en-US" altLang="en-US" dirty="0"/>
              <a:t>The Gantt chart is: 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2219325" algn="ctr"/>
                <a:tab pos="3994150" algn="ctr"/>
              </a:tabLst>
            </a:pPr>
            <a:r>
              <a:rPr lang="en-US" altLang="en-US" dirty="0"/>
              <a:t>Typically, higher average turnaround than SJF, but better </a:t>
            </a:r>
            <a:r>
              <a:rPr lang="en-US" altLang="en-US" b="1" i="1" dirty="0"/>
              <a:t>response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2219325" algn="ctr"/>
                <a:tab pos="3994150" algn="ctr"/>
              </a:tabLst>
            </a:pPr>
            <a:r>
              <a:rPr lang="en-US" altLang="en-US" dirty="0"/>
              <a:t>q should be large compared to context switch time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2219325" algn="ctr"/>
                <a:tab pos="3994150" algn="ctr"/>
              </a:tabLst>
            </a:pPr>
            <a:r>
              <a:rPr lang="en-US" altLang="en-US" dirty="0"/>
              <a:t>q usually 10ms to 100ms, context switch &lt; 10 </a:t>
            </a:r>
            <a:r>
              <a:rPr lang="en-US" altLang="en-US" dirty="0" err="1"/>
              <a:t>usec</a:t>
            </a:r>
            <a:endParaRPr lang="en-US" altLang="en-US" dirty="0"/>
          </a:p>
        </p:txBody>
      </p:sp>
      <p:pic>
        <p:nvPicPr>
          <p:cNvPr id="3994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20" y="3673844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89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/>
              <a:t>Time Quantum and Context Switch Time</a:t>
            </a:r>
          </a:p>
        </p:txBody>
      </p:sp>
      <p:pic>
        <p:nvPicPr>
          <p:cNvPr id="41987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99" y="2429332"/>
            <a:ext cx="6630988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38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3200"/>
              <a:t>Turnaround Time Varies With The Time Quantum</a:t>
            </a: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6167438" y="3354388"/>
            <a:ext cx="23129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sz="1300" dirty="0">
                <a:latin typeface="Verdana" pitchFamily="34" charset="0"/>
              </a:rPr>
              <a:t>80% of CPU bursts should be shorter than q</a:t>
            </a:r>
          </a:p>
        </p:txBody>
      </p:sp>
      <p:pic>
        <p:nvPicPr>
          <p:cNvPr id="4403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2133600"/>
            <a:ext cx="4684712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8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Basic Concepts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Scheduling Criteria 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Scheduling Algorithms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Priority Scheduling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422962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 priority number (integer) is associated with each process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 CPU is allocated to the process with the highest priority (</a:t>
            </a:r>
            <a:r>
              <a:rPr lang="en-US" altLang="en-US" dirty="0">
                <a:solidFill>
                  <a:srgbClr val="FF0000"/>
                </a:solidFill>
              </a:rPr>
              <a:t>smallest integer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 highest priority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Preemptive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Nonpreemptive</a:t>
            </a:r>
          </a:p>
          <a:p>
            <a:pPr lvl="1">
              <a:buFont typeface="Wingdings" pitchFamily="2" charset="2"/>
              <a:buChar char="q"/>
            </a:pP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SJF is priority scheduling where priority is the inverse of predicted next CPU burst time</a:t>
            </a:r>
          </a:p>
          <a:p>
            <a:pPr>
              <a:buFont typeface="Wingdings" pitchFamily="2" charset="2"/>
              <a:buChar char="q"/>
            </a:pP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Problem </a:t>
            </a:r>
            <a:r>
              <a:rPr lang="en-US" altLang="en-US" dirty="0">
                <a:sym typeface="Symbol" pitchFamily="18" charset="2"/>
              </a:rPr>
              <a:t> </a:t>
            </a: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Starvation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– low priority processes may never execute</a:t>
            </a:r>
          </a:p>
          <a:p>
            <a:pPr>
              <a:buFont typeface="Wingdings" pitchFamily="2" charset="2"/>
              <a:buChar char="q"/>
            </a:pPr>
            <a:endParaRPr lang="en-US" altLang="en-US" sz="800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Solution  </a:t>
            </a: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Aging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– as time progresses increase the priority of the process</a:t>
            </a:r>
          </a:p>
          <a:p>
            <a:pPr>
              <a:buFont typeface="Wingdings" pitchFamily="2" charset="2"/>
              <a:buChar char="q"/>
            </a:pPr>
            <a:endParaRPr lang="en-US" altLang="en-US" b="1" dirty="0">
              <a:solidFill>
                <a:srgbClr val="3366FF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3619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Example of Priority Scheduling</a:t>
            </a:r>
          </a:p>
        </p:txBody>
      </p:sp>
      <p:sp>
        <p:nvSpPr>
          <p:cNvPr id="48131" name="Rectangle 36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  <a:noFill/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u="sng" dirty="0"/>
              <a:t>Burst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Priority</a:t>
            </a:r>
            <a:endParaRPr lang="en-US" altLang="en-US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1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3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4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5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5	</a:t>
            </a:r>
            <a:r>
              <a:rPr lang="en-US" altLang="en-US" dirty="0"/>
              <a:t>5	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aseline="-25000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Priority scheduling Gantt Chart</a:t>
            </a:r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Average waiting time = 8.2 </a:t>
            </a:r>
            <a:r>
              <a:rPr lang="en-US" altLang="en-US" dirty="0" err="1"/>
              <a:t>msec</a:t>
            </a:r>
            <a:endParaRPr lang="en-US" altLang="en-US" i="1" baseline="-25000" dirty="0"/>
          </a:p>
        </p:txBody>
      </p:sp>
      <p:pic>
        <p:nvPicPr>
          <p:cNvPr id="4813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35" y="4500758"/>
            <a:ext cx="64674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838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Priority Scheduling w/ Round-Robin</a:t>
            </a:r>
          </a:p>
        </p:txBody>
      </p:sp>
      <p:sp>
        <p:nvSpPr>
          <p:cNvPr id="50179" name="Rectangle 36"/>
          <p:cNvSpPr>
            <a:spLocks noGrp="1" noChangeArrowheads="1"/>
          </p:cNvSpPr>
          <p:nvPr>
            <p:ph idx="1"/>
          </p:nvPr>
        </p:nvSpPr>
        <p:spPr>
          <a:xfrm>
            <a:off x="284163" y="1795397"/>
            <a:ext cx="8574087" cy="4942860"/>
          </a:xfrm>
          <a:noFill/>
        </p:spPr>
        <p:txBody>
          <a:bodyPr>
            <a:normAutofit/>
          </a:bodyPr>
          <a:lstStyle/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u="sng" dirty="0"/>
              <a:t>Burst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Priority</a:t>
            </a:r>
            <a:endParaRPr lang="en-US" altLang="en-US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4	3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5</a:t>
            </a:r>
            <a:r>
              <a:rPr lang="en-US" altLang="en-US" dirty="0"/>
              <a:t>	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8</a:t>
            </a:r>
            <a:r>
              <a:rPr lang="en-US" altLang="en-US" dirty="0"/>
              <a:t>	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7</a:t>
            </a:r>
            <a:r>
              <a:rPr lang="en-US" altLang="en-US" dirty="0"/>
              <a:t>	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5	</a:t>
            </a:r>
            <a:r>
              <a:rPr lang="en-US" altLang="en-US" dirty="0"/>
              <a:t>3	3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Run the process with the highest priority. </a:t>
            </a:r>
            <a:r>
              <a:rPr lang="en-US" altLang="en-US" dirty="0">
                <a:solidFill>
                  <a:srgbClr val="FF0000"/>
                </a:solidFill>
              </a:rPr>
              <a:t>Processes with the same priority run round-robin</a:t>
            </a:r>
            <a:endParaRPr lang="en-US" altLang="en-US" baseline="-25000" dirty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Gantt </a:t>
            </a:r>
            <a:r>
              <a:rPr lang="en-US" altLang="en-US"/>
              <a:t>Chart with </a:t>
            </a:r>
            <a:r>
              <a:rPr lang="en-US" altLang="en-US" dirty="0">
                <a:solidFill>
                  <a:srgbClr val="FF0000"/>
                </a:solidFill>
              </a:rPr>
              <a:t>2ms time quantum</a:t>
            </a:r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</p:txBody>
      </p:sp>
      <p:pic>
        <p:nvPicPr>
          <p:cNvPr id="50180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7" y="5625122"/>
            <a:ext cx="7810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258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/>
              <a:t>Basic Concepts`1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84164" y="2024062"/>
            <a:ext cx="6223455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Maximum CPU utilization obtained with multiprogramming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CPU–I/O Burst Cycle – Process execution consists of a </a:t>
            </a:r>
            <a:r>
              <a:rPr lang="en-US" altLang="en-US" b="1" dirty="0">
                <a:solidFill>
                  <a:srgbClr val="3366FF"/>
                </a:solidFill>
              </a:rPr>
              <a:t>cycle</a:t>
            </a:r>
            <a:r>
              <a:rPr lang="en-US" altLang="en-US" dirty="0"/>
              <a:t> of CPU execution and I/O wait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CPU burst </a:t>
            </a:r>
            <a:r>
              <a:rPr lang="en-US" altLang="en-US" dirty="0"/>
              <a:t>followed by </a:t>
            </a:r>
            <a:r>
              <a:rPr lang="en-US" altLang="en-US" b="1" dirty="0">
                <a:solidFill>
                  <a:srgbClr val="3366FF"/>
                </a:solidFill>
              </a:rPr>
              <a:t>I/O burst</a:t>
            </a: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CPU burst distribution is of main concern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  <p:pic>
        <p:nvPicPr>
          <p:cNvPr id="1126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19" y="1886321"/>
            <a:ext cx="2350631" cy="437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27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Histogram of CPU-burst Times</a:t>
            </a: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284163" y="1912698"/>
            <a:ext cx="37258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dirty="0">
                <a:latin typeface="Verdana" pitchFamily="34" charset="0"/>
              </a:rPr>
              <a:t>Large number of short bursts</a:t>
            </a:r>
          </a:p>
          <a:p>
            <a:endParaRPr kumimoji="0" lang="en-US" altLang="en-US" dirty="0">
              <a:latin typeface="Verdana" pitchFamily="34" charset="0"/>
            </a:endParaRPr>
          </a:p>
          <a:p>
            <a:r>
              <a:rPr kumimoji="0" lang="en-US" altLang="en-US" dirty="0">
                <a:latin typeface="Verdana" pitchFamily="34" charset="0"/>
              </a:rPr>
              <a:t>Small number of longer bursts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76" y="3018294"/>
            <a:ext cx="4922837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26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CPU scheduler </a:t>
            </a:r>
            <a:r>
              <a:rPr lang="en-US" dirty="0">
                <a:ea typeface="ＭＳ Ｐゴシック" charset="-128"/>
                <a:cs typeface="ＭＳ Ｐゴシック" charset="-128"/>
              </a:rPr>
              <a:t>selects from among the processes in ready queue, and allocates the a CPU core to one of them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Queue may be ordered in various ways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CPU scheduling decisions </a:t>
            </a:r>
            <a:r>
              <a:rPr lang="en-US" dirty="0">
                <a:ea typeface="ＭＳ Ｐゴシック" charset="-128"/>
                <a:cs typeface="ＭＳ Ｐゴシック" charset="-128"/>
              </a:rPr>
              <a:t>may take place when a process: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dirty="0">
                <a:ea typeface="ＭＳ Ｐゴシック" charset="-128"/>
              </a:rPr>
              <a:t>Switches from running to waiting state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dirty="0">
                <a:ea typeface="ＭＳ Ｐゴシック" charset="-128"/>
              </a:rPr>
              <a:t>	Switches from running to ready state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dirty="0">
                <a:ea typeface="ＭＳ Ｐゴシック" charset="-128"/>
              </a:rPr>
              <a:t>	Switches from waiting to ready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4. 	Terminates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Scheduling under 1 and 4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Consider access to shared data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Consider preemption while in kernel mode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Consider interrupts occurring during crucial OS activities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9BAD38C8-AFDA-604C-A1DE-3E42FE541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61" y="3810000"/>
            <a:ext cx="4485914" cy="178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99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Scheduling Criteria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/>
              <a:t>CPU utilization </a:t>
            </a:r>
            <a:r>
              <a:rPr lang="en-US" altLang="en-US" dirty="0"/>
              <a:t>– keep the CPU as busy as possible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Throughput</a:t>
            </a:r>
            <a:r>
              <a:rPr lang="en-US" altLang="en-US" dirty="0"/>
              <a:t> – # of processes that complete their execution per time unit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Turnaround time </a:t>
            </a:r>
            <a:r>
              <a:rPr lang="en-US" altLang="en-US" dirty="0"/>
              <a:t>– amount of time to execute a particular process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Completion time-Arrival time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Waiting time </a:t>
            </a:r>
            <a:r>
              <a:rPr lang="en-US" altLang="en-US" dirty="0"/>
              <a:t>– amount of time a process has been waiting in the ready queue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Response time </a:t>
            </a:r>
            <a:r>
              <a:rPr lang="en-US" altLang="en-US" dirty="0"/>
              <a:t>– amount of time it takes from when a request was submitted until the first response is produced, not output  (for time-sharing environment)</a:t>
            </a:r>
          </a:p>
        </p:txBody>
      </p:sp>
    </p:spTree>
    <p:extLst>
      <p:ext uri="{BB962C8B-B14F-4D97-AF65-F5344CB8AC3E}">
        <p14:creationId xmlns:p14="http://schemas.microsoft.com/office/powerpoint/2010/main" val="287315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/>
              <a:t>Scheduling Algorithm Optimization 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Max CPU utilization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Max throughput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Min turnaround time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Min waiting time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Min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255577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3600" dirty="0"/>
              <a:t>First- Come, First-Served (FCFS) Scheduling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84362"/>
            <a:ext cx="8574087" cy="39925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r>
              <a:rPr lang="en-US" altLang="en-US" sz="1100" dirty="0"/>
              <a:t>		</a:t>
            </a:r>
            <a:r>
              <a:rPr lang="en-US" altLang="en-US" sz="1600" u="sng" dirty="0"/>
              <a:t>Process</a:t>
            </a:r>
            <a:r>
              <a:rPr lang="en-US" altLang="en-US" sz="1600" dirty="0"/>
              <a:t>	</a:t>
            </a:r>
            <a:r>
              <a:rPr lang="en-US" altLang="en-US" sz="1600" u="sng" dirty="0"/>
              <a:t>Burst Time	</a:t>
            </a:r>
          </a:p>
          <a:p>
            <a:pPr marL="0" indent="0"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/>
              <a:t>		 </a:t>
            </a:r>
            <a:r>
              <a:rPr lang="en-US" altLang="en-US" sz="1600" i="1" dirty="0"/>
              <a:t>P</a:t>
            </a:r>
            <a:r>
              <a:rPr lang="en-US" altLang="en-US" sz="1600" i="1" baseline="-25000" dirty="0"/>
              <a:t>1</a:t>
            </a:r>
            <a:r>
              <a:rPr lang="en-US" altLang="en-US" sz="1600" dirty="0"/>
              <a:t>	24</a:t>
            </a:r>
          </a:p>
          <a:p>
            <a:pPr marL="0" indent="0"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/>
              <a:t>		 </a:t>
            </a:r>
            <a:r>
              <a:rPr lang="en-US" altLang="en-US" sz="1600" i="1" dirty="0"/>
              <a:t>P</a:t>
            </a:r>
            <a:r>
              <a:rPr lang="en-US" altLang="en-US" sz="1600" i="1" baseline="-25000" dirty="0"/>
              <a:t>2</a:t>
            </a:r>
            <a:r>
              <a:rPr lang="en-US" altLang="en-US" sz="1600" dirty="0"/>
              <a:t> 	3</a:t>
            </a:r>
          </a:p>
          <a:p>
            <a:pPr marL="0" indent="0"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/>
              <a:t>		 </a:t>
            </a:r>
            <a:r>
              <a:rPr lang="en-US" altLang="en-US" sz="1600" i="1" dirty="0"/>
              <a:t>P</a:t>
            </a:r>
            <a:r>
              <a:rPr lang="en-US" altLang="en-US" sz="1600" i="1" baseline="-25000" dirty="0"/>
              <a:t>3	 </a:t>
            </a:r>
            <a:r>
              <a:rPr lang="en-US" altLang="en-US" sz="1600" dirty="0"/>
              <a:t>3</a:t>
            </a:r>
            <a:r>
              <a:rPr lang="en-US" altLang="en-US" sz="1600" i="1" baseline="-250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3028950" algn="ctr"/>
                <a:tab pos="4633913" algn="ctr"/>
              </a:tabLst>
            </a:pPr>
            <a:r>
              <a:rPr lang="en-US" altLang="en-US" sz="1600" dirty="0">
                <a:solidFill>
                  <a:srgbClr val="FF0000"/>
                </a:solidFill>
              </a:rPr>
              <a:t>Suppose that the processes arrive in the order: </a:t>
            </a:r>
            <a:r>
              <a:rPr lang="en-US" altLang="en-US" sz="1600" i="1" dirty="0">
                <a:solidFill>
                  <a:srgbClr val="FF0000"/>
                </a:solidFill>
              </a:rPr>
              <a:t>P</a:t>
            </a:r>
            <a:r>
              <a:rPr lang="en-US" altLang="en-US" sz="1600" i="1" baseline="-25000" dirty="0">
                <a:solidFill>
                  <a:srgbClr val="FF0000"/>
                </a:solidFill>
              </a:rPr>
              <a:t>1</a:t>
            </a:r>
            <a:r>
              <a:rPr lang="en-US" altLang="en-US" sz="1600" dirty="0">
                <a:solidFill>
                  <a:srgbClr val="FF0000"/>
                </a:solidFill>
              </a:rPr>
              <a:t> , </a:t>
            </a:r>
            <a:r>
              <a:rPr lang="en-US" altLang="en-US" sz="1600" i="1" dirty="0">
                <a:solidFill>
                  <a:srgbClr val="FF0000"/>
                </a:solidFill>
              </a:rPr>
              <a:t>P</a:t>
            </a:r>
            <a:r>
              <a:rPr lang="en-US" altLang="en-US" sz="1600" i="1" baseline="-25000" dirty="0">
                <a:solidFill>
                  <a:srgbClr val="FF0000"/>
                </a:solidFill>
              </a:rPr>
              <a:t>2</a:t>
            </a:r>
            <a:r>
              <a:rPr lang="en-US" altLang="en-US" sz="1600" dirty="0">
                <a:solidFill>
                  <a:srgbClr val="FF0000"/>
                </a:solidFill>
              </a:rPr>
              <a:t> , </a:t>
            </a:r>
            <a:r>
              <a:rPr lang="en-US" altLang="en-US" sz="1600" i="1" dirty="0">
                <a:solidFill>
                  <a:srgbClr val="FF0000"/>
                </a:solidFill>
              </a:rPr>
              <a:t>P</a:t>
            </a:r>
            <a:r>
              <a:rPr lang="en-US" altLang="en-US" sz="1600" i="1" baseline="-25000" dirty="0">
                <a:solidFill>
                  <a:srgbClr val="FF0000"/>
                </a:solidFill>
              </a:rPr>
              <a:t>3  </a:t>
            </a:r>
            <a:br>
              <a:rPr lang="en-US" altLang="en-US" sz="1600" i="1" baseline="-25000" dirty="0"/>
            </a:br>
            <a:r>
              <a:rPr lang="en-US" altLang="en-US" sz="1600" dirty="0"/>
              <a:t>The Gantt Chart for the schedule is:</a:t>
            </a:r>
            <a:br>
              <a:rPr lang="en-US" altLang="en-US" sz="1600" dirty="0"/>
            </a:br>
            <a:br>
              <a:rPr lang="en-US" altLang="en-US" sz="1100" dirty="0"/>
            </a:br>
            <a:br>
              <a:rPr lang="en-US" altLang="en-US" sz="1100" dirty="0"/>
            </a:br>
            <a:br>
              <a:rPr lang="en-US" altLang="en-US" sz="1100" dirty="0"/>
            </a:br>
            <a:endParaRPr lang="en-US" altLang="en-US" sz="1100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3028950" algn="ctr"/>
                <a:tab pos="4633913" algn="ctr"/>
              </a:tabLst>
            </a:pPr>
            <a:r>
              <a:rPr lang="en-US" altLang="en-US" sz="1600" dirty="0"/>
              <a:t>Waiting time for </a:t>
            </a:r>
            <a:r>
              <a:rPr lang="en-US" altLang="en-US" sz="1600" i="1" dirty="0"/>
              <a:t>P</a:t>
            </a:r>
            <a:r>
              <a:rPr lang="en-US" altLang="en-US" sz="1600" i="1" baseline="-25000" dirty="0"/>
              <a:t>1</a:t>
            </a:r>
            <a:r>
              <a:rPr lang="en-US" altLang="en-US" sz="1600" dirty="0"/>
              <a:t>  = 0; </a:t>
            </a:r>
            <a:r>
              <a:rPr lang="en-US" altLang="en-US" sz="1600" i="1" dirty="0"/>
              <a:t>P</a:t>
            </a:r>
            <a:r>
              <a:rPr lang="en-US" altLang="en-US" sz="1600" i="1" baseline="-25000" dirty="0"/>
              <a:t>2</a:t>
            </a:r>
            <a:r>
              <a:rPr lang="en-US" altLang="en-US" sz="1600" dirty="0"/>
              <a:t>  = 24; </a:t>
            </a:r>
            <a:r>
              <a:rPr lang="en-US" altLang="en-US" sz="1600" i="1" dirty="0"/>
              <a:t>P</a:t>
            </a:r>
            <a:r>
              <a:rPr lang="en-US" altLang="en-US" sz="1600" i="1" baseline="-25000" dirty="0"/>
              <a:t>3 </a:t>
            </a:r>
            <a:r>
              <a:rPr lang="en-US" altLang="en-US" sz="1600" dirty="0"/>
              <a:t>= 27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3028950" algn="ctr"/>
                <a:tab pos="4633913" algn="ctr"/>
              </a:tabLst>
            </a:pPr>
            <a:r>
              <a:rPr lang="en-US" altLang="en-US" sz="1600" dirty="0"/>
              <a:t>Average waiting time:  (0 + 24 + 27)/3 = 17</a:t>
            </a: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426894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43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FCFS Scheduling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455819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Suppose that the processes arrive in the order:</a:t>
            </a: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cs typeface="ＭＳ Ｐゴシック" charset="-128"/>
              </a:rPr>
              <a:t>	 </a:t>
            </a:r>
            <a:r>
              <a:rPr lang="en-US" altLang="en-US" sz="1600" i="1" dirty="0">
                <a:solidFill>
                  <a:srgbClr val="FF0000"/>
                </a:solidFill>
                <a:cs typeface="ＭＳ Ｐゴシック" charset="-128"/>
              </a:rPr>
              <a:t>P</a:t>
            </a:r>
            <a:r>
              <a:rPr lang="en-US" altLang="en-US" sz="1600" i="1" baseline="-25000" dirty="0">
                <a:solidFill>
                  <a:srgbClr val="FF0000"/>
                </a:solidFill>
                <a:cs typeface="ＭＳ Ｐゴシック" charset="-128"/>
              </a:rPr>
              <a:t>2</a:t>
            </a:r>
            <a:r>
              <a:rPr lang="en-US" altLang="en-US" sz="1600" dirty="0">
                <a:solidFill>
                  <a:srgbClr val="FF0000"/>
                </a:solidFill>
                <a:cs typeface="ＭＳ Ｐゴシック" charset="-128"/>
              </a:rPr>
              <a:t> , </a:t>
            </a:r>
            <a:r>
              <a:rPr lang="en-US" altLang="en-US" sz="1600" i="1" dirty="0">
                <a:solidFill>
                  <a:srgbClr val="FF0000"/>
                </a:solidFill>
                <a:cs typeface="ＭＳ Ｐゴシック" charset="-128"/>
              </a:rPr>
              <a:t>P</a:t>
            </a:r>
            <a:r>
              <a:rPr lang="en-US" altLang="en-US" sz="1600" i="1" baseline="-25000" dirty="0">
                <a:solidFill>
                  <a:srgbClr val="FF0000"/>
                </a:solidFill>
                <a:cs typeface="ＭＳ Ｐゴシック" charset="-128"/>
              </a:rPr>
              <a:t>3</a:t>
            </a:r>
            <a:r>
              <a:rPr lang="en-US" altLang="en-US" sz="1600" dirty="0">
                <a:solidFill>
                  <a:srgbClr val="FF0000"/>
                </a:solidFill>
                <a:cs typeface="ＭＳ Ｐゴシック" charset="-128"/>
              </a:rPr>
              <a:t> , </a:t>
            </a:r>
            <a:r>
              <a:rPr lang="en-US" altLang="en-US" sz="1600" i="1" dirty="0">
                <a:solidFill>
                  <a:srgbClr val="FF0000"/>
                </a:solidFill>
                <a:cs typeface="ＭＳ Ｐゴシック" charset="-128"/>
              </a:rPr>
              <a:t>P</a:t>
            </a:r>
            <a:r>
              <a:rPr lang="en-US" altLang="en-US" sz="1600" i="1" baseline="-25000" dirty="0">
                <a:solidFill>
                  <a:srgbClr val="FF0000"/>
                </a:solidFill>
                <a:cs typeface="ＭＳ Ｐゴシック" charset="-128"/>
              </a:rPr>
              <a:t>1</a:t>
            </a:r>
            <a:r>
              <a:rPr lang="en-US" altLang="en-US" sz="1600" dirty="0">
                <a:solidFill>
                  <a:srgbClr val="FF0000"/>
                </a:solidFill>
                <a:cs typeface="ＭＳ Ｐゴシック" charset="-128"/>
              </a:rPr>
              <a:t> </a:t>
            </a: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The Gantt chart for the schedule is:</a:t>
            </a:r>
            <a:br>
              <a:rPr lang="en-US" altLang="en-US" sz="1600" dirty="0">
                <a:cs typeface="ＭＳ Ｐゴシック" charset="-128"/>
              </a:rPr>
            </a:br>
            <a:endParaRPr lang="en-US" altLang="en-US" sz="1600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endParaRPr lang="en-US" altLang="en-US" sz="1600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Waiting time for </a:t>
            </a:r>
            <a:r>
              <a:rPr lang="en-US" altLang="en-US" sz="1600" i="1" dirty="0">
                <a:cs typeface="ＭＳ Ｐゴシック" charset="-128"/>
              </a:rPr>
              <a:t>P</a:t>
            </a:r>
            <a:r>
              <a:rPr lang="en-US" altLang="en-US" sz="1600" i="1" baseline="-25000" dirty="0">
                <a:cs typeface="ＭＳ Ｐゴシック" charset="-128"/>
              </a:rPr>
              <a:t>1 </a:t>
            </a:r>
            <a:r>
              <a:rPr lang="en-US" altLang="en-US" sz="1600" i="1" dirty="0">
                <a:cs typeface="ＭＳ Ｐゴシック" charset="-128"/>
              </a:rPr>
              <a:t>=</a:t>
            </a:r>
            <a:r>
              <a:rPr lang="en-US" altLang="en-US" sz="1600" dirty="0">
                <a:cs typeface="ＭＳ Ｐゴシック" charset="-128"/>
              </a:rPr>
              <a:t> 6</a:t>
            </a:r>
            <a:r>
              <a:rPr lang="en-US" altLang="en-US" sz="1600" i="1" dirty="0">
                <a:cs typeface="ＭＳ Ｐゴシック" charset="-128"/>
              </a:rPr>
              <a:t>;</a:t>
            </a:r>
            <a:r>
              <a:rPr lang="en-US" altLang="en-US" sz="1600" i="1" baseline="-25000" dirty="0">
                <a:cs typeface="ＭＳ Ｐゴシック" charset="-128"/>
              </a:rPr>
              <a:t> </a:t>
            </a:r>
            <a:r>
              <a:rPr lang="en-US" altLang="en-US" sz="1600" i="1" dirty="0">
                <a:cs typeface="ＭＳ Ｐゴシック" charset="-128"/>
              </a:rPr>
              <a:t>P</a:t>
            </a:r>
            <a:r>
              <a:rPr lang="en-US" altLang="en-US" sz="1600" i="1" baseline="-25000" dirty="0">
                <a:cs typeface="ＭＳ Ｐゴシック" charset="-128"/>
              </a:rPr>
              <a:t>2</a:t>
            </a:r>
            <a:r>
              <a:rPr lang="en-US" altLang="en-US" sz="1600" dirty="0">
                <a:cs typeface="ＭＳ Ｐゴシック" charset="-128"/>
              </a:rPr>
              <a:t> = 0</a:t>
            </a:r>
            <a:r>
              <a:rPr lang="en-US" altLang="en-US" sz="1600" i="1" baseline="-25000" dirty="0">
                <a:cs typeface="ＭＳ Ｐゴシック" charset="-128"/>
              </a:rPr>
              <a:t>; </a:t>
            </a:r>
            <a:r>
              <a:rPr lang="en-US" altLang="en-US" sz="1600" i="1" dirty="0">
                <a:cs typeface="ＭＳ Ｐゴシック" charset="-128"/>
              </a:rPr>
              <a:t>P</a:t>
            </a:r>
            <a:r>
              <a:rPr lang="en-US" altLang="en-US" sz="1600" i="1" baseline="-25000" dirty="0">
                <a:cs typeface="ＭＳ Ｐゴシック" charset="-128"/>
              </a:rPr>
              <a:t>3 </a:t>
            </a:r>
            <a:r>
              <a:rPr lang="en-US" altLang="en-US" sz="1600" i="1" dirty="0">
                <a:cs typeface="ＭＳ Ｐゴシック" charset="-128"/>
              </a:rPr>
              <a:t>= </a:t>
            </a:r>
            <a:r>
              <a:rPr lang="en-US" altLang="en-US" sz="1600" dirty="0">
                <a:cs typeface="ＭＳ Ｐゴシック" charset="-128"/>
              </a:rPr>
              <a:t>3</a:t>
            </a:r>
            <a:endParaRPr lang="en-US" altLang="en-US" sz="1600" i="1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Average waiting time:   (6 + 0 + 3)/3 = 3</a:t>
            </a: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Much better than previous case</a:t>
            </a: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b="1" dirty="0">
                <a:solidFill>
                  <a:srgbClr val="3366FF"/>
                </a:solidFill>
                <a:cs typeface="ＭＳ Ｐゴシック" charset="-128"/>
              </a:rPr>
              <a:t>Convoy effect </a:t>
            </a:r>
            <a:r>
              <a:rPr lang="en-US" altLang="en-US" sz="1600" dirty="0">
                <a:cs typeface="ＭＳ Ｐゴシック" charset="-128"/>
              </a:rPr>
              <a:t>- short process before long process</a:t>
            </a:r>
          </a:p>
          <a:p>
            <a:pPr lvl="1"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200" dirty="0"/>
              <a:t>Consider one CPU-bound and many I/O-bound processes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79" y="3436937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25111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1370</TotalTime>
  <Words>1620</Words>
  <Application>Microsoft Office PowerPoint</Application>
  <PresentationFormat>On-screen Show (4:3)</PresentationFormat>
  <Paragraphs>282</Paragraphs>
  <Slides>24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Lucida Grande</vt:lpstr>
      <vt:lpstr>Monotype Sorts</vt:lpstr>
      <vt:lpstr>Arial</vt:lpstr>
      <vt:lpstr>Calibri</vt:lpstr>
      <vt:lpstr>Corbel</vt:lpstr>
      <vt:lpstr>Times New Roman</vt:lpstr>
      <vt:lpstr>Verdana</vt:lpstr>
      <vt:lpstr>Wingdings</vt:lpstr>
      <vt:lpstr>Spectrum</vt:lpstr>
      <vt:lpstr>Equation</vt:lpstr>
      <vt:lpstr>CPU Scheduling</vt:lpstr>
      <vt:lpstr>Lecture Outline</vt:lpstr>
      <vt:lpstr>Basic Concepts`1  </vt:lpstr>
      <vt:lpstr>Histogram of CPU-burst Times</vt:lpstr>
      <vt:lpstr>CPU Scheduler</vt:lpstr>
      <vt:lpstr>Scheduling Criteria</vt:lpstr>
      <vt:lpstr>Scheduling Algorithm Optimization Criteria</vt:lpstr>
      <vt:lpstr>First- Come, First-Served (FCFS) Scheduling</vt:lpstr>
      <vt:lpstr>FCFS Scheduling (cont’d)</vt:lpstr>
      <vt:lpstr>Shortest-Job-First (SJF) Scheduling</vt:lpstr>
      <vt:lpstr>Example of SJF (Non preemptive)</vt:lpstr>
      <vt:lpstr>Determining Length of Next CPU Burst</vt:lpstr>
      <vt:lpstr>Prediction of the Length of the Next CPU Burst</vt:lpstr>
      <vt:lpstr>Examples of Exponential Averaging</vt:lpstr>
      <vt:lpstr>Example of Shortest-remaining-time-first</vt:lpstr>
      <vt:lpstr>Round Robin (RR)</vt:lpstr>
      <vt:lpstr>Example of RR with Time Quantum = 4</vt:lpstr>
      <vt:lpstr>Time Quantum and Context Switch Time</vt:lpstr>
      <vt:lpstr>Turnaround Time Varies With The Time Quantum</vt:lpstr>
      <vt:lpstr>Priority Scheduling</vt:lpstr>
      <vt:lpstr>Example of Priority Scheduling</vt:lpstr>
      <vt:lpstr>Priority Scheduling w/ Round-Robin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Syma Kamal Chaity</cp:lastModifiedBy>
  <cp:revision>75</cp:revision>
  <dcterms:created xsi:type="dcterms:W3CDTF">2018-12-10T17:20:29Z</dcterms:created>
  <dcterms:modified xsi:type="dcterms:W3CDTF">2023-03-04T05:44:50Z</dcterms:modified>
</cp:coreProperties>
</file>