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16"/>
  </p:notesMasterIdLst>
  <p:sldIdLst>
    <p:sldId id="256" r:id="rId2"/>
    <p:sldId id="264" r:id="rId3"/>
    <p:sldId id="269" r:id="rId4"/>
    <p:sldId id="265" r:id="rId5"/>
    <p:sldId id="267" r:id="rId6"/>
    <p:sldId id="257" r:id="rId7"/>
    <p:sldId id="268" r:id="rId8"/>
    <p:sldId id="258" r:id="rId9"/>
    <p:sldId id="259" r:id="rId10"/>
    <p:sldId id="261" r:id="rId11"/>
    <p:sldId id="260" r:id="rId12"/>
    <p:sldId id="262" r:id="rId13"/>
    <p:sldId id="263" r:id="rId14"/>
    <p:sldId id="266" r:id="rId15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63AC"/>
    <a:srgbClr val="DE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2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4202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7056" y="3017521"/>
            <a:ext cx="10698479" cy="2715337"/>
          </a:xfrm>
        </p:spPr>
        <p:txBody>
          <a:bodyPr anchor="b">
            <a:normAutofit/>
          </a:bodyPr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7056" y="5732855"/>
            <a:ext cx="10698479" cy="13515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5188573"/>
            <a:ext cx="2093582" cy="934307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543544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968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31520"/>
            <a:ext cx="10698479" cy="3740448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186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930014" y="4206240"/>
            <a:ext cx="9043865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5224855"/>
            <a:ext cx="10698479" cy="1867037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745574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2926081"/>
            <a:ext cx="10698480" cy="3269814"/>
          </a:xfrm>
        </p:spPr>
        <p:txBody>
          <a:bodyPr anchor="b">
            <a:normAutofit/>
          </a:bodyPr>
          <a:lstStyle>
            <a:lvl1pPr algn="l">
              <a:defRPr sz="5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605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419939" y="731520"/>
            <a:ext cx="10072711" cy="3474720"/>
          </a:xfrm>
        </p:spPr>
        <p:txBody>
          <a:bodyPr anchor="ctr">
            <a:normAutofit/>
          </a:bodyPr>
          <a:lstStyle>
            <a:lvl1pPr algn="l">
              <a:defRPr sz="576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61182" y="777606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337822" y="34863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6991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752888"/>
            <a:ext cx="10698479" cy="3456024"/>
          </a:xfrm>
        </p:spPr>
        <p:txBody>
          <a:bodyPr anchor="ctr">
            <a:normAutofit/>
          </a:bodyPr>
          <a:lstStyle>
            <a:lvl1pPr algn="l">
              <a:defRPr sz="57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107054" y="5212080"/>
            <a:ext cx="10698480" cy="100584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217920"/>
            <a:ext cx="10698480" cy="87554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5101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7850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53775" y="752887"/>
            <a:ext cx="2649121" cy="6340580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07054" y="752887"/>
            <a:ext cx="7772400" cy="63405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9310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4477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1511" y="748932"/>
            <a:ext cx="10694024" cy="1537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7054" y="2560320"/>
            <a:ext cx="10698480" cy="45331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376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2470500"/>
            <a:ext cx="10698479" cy="1762560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5" y="4236155"/>
            <a:ext cx="10698479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381381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3892967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70354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07054" y="2560320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28896" y="2551467"/>
            <a:ext cx="5176637" cy="453314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315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248" y="2367244"/>
            <a:ext cx="479127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07055" y="3058759"/>
            <a:ext cx="5211472" cy="40248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07956" y="2363370"/>
            <a:ext cx="479880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00348" y="3054886"/>
            <a:ext cx="5206409" cy="40248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8175" y="945339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6108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918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51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5" y="535306"/>
            <a:ext cx="4206239" cy="1171574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7614" y="535306"/>
            <a:ext cx="6217920" cy="6497956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5" y="1918336"/>
            <a:ext cx="4206239" cy="511492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85725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1013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7056" y="5760720"/>
            <a:ext cx="1069848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7054" y="761958"/>
            <a:ext cx="10698480" cy="4625964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07056" y="6440806"/>
            <a:ext cx="10698480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5026" y="5894071"/>
            <a:ext cx="1906232" cy="608756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8175" y="5979705"/>
            <a:ext cx="935720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2752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74320"/>
            <a:ext cx="3421819" cy="7966354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2665" y="-943"/>
            <a:ext cx="2828009" cy="8224847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19456" cy="82296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11510" y="748932"/>
            <a:ext cx="10694024" cy="1537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07054" y="2560320"/>
            <a:ext cx="10698480" cy="4663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433935" y="7356525"/>
            <a:ext cx="1375540" cy="4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7055" y="7362970"/>
            <a:ext cx="9143999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38175" y="945339"/>
            <a:ext cx="9357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8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bin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bin"/><Relationship Id="rId4" Type="http://schemas.openxmlformats.org/officeDocument/2006/relationships/image" Target="../media/image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isolution.pro/it/t/arduino/arduino-pir-sensor/arduino-sensore-pi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319599" y="700088"/>
            <a:ext cx="7477601" cy="47910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5824418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319599" y="7157204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6786086" y="7140535"/>
            <a:ext cx="2042874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8CCAC6-9181-B88A-B498-C9EC14AE5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2" y="0"/>
            <a:ext cx="14563288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-2023824" y="0"/>
            <a:ext cx="14630400" cy="8230791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400" b="1" i="0" dirty="0">
                <a:solidFill>
                  <a:srgbClr val="7363AC"/>
                </a:solidFill>
                <a:effectLst/>
                <a:highlight>
                  <a:srgbClr val="FFFFFF"/>
                </a:highlight>
                <a:latin typeface="Google Sans"/>
              </a:rPr>
              <a:t>Working Methodology</a:t>
            </a:r>
            <a:endParaRPr lang="en-US" sz="4350" dirty="0">
              <a:solidFill>
                <a:srgbClr val="7363AC"/>
              </a:solidFill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46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Sensor Activation</a:t>
            </a:r>
            <a:endParaRPr lang="en-US" sz="2175" dirty="0"/>
          </a:p>
        </p:txBody>
      </p:sp>
      <p:sp>
        <p:nvSpPr>
          <p:cNvPr id="8" name="Text 4"/>
          <p:cNvSpPr/>
          <p:nvPr/>
        </p:nvSpPr>
        <p:spPr>
          <a:xfrm>
            <a:off x="2264688" y="3018711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Motion triggers sensor to send signal to control panel</a:t>
            </a:r>
            <a:endParaRPr lang="en-US" sz="174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4688" y="4308634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Alert Processing</a:t>
            </a:r>
            <a:endParaRPr lang="en-US" sz="2175" dirty="0"/>
          </a:p>
        </p:txBody>
      </p:sp>
      <p:sp>
        <p:nvSpPr>
          <p:cNvPr id="11" name="Text 6"/>
          <p:cNvSpPr/>
          <p:nvPr/>
        </p:nvSpPr>
        <p:spPr>
          <a:xfrm>
            <a:off x="2264688" y="4786432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Control panel analyzes input and determines appropriate response</a:t>
            </a:r>
            <a:endParaRPr lang="en-US" sz="174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4688" y="6076355"/>
            <a:ext cx="3026688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Notification Dispatch</a:t>
            </a:r>
            <a:endParaRPr lang="en-US" sz="2175" dirty="0"/>
          </a:p>
        </p:txBody>
      </p:sp>
      <p:sp>
        <p:nvSpPr>
          <p:cNvPr id="14" name="Text 8"/>
          <p:cNvSpPr/>
          <p:nvPr/>
        </p:nvSpPr>
        <p:spPr>
          <a:xfrm>
            <a:off x="2264688" y="6554153"/>
            <a:ext cx="7879556" cy="3534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GSM module sends alerts to homeowners and security teams</a:t>
            </a:r>
            <a:endParaRPr lang="en-US" sz="17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03608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System Architecture and Connectivity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869174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46771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Sensors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127188"/>
            <a:ext cx="238863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Detect movement and trigger alerts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869174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646771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Control Panel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5127188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Coordinates system functions and responses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869174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646771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GSM Module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5127188"/>
            <a:ext cx="23886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Enables remote connectivity and notifications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869174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646771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Connectivity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5127188"/>
            <a:ext cx="238875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Integrates with mobile phone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-258032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15068" y="1798796"/>
            <a:ext cx="850643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Future Enhancements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312868" y="2723743"/>
            <a:ext cx="5945766" cy="1840235"/>
          </a:xfrm>
          <a:prstGeom prst="roundRect">
            <a:avLst>
              <a:gd name="adj" fmla="val 8151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2090829" y="2930475"/>
            <a:ext cx="368763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/>
              <a:t>Expanded Sensor Network</a:t>
            </a:r>
          </a:p>
        </p:txBody>
      </p:sp>
      <p:sp>
        <p:nvSpPr>
          <p:cNvPr id="7" name="Text 5"/>
          <p:cNvSpPr/>
          <p:nvPr/>
        </p:nvSpPr>
        <p:spPr>
          <a:xfrm>
            <a:off x="1759256" y="3419187"/>
            <a:ext cx="5166122" cy="18577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system's functionality can be enhanced by incorporating additional sensors to provide a more comprehensive security </a:t>
            </a:r>
            <a:r>
              <a:rPr lang="en-US" sz="1200" dirty="0"/>
              <a:t>.</a:t>
            </a:r>
          </a:p>
        </p:txBody>
      </p:sp>
      <p:sp>
        <p:nvSpPr>
          <p:cNvPr id="8" name="Shape 6"/>
          <p:cNvSpPr/>
          <p:nvPr/>
        </p:nvSpPr>
        <p:spPr>
          <a:xfrm>
            <a:off x="7464704" y="2763917"/>
            <a:ext cx="6838525" cy="1893987"/>
          </a:xfrm>
          <a:prstGeom prst="roundRect">
            <a:avLst>
              <a:gd name="adj" fmla="val 8151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/>
          <p:cNvSpPr/>
          <p:nvPr/>
        </p:nvSpPr>
        <p:spPr>
          <a:xfrm>
            <a:off x="7573232" y="2987572"/>
            <a:ext cx="533770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/>
              <a:t>Smartphone App for Enhanced Control</a:t>
            </a:r>
          </a:p>
        </p:txBody>
      </p:sp>
      <p:sp>
        <p:nvSpPr>
          <p:cNvPr id="10" name="Text 8"/>
          <p:cNvSpPr/>
          <p:nvPr/>
        </p:nvSpPr>
        <p:spPr>
          <a:xfrm>
            <a:off x="7597056" y="3451506"/>
            <a:ext cx="6277269" cy="11551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200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dedicated smartphone app could offer a user-friendly interface for interacting with the system. Users could receive real-time notifications of triggered alarms</a:t>
            </a:r>
          </a:p>
        </p:txBody>
      </p:sp>
      <p:sp>
        <p:nvSpPr>
          <p:cNvPr id="11" name="Shape 9"/>
          <p:cNvSpPr/>
          <p:nvPr/>
        </p:nvSpPr>
        <p:spPr>
          <a:xfrm>
            <a:off x="1369434" y="4746665"/>
            <a:ext cx="5945766" cy="2065196"/>
          </a:xfrm>
          <a:prstGeom prst="roundRect">
            <a:avLst>
              <a:gd name="adj" fmla="val 8151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10"/>
          <p:cNvSpPr/>
          <p:nvPr/>
        </p:nvSpPr>
        <p:spPr>
          <a:xfrm>
            <a:off x="1584023" y="5017413"/>
            <a:ext cx="64610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/>
              <a:t>Camera Integration for Visual Verification</a:t>
            </a:r>
          </a:p>
        </p:txBody>
      </p:sp>
      <p:sp>
        <p:nvSpPr>
          <p:cNvPr id="13" name="Text 11"/>
          <p:cNvSpPr/>
          <p:nvPr/>
        </p:nvSpPr>
        <p:spPr>
          <a:xfrm>
            <a:off x="1702690" y="5675709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Arial" panose="020B0604020202020204" pitchFamily="34" charset="0"/>
                <a:ea typeface="Open Sans" pitchFamily="34" charset="-122"/>
                <a:cs typeface="Arial" panose="020B0604020202020204" pitchFamily="34" charset="0"/>
              </a:rPr>
              <a:t>Improve security with fingerprint or facial recognition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7363196" y="4746665"/>
            <a:ext cx="7009171" cy="2002929"/>
          </a:xfrm>
          <a:prstGeom prst="roundRect">
            <a:avLst>
              <a:gd name="adj" fmla="val 8151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7529789" y="4870614"/>
            <a:ext cx="64610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/>
              <a:t>Cloud Connectivity and Remote Management</a:t>
            </a:r>
          </a:p>
        </p:txBody>
      </p:sp>
      <p:sp>
        <p:nvSpPr>
          <p:cNvPr id="16" name="Text 14"/>
          <p:cNvSpPr/>
          <p:nvPr/>
        </p:nvSpPr>
        <p:spPr>
          <a:xfrm>
            <a:off x="7315200" y="5497830"/>
            <a:ext cx="6840983" cy="32609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latin typeface="Arial" panose="020B0604020202020204" pitchFamily="34" charset="0"/>
                <a:cs typeface="Arial" panose="020B0604020202020204" pitchFamily="34" charset="0"/>
              </a:rPr>
              <a:t>Cloud connectivity would enable remote monitoring of the system's status, allowing users to check on their property from anywhere with an internet connection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-209203" y="73105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56043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6" name="Text 4"/>
          <p:cNvSpPr/>
          <p:nvPr/>
        </p:nvSpPr>
        <p:spPr>
          <a:xfrm>
            <a:off x="2260163" y="2839998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1181" y="2839998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260163" y="3832503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3832503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260163" y="4825008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1181" y="4825008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2260163" y="5817513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817513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47B45D-EC74-D37C-2E03-057F97060A84}"/>
              </a:ext>
            </a:extLst>
          </p:cNvPr>
          <p:cNvSpPr txBox="1"/>
          <p:nvPr/>
        </p:nvSpPr>
        <p:spPr>
          <a:xfrm>
            <a:off x="922789" y="2751589"/>
            <a:ext cx="124660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report has explored the design and implementation of a cost-effective intruder alert system utilizing motion sensors and a GSM module. This system offers a practical solution for residential or commercial security applications, effectively detecting unauthorized entry attempts and triggering real-time notification via phone call alerts. The report has detailed the system's components, functionalities, and limitations, while acknowledging its potential for further development.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BA5B99-8B5B-EC4E-FEE0-359BA7E21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3" y="0"/>
            <a:ext cx="14630400" cy="8229600"/>
          </a:xfrm>
          <a:prstGeom prst="rect">
            <a:avLst/>
          </a:prstGeom>
          <a:ln>
            <a:solidFill>
              <a:srgbClr val="7363AC"/>
            </a:solidFill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5EBABD-F1AF-0EB0-8145-6A3048CB584B}"/>
              </a:ext>
            </a:extLst>
          </p:cNvPr>
          <p:cNvSpPr/>
          <p:nvPr/>
        </p:nvSpPr>
        <p:spPr>
          <a:xfrm>
            <a:off x="1862356" y="343949"/>
            <a:ext cx="10704351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rgbClr val="7363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5462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A0C63D-E636-3C01-3EF2-33603C7F1E97}"/>
              </a:ext>
            </a:extLst>
          </p:cNvPr>
          <p:cNvSpPr/>
          <p:nvPr/>
        </p:nvSpPr>
        <p:spPr>
          <a:xfrm>
            <a:off x="1326312" y="490485"/>
            <a:ext cx="863141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Google Sans"/>
              </a:rPr>
              <a:t>Introduction</a:t>
            </a:r>
            <a:endParaRPr lang="en-US" sz="54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B440D-697D-9FC6-6775-EF2ECFD6753F}"/>
              </a:ext>
            </a:extLst>
          </p:cNvPr>
          <p:cNvSpPr txBox="1"/>
          <p:nvPr/>
        </p:nvSpPr>
        <p:spPr>
          <a:xfrm>
            <a:off x="2885813" y="2206305"/>
            <a:ext cx="1182847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0" i="0" dirty="0">
                <a:solidFill>
                  <a:srgbClr val="7363AC"/>
                </a:solidFill>
                <a:effectLst/>
                <a:highlight>
                  <a:srgbClr val="FFFFFF"/>
                </a:highlight>
                <a:latin typeface="Google Sans"/>
              </a:rPr>
              <a:t>In this presentation, we will explore an intruder alert system that utilizes motion sensors and a GSM module. This system offers a cost-effective and reliable solution for residential and commercial security. We will delve into the components, functionality, potential improvements, and overall effectiveness of this system.</a:t>
            </a:r>
            <a:endParaRPr lang="en-US" sz="4400" dirty="0">
              <a:solidFill>
                <a:srgbClr val="7363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47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69013B-F9B7-0224-450B-29633805CE42}"/>
              </a:ext>
            </a:extLst>
          </p:cNvPr>
          <p:cNvSpPr/>
          <p:nvPr/>
        </p:nvSpPr>
        <p:spPr>
          <a:xfrm>
            <a:off x="2389730" y="448541"/>
            <a:ext cx="38779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rgbClr val="7363A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PURPOSE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6650E-371C-A77D-7CCA-AAF79BD25F29}"/>
              </a:ext>
            </a:extLst>
          </p:cNvPr>
          <p:cNvSpPr txBox="1"/>
          <p:nvPr/>
        </p:nvSpPr>
        <p:spPr>
          <a:xfrm>
            <a:off x="1300293" y="1921079"/>
            <a:ext cx="123150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main purpose of building an Intruder Alert System Using Motion Sensors with a GSM Module is to enhance security and provide remote notification in case of unauthorized entry. Here's a breakdown of our goals: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7363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Intruder Detection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The motion sensors pick up movements within their designated area, indicating a potential intruder's presence.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7363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 System: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Upon detecting motion, the system triggers an alarm (often a loud buzzer) to deter the intruder and draw attention.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rgbClr val="7363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Notification</a:t>
            </a:r>
            <a:r>
              <a:rPr lang="en-US" sz="2800" dirty="0">
                <a:solidFill>
                  <a:srgbClr val="7363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GSM module, equipped with a SIM card, allows the system to send SMS alerts to pre-programmed phone numbers. This ensures the property owner or designated contacts are informed even if they're not physically present at the location.</a:t>
            </a:r>
          </a:p>
        </p:txBody>
      </p:sp>
    </p:spTree>
    <p:extLst>
      <p:ext uri="{BB962C8B-B14F-4D97-AF65-F5344CB8AC3E}">
        <p14:creationId xmlns:p14="http://schemas.microsoft.com/office/powerpoint/2010/main" val="1605406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AB5A60-7A55-E89D-A522-AA196787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35" y="129489"/>
            <a:ext cx="11494098" cy="797062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75EF04-B28C-C654-0E9A-AE6FF64EB356}"/>
              </a:ext>
            </a:extLst>
          </p:cNvPr>
          <p:cNvSpPr/>
          <p:nvPr/>
        </p:nvSpPr>
        <p:spPr>
          <a:xfrm>
            <a:off x="-1431623" y="3373734"/>
            <a:ext cx="523315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Arduino Uno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EFBB2F-6D70-8A00-8770-E0941749A12D}"/>
              </a:ext>
            </a:extLst>
          </p:cNvPr>
          <p:cNvCxnSpPr/>
          <p:nvPr/>
        </p:nvCxnSpPr>
        <p:spPr>
          <a:xfrm>
            <a:off x="1058333" y="3681511"/>
            <a:ext cx="772285" cy="687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B3F643E-7B7B-F193-81BE-BB400FD568CC}"/>
              </a:ext>
            </a:extLst>
          </p:cNvPr>
          <p:cNvSpPr/>
          <p:nvPr/>
        </p:nvSpPr>
        <p:spPr>
          <a:xfrm>
            <a:off x="4685111" y="1629602"/>
            <a:ext cx="22968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Piezo</a:t>
            </a:r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Speaker</a:t>
            </a:r>
            <a:endParaRPr lang="en-US" sz="20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83CBDA-2599-8E36-C8ED-ED9BCB5619A9}"/>
              </a:ext>
            </a:extLst>
          </p:cNvPr>
          <p:cNvSpPr/>
          <p:nvPr/>
        </p:nvSpPr>
        <p:spPr>
          <a:xfrm>
            <a:off x="10490198" y="5529331"/>
            <a:ext cx="169629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PIR sensor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889C83-D91D-C885-10DE-92ED72A1D1E0}"/>
              </a:ext>
            </a:extLst>
          </p:cNvPr>
          <p:cNvSpPr/>
          <p:nvPr/>
        </p:nvSpPr>
        <p:spPr>
          <a:xfrm>
            <a:off x="11960165" y="3096652"/>
            <a:ext cx="7489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Bulb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25A19-1267-7B22-55CE-C441B9CDBF9D}"/>
              </a:ext>
            </a:extLst>
          </p:cNvPr>
          <p:cNvSpPr txBox="1"/>
          <p:nvPr/>
        </p:nvSpPr>
        <p:spPr>
          <a:xfrm>
            <a:off x="7509935" y="860160"/>
            <a:ext cx="3591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Single Channel Relay Module</a:t>
            </a:r>
          </a:p>
          <a:p>
            <a:pPr algn="ctr"/>
            <a:endParaRPr lang="en-US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5CE854-027F-FD55-61CE-186EE83402C0}"/>
              </a:ext>
            </a:extLst>
          </p:cNvPr>
          <p:cNvSpPr/>
          <p:nvPr/>
        </p:nvSpPr>
        <p:spPr>
          <a:xfrm>
            <a:off x="1460265" y="7598850"/>
            <a:ext cx="42452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i="0" dirty="0">
                <a:solidFill>
                  <a:srgbClr val="333E48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LM2596S DC-DC Buck Converter</a:t>
            </a:r>
          </a:p>
          <a:p>
            <a:pPr algn="ctr"/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D33BBF-29E4-7D8E-3ABF-43EF30D3F533}"/>
              </a:ext>
            </a:extLst>
          </p:cNvPr>
          <p:cNvSpPr/>
          <p:nvPr/>
        </p:nvSpPr>
        <p:spPr>
          <a:xfrm>
            <a:off x="9846152" y="7495120"/>
            <a:ext cx="282641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Gsm Sim800l Module</a:t>
            </a:r>
            <a:endParaRPr lang="en-US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F2F992-BB58-D3B4-1F07-683D39ECE1D1}"/>
              </a:ext>
            </a:extLst>
          </p:cNvPr>
          <p:cNvCxnSpPr/>
          <p:nvPr/>
        </p:nvCxnSpPr>
        <p:spPr>
          <a:xfrm>
            <a:off x="6045200" y="1937379"/>
            <a:ext cx="829733" cy="1343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40F134-DC91-0204-974D-056A813E235C}"/>
              </a:ext>
            </a:extLst>
          </p:cNvPr>
          <p:cNvCxnSpPr/>
          <p:nvPr/>
        </p:nvCxnSpPr>
        <p:spPr>
          <a:xfrm>
            <a:off x="9296400" y="1456267"/>
            <a:ext cx="0" cy="7027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8778EFA-D98F-04C3-2BE7-1689E944F789}"/>
              </a:ext>
            </a:extLst>
          </p:cNvPr>
          <p:cNvCxnSpPr/>
          <p:nvPr/>
        </p:nvCxnSpPr>
        <p:spPr>
          <a:xfrm flipH="1" flipV="1">
            <a:off x="11101280" y="3096652"/>
            <a:ext cx="858885" cy="1846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8044C0-29AA-627D-EEC8-69A2670C0377}"/>
              </a:ext>
            </a:extLst>
          </p:cNvPr>
          <p:cNvCxnSpPr/>
          <p:nvPr/>
        </p:nvCxnSpPr>
        <p:spPr>
          <a:xfrm flipH="1">
            <a:off x="9753600" y="5729386"/>
            <a:ext cx="6265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E4A55C-EC73-3FB1-017E-1E1A9EE3ACBA}"/>
              </a:ext>
            </a:extLst>
          </p:cNvPr>
          <p:cNvCxnSpPr/>
          <p:nvPr/>
        </p:nvCxnSpPr>
        <p:spPr>
          <a:xfrm flipH="1" flipV="1">
            <a:off x="8373533" y="7154333"/>
            <a:ext cx="2226734" cy="340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121CF8-3719-59DF-67F8-290A62C6C416}"/>
              </a:ext>
            </a:extLst>
          </p:cNvPr>
          <p:cNvCxnSpPr/>
          <p:nvPr/>
        </p:nvCxnSpPr>
        <p:spPr>
          <a:xfrm flipV="1">
            <a:off x="3234267" y="6976533"/>
            <a:ext cx="1159933" cy="5185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6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1A56E4-2CDA-85BF-767B-F8F595C38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1135953"/>
            <a:ext cx="13766334" cy="70936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9059C5-1D4A-5201-E235-AAF975FC7CC9}"/>
              </a:ext>
            </a:extLst>
          </p:cNvPr>
          <p:cNvSpPr/>
          <p:nvPr/>
        </p:nvSpPr>
        <p:spPr>
          <a:xfrm>
            <a:off x="-645952" y="674341"/>
            <a:ext cx="12197591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i="0" u="none" strike="noStrike" baseline="0" dirty="0">
                <a:solidFill>
                  <a:srgbClr val="7363AC"/>
                </a:solidFill>
                <a:latin typeface="Arial" panose="020B0604020202020204" pitchFamily="34" charset="0"/>
              </a:rPr>
              <a:t>Block Schematic Diagram </a:t>
            </a:r>
            <a:endParaRPr lang="en-US" sz="4400" b="0" cap="none" spc="0" dirty="0">
              <a:ln w="0"/>
              <a:solidFill>
                <a:srgbClr val="7363A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810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100668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240268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>
              <a:solidFill>
                <a:srgbClr val="0070C0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2037993" y="43468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916210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43468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916210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434685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916210"/>
            <a:ext cx="315634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E73810-CCF2-9F7D-34D9-0DCD43D80515}"/>
              </a:ext>
            </a:extLst>
          </p:cNvPr>
          <p:cNvSpPr txBox="1"/>
          <p:nvPr/>
        </p:nvSpPr>
        <p:spPr>
          <a:xfrm>
            <a:off x="125835" y="318782"/>
            <a:ext cx="4597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7363AC"/>
                </a:solidFill>
              </a:rPr>
              <a:t>Components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9F389F-2A08-E5A5-65AF-34DC59E44649}"/>
              </a:ext>
            </a:extLst>
          </p:cNvPr>
          <p:cNvSpPr txBox="1"/>
          <p:nvPr/>
        </p:nvSpPr>
        <p:spPr>
          <a:xfrm>
            <a:off x="-100668" y="1778466"/>
            <a:ext cx="3347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 dirty="0">
              <a:effectLst/>
              <a:highlight>
                <a:srgbClr val="DED6FF"/>
              </a:highlight>
              <a:latin typeface="Google Sans"/>
            </a:endParaRP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54B215-5F28-BB0C-3E65-4393CB590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17" y="1855842"/>
            <a:ext cx="3962171" cy="25823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F9E4AF7-C944-AC15-D30E-9DD6DDFFB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267" y="1855842"/>
            <a:ext cx="3586083" cy="25823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9FAEB4B-AE3C-EF46-9B87-E82DFD18E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602" y="1693332"/>
            <a:ext cx="3586084" cy="25823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B4507F6-2580-43F1-EB33-FAECBF44819A}"/>
              </a:ext>
            </a:extLst>
          </p:cNvPr>
          <p:cNvSpPr txBox="1"/>
          <p:nvPr/>
        </p:nvSpPr>
        <p:spPr>
          <a:xfrm>
            <a:off x="0" y="5113867"/>
            <a:ext cx="4047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 Black" panose="020B0A04020102020204" pitchFamily="34" charset="0"/>
              </a:rPr>
              <a:t>Arduino Uno is a popular single-board microcontroller, a mini computer for electronics projects. It is basically used in communications and in controlling or operating many devices .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0EC36C-2E29-B872-F99A-D4BA2D6D753E}"/>
              </a:ext>
            </a:extLst>
          </p:cNvPr>
          <p:cNvSpPr txBox="1"/>
          <p:nvPr/>
        </p:nvSpPr>
        <p:spPr>
          <a:xfrm>
            <a:off x="5029200" y="4916210"/>
            <a:ext cx="4077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 Black" panose="020B0A04020102020204" pitchFamily="34" charset="0"/>
              </a:rPr>
              <a:t>A passive infrared sensor is an electronic sensor that measures infrared light radiating from objects. PIR sensors mostly used in PIR-based motion detectors. Also, it used in security alarms and automatic lighting applications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7D62-BE4A-2D0F-AC0F-C36A9440EB6C}"/>
              </a:ext>
            </a:extLst>
          </p:cNvPr>
          <p:cNvSpPr txBox="1"/>
          <p:nvPr/>
        </p:nvSpPr>
        <p:spPr>
          <a:xfrm>
            <a:off x="9956800" y="4766733"/>
            <a:ext cx="414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 Black" panose="020B0A04020102020204" pitchFamily="34" charset="0"/>
              </a:rPr>
              <a:t>A piezo speaker is like a tiny buzzer. It uses electricity to vibrate and make sounds, perfect for beeps and simple noises in small devices.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DA2E3C-62B9-98A3-97B7-96A38F9A2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965" y="-12965"/>
            <a:ext cx="3890963" cy="33358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4B7690-8790-F740-2E67-D5324AC21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254" y="-12965"/>
            <a:ext cx="3520016" cy="3467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7E24FE-950B-0CDE-DC4E-EE77332C9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248349" y="6207"/>
            <a:ext cx="3467097" cy="3691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D93C44-B706-F158-0147-EFBA775CF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8266" y="152399"/>
            <a:ext cx="3183467" cy="280823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FE1AE7-5E25-C4FD-96D7-F2E978ECC207}"/>
              </a:ext>
            </a:extLst>
          </p:cNvPr>
          <p:cNvSpPr txBox="1"/>
          <p:nvPr/>
        </p:nvSpPr>
        <p:spPr>
          <a:xfrm>
            <a:off x="3741336" y="3550823"/>
            <a:ext cx="3386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A DC-to-DC buck converter, also called a step-down converter, is a circuit that takes a higher DC voltage and reduces it to a lower DC voltage.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47B658-43C1-23C8-D9D2-70CA298686AC}"/>
              </a:ext>
            </a:extLst>
          </p:cNvPr>
          <p:cNvSpPr txBox="1"/>
          <p:nvPr/>
        </p:nvSpPr>
        <p:spPr>
          <a:xfrm>
            <a:off x="636807" y="3550823"/>
            <a:ext cx="25992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A relay module is a circuit board that combines a relay with other electronic components to make it easier and safer to use in various applications.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B6695A-1BE2-1458-17F2-6568FAD141C5}"/>
              </a:ext>
            </a:extLst>
          </p:cNvPr>
          <p:cNvSpPr txBox="1"/>
          <p:nvPr/>
        </p:nvSpPr>
        <p:spPr>
          <a:xfrm>
            <a:off x="7718690" y="3341183"/>
            <a:ext cx="330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  <a:cs typeface="Dubai Medium" panose="020B0603030403030204" pitchFamily="34" charset="-78"/>
              </a:rPr>
              <a:t>A GSM (Global System for Mobile Communications) module is a compact device that adds cellular network communication capabilities to our  project</a:t>
            </a:r>
            <a:endParaRPr lang="en-US" dirty="0">
              <a:latin typeface="Arial Black" panose="020B0A04020102020204" pitchFamily="34" charset="0"/>
              <a:cs typeface="Dubai Medium" panose="020B0603030403030204" pitchFamily="34" charset="-7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98184B-073B-9098-E172-A4EADA3322F7}"/>
              </a:ext>
            </a:extLst>
          </p:cNvPr>
          <p:cNvSpPr txBox="1"/>
          <p:nvPr/>
        </p:nvSpPr>
        <p:spPr>
          <a:xfrm>
            <a:off x="11494109" y="3244082"/>
            <a:ext cx="2861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 Black" panose="020B0A04020102020204" pitchFamily="34" charset="0"/>
              </a:rPr>
              <a:t>An electric lamp, more commonly known as a light bulb, is a fundamental lighting technology that efficiently transforms electrical energy into visible light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19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037993" y="125408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Motion Sensors: Working Principle and Placement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4" y="3087172"/>
            <a:ext cx="44410" cy="3888224"/>
          </a:xfrm>
          <a:prstGeom prst="rect">
            <a:avLst/>
          </a:prstGeom>
          <a:solidFill>
            <a:srgbClr val="B8B7E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6287631" y="3488472"/>
            <a:ext cx="777597" cy="44410"/>
          </a:xfrm>
          <a:prstGeom prst="rect">
            <a:avLst/>
          </a:prstGeom>
          <a:solidFill>
            <a:srgbClr val="B8B7E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/>
          <p:cNvSpPr/>
          <p:nvPr/>
        </p:nvSpPr>
        <p:spPr>
          <a:xfrm>
            <a:off x="7065228" y="326076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7240845" y="330243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3315653" y="33093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Detection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037993" y="3789759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Sensors monitor for infrared changes indicating movement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565172" y="4599325"/>
            <a:ext cx="777597" cy="44410"/>
          </a:xfrm>
          <a:prstGeom prst="rect">
            <a:avLst/>
          </a:prstGeom>
          <a:solidFill>
            <a:srgbClr val="B8B7E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Shape 10"/>
          <p:cNvSpPr/>
          <p:nvPr/>
        </p:nvSpPr>
        <p:spPr>
          <a:xfrm>
            <a:off x="7065228" y="437161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/>
          <p:cNvSpPr/>
          <p:nvPr/>
        </p:nvSpPr>
        <p:spPr>
          <a:xfrm>
            <a:off x="7212509" y="4413290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8537258" y="442019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Triggering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8537258" y="4900613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Sensors send signals to the control panel to activate alarms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6287631" y="5599093"/>
            <a:ext cx="777597" cy="44410"/>
          </a:xfrm>
          <a:prstGeom prst="rect">
            <a:avLst/>
          </a:prstGeom>
          <a:solidFill>
            <a:srgbClr val="B8B7E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Shape 15"/>
          <p:cNvSpPr/>
          <p:nvPr/>
        </p:nvSpPr>
        <p:spPr>
          <a:xfrm>
            <a:off x="7065228" y="5371386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16"/>
          <p:cNvSpPr/>
          <p:nvPr/>
        </p:nvSpPr>
        <p:spPr>
          <a:xfrm>
            <a:off x="7212509" y="541305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3315653" y="54199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Placement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2037993" y="5900380"/>
            <a:ext cx="405515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Strategically positioned to cover entry points and high-traffic areas</a:t>
            </a:r>
            <a:endParaRPr lang="en-US" sz="175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3C73C24-436C-8107-57C1-14C1A9AAB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304132" y="2290282"/>
            <a:ext cx="4326267" cy="2502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-167780" y="0"/>
            <a:ext cx="14630400" cy="8229600"/>
          </a:xfrm>
          <a:prstGeom prst="rect">
            <a:avLst/>
          </a:prstGeom>
          <a:solidFill>
            <a:srgbClr val="FBFAFF">
              <a:alpha val="8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037993" y="2529126"/>
            <a:ext cx="99938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GSM Module: Role and Integration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73034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2213610" y="3772019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80666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Remote Notification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760107" y="4634270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Alerts homeowners and security personnel via SMS or app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630228" y="373034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5777508" y="3772019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6352342" y="380666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Remote Monitoring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6352342" y="4634270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Allows system status checks and control from anywhere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222462" y="373034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Text 13"/>
          <p:cNvSpPr/>
          <p:nvPr/>
        </p:nvSpPr>
        <p:spPr>
          <a:xfrm>
            <a:off x="9369743" y="3772019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9944576" y="3806666"/>
            <a:ext cx="264795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Seamless Integration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9944576" y="4634270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Connects the system to the broader home automation network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213</TotalTime>
  <Words>718</Words>
  <Application>Microsoft Office PowerPoint</Application>
  <PresentationFormat>Custom</PresentationFormat>
  <Paragraphs>81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Century Gothic</vt:lpstr>
      <vt:lpstr>Google Sans</vt:lpstr>
      <vt:lpstr>Libre Baskerville</vt:lpstr>
      <vt:lpstr>Open Sans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modasshir111@gmail.com</cp:lastModifiedBy>
  <cp:revision>7</cp:revision>
  <dcterms:created xsi:type="dcterms:W3CDTF">2024-04-22T13:31:56Z</dcterms:created>
  <dcterms:modified xsi:type="dcterms:W3CDTF">2024-04-23T18:13:52Z</dcterms:modified>
</cp:coreProperties>
</file>