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047A-E516-4F2B-AED0-20F7AF5D679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638D-4BE9-49FF-A1B8-27F2F283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1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047A-E516-4F2B-AED0-20F7AF5D679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638D-4BE9-49FF-A1B8-27F2F283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5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047A-E516-4F2B-AED0-20F7AF5D679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638D-4BE9-49FF-A1B8-27F2F283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7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047A-E516-4F2B-AED0-20F7AF5D679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638D-4BE9-49FF-A1B8-27F2F283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6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047A-E516-4F2B-AED0-20F7AF5D679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638D-4BE9-49FF-A1B8-27F2F283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1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047A-E516-4F2B-AED0-20F7AF5D679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638D-4BE9-49FF-A1B8-27F2F283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047A-E516-4F2B-AED0-20F7AF5D679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638D-4BE9-49FF-A1B8-27F2F283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047A-E516-4F2B-AED0-20F7AF5D679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638D-4BE9-49FF-A1B8-27F2F283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2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047A-E516-4F2B-AED0-20F7AF5D679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638D-4BE9-49FF-A1B8-27F2F283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2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047A-E516-4F2B-AED0-20F7AF5D679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638D-4BE9-49FF-A1B8-27F2F283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1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047A-E516-4F2B-AED0-20F7AF5D679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638D-4BE9-49FF-A1B8-27F2F283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1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A047A-E516-4F2B-AED0-20F7AF5D679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A638D-4BE9-49FF-A1B8-27F2F2833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6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tx1">
                <a:lumMod val="75000"/>
                <a:lumOff val="2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CS1671-Yelp Data Challenge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Tyler </a:t>
            </a:r>
            <a:r>
              <a:rPr lang="en-US" dirty="0" err="1">
                <a:solidFill>
                  <a:schemeClr val="bg1"/>
                </a:solidFill>
              </a:rPr>
              <a:t>Budisky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Bogdan </a:t>
            </a:r>
            <a:r>
              <a:rPr lang="en-US" dirty="0" err="1">
                <a:solidFill>
                  <a:schemeClr val="bg1"/>
                </a:solidFill>
              </a:rPr>
              <a:t>Kotzev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David </a:t>
            </a:r>
            <a:r>
              <a:rPr lang="en-US" dirty="0" err="1">
                <a:solidFill>
                  <a:schemeClr val="bg1"/>
                </a:solidFill>
              </a:rPr>
              <a:t>Slayback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31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tx1">
                <a:lumMod val="75000"/>
                <a:lumOff val="2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16969"/>
            <a:ext cx="9144000" cy="863191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49977"/>
            <a:ext cx="9144000" cy="380782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Yelp Data Challenge: Using NLP to draw conclusions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Specifically, urban planning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Question: Can we identify traits of a business from review text?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“Fast service”, “Italian”, “Buffet”,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Parsing, feature extraction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Follow-up: Can we predict how well a business with a particular trait will do in a particular location?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Problem statement: Create a system that, when given the location of a prospective business and a planned trait, can predict a typical sentiment/star rating.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193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tx1">
                <a:lumMod val="75000"/>
                <a:lumOff val="2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16969"/>
            <a:ext cx="9144000" cy="863191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Overall Design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9403" y="1280160"/>
            <a:ext cx="1053193" cy="391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Yelp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5569401" y="5990405"/>
            <a:ext cx="1053193" cy="391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9" name="Snip Same Side Corner Rectangle 8"/>
          <p:cNvSpPr/>
          <p:nvPr/>
        </p:nvSpPr>
        <p:spPr>
          <a:xfrm rot="10800000">
            <a:off x="5501638" y="1924594"/>
            <a:ext cx="1188721" cy="561703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Trimming</a:t>
            </a:r>
          </a:p>
        </p:txBody>
      </p:sp>
      <p:cxnSp>
        <p:nvCxnSpPr>
          <p:cNvPr id="11" name="Straight Arrow Connector 10"/>
          <p:cNvCxnSpPr>
            <a:stCxn id="7" idx="2"/>
            <a:endCxn id="9" idx="1"/>
          </p:cNvCxnSpPr>
          <p:nvPr/>
        </p:nvCxnSpPr>
        <p:spPr>
          <a:xfrm flipH="1">
            <a:off x="6095998" y="1672046"/>
            <a:ext cx="2" cy="252548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nip Same Side Corner Rectangle 11"/>
          <p:cNvSpPr/>
          <p:nvPr/>
        </p:nvSpPr>
        <p:spPr>
          <a:xfrm rot="10800000">
            <a:off x="4102138" y="3787138"/>
            <a:ext cx="1373780" cy="561703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13" name="Snip Same Side Corner Rectangle 12"/>
          <p:cNvSpPr/>
          <p:nvPr/>
        </p:nvSpPr>
        <p:spPr>
          <a:xfrm rot="10800000">
            <a:off x="5475918" y="2738844"/>
            <a:ext cx="1240160" cy="561703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Basic Parsing</a:t>
            </a:r>
          </a:p>
        </p:txBody>
      </p:sp>
      <p:cxnSp>
        <p:nvCxnSpPr>
          <p:cNvPr id="14" name="Straight Arrow Connector 13"/>
          <p:cNvCxnSpPr>
            <a:stCxn id="9" idx="3"/>
            <a:endCxn id="13" idx="1"/>
          </p:cNvCxnSpPr>
          <p:nvPr/>
        </p:nvCxnSpPr>
        <p:spPr>
          <a:xfrm>
            <a:off x="6095998" y="2486297"/>
            <a:ext cx="0" cy="252547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nip Same Side Corner Rectangle 17"/>
          <p:cNvSpPr/>
          <p:nvPr/>
        </p:nvSpPr>
        <p:spPr>
          <a:xfrm rot="10800000">
            <a:off x="6716078" y="3787138"/>
            <a:ext cx="1373780" cy="561703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Sentiment</a:t>
            </a:r>
          </a:p>
        </p:txBody>
      </p:sp>
      <p:sp>
        <p:nvSpPr>
          <p:cNvPr id="19" name="Snip Same Side Corner Rectangle 18"/>
          <p:cNvSpPr/>
          <p:nvPr/>
        </p:nvSpPr>
        <p:spPr>
          <a:xfrm rot="10800000">
            <a:off x="6716077" y="4554576"/>
            <a:ext cx="1373780" cy="561703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Normalize</a:t>
            </a:r>
          </a:p>
        </p:txBody>
      </p:sp>
      <p:cxnSp>
        <p:nvCxnSpPr>
          <p:cNvPr id="20" name="Straight Arrow Connector 19"/>
          <p:cNvCxnSpPr>
            <a:stCxn id="13" idx="3"/>
            <a:endCxn id="12" idx="1"/>
          </p:cNvCxnSpPr>
          <p:nvPr/>
        </p:nvCxnSpPr>
        <p:spPr>
          <a:xfrm flipH="1">
            <a:off x="4789028" y="3300547"/>
            <a:ext cx="1306970" cy="48659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3"/>
            <a:endCxn id="18" idx="1"/>
          </p:cNvCxnSpPr>
          <p:nvPr/>
        </p:nvCxnSpPr>
        <p:spPr>
          <a:xfrm>
            <a:off x="6095998" y="3300547"/>
            <a:ext cx="1306970" cy="48659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3"/>
            <a:endCxn id="19" idx="1"/>
          </p:cNvCxnSpPr>
          <p:nvPr/>
        </p:nvCxnSpPr>
        <p:spPr>
          <a:xfrm flipH="1">
            <a:off x="7402967" y="4348841"/>
            <a:ext cx="1" cy="20573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ame Side Corner Rectangle 30"/>
          <p:cNvSpPr/>
          <p:nvPr/>
        </p:nvSpPr>
        <p:spPr>
          <a:xfrm rot="5400000">
            <a:off x="3677596" y="5675465"/>
            <a:ext cx="849081" cy="1021766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Input</a:t>
            </a:r>
          </a:p>
        </p:txBody>
      </p:sp>
      <p:cxnSp>
        <p:nvCxnSpPr>
          <p:cNvPr id="32" name="Straight Arrow Connector 31"/>
          <p:cNvCxnSpPr>
            <a:stCxn id="12" idx="3"/>
            <a:endCxn id="8" idx="0"/>
          </p:cNvCxnSpPr>
          <p:nvPr/>
        </p:nvCxnSpPr>
        <p:spPr>
          <a:xfrm>
            <a:off x="4789028" y="4348841"/>
            <a:ext cx="1306970" cy="164156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8" idx="0"/>
          </p:cNvCxnSpPr>
          <p:nvPr/>
        </p:nvCxnSpPr>
        <p:spPr>
          <a:xfrm flipH="1">
            <a:off x="6095998" y="5116279"/>
            <a:ext cx="1306969" cy="87412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3"/>
            <a:endCxn id="8" idx="1"/>
          </p:cNvCxnSpPr>
          <p:nvPr/>
        </p:nvCxnSpPr>
        <p:spPr>
          <a:xfrm flipV="1">
            <a:off x="4613020" y="6186348"/>
            <a:ext cx="956381" cy="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3"/>
            <a:endCxn id="53" idx="1"/>
          </p:cNvCxnSpPr>
          <p:nvPr/>
        </p:nvCxnSpPr>
        <p:spPr>
          <a:xfrm>
            <a:off x="6622594" y="6186348"/>
            <a:ext cx="1467263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2" idx="3"/>
          </p:cNvCxnSpPr>
          <p:nvPr/>
        </p:nvCxnSpPr>
        <p:spPr>
          <a:xfrm rot="5400000">
            <a:off x="3721212" y="3762715"/>
            <a:ext cx="481690" cy="1653942"/>
          </a:xfrm>
          <a:prstGeom prst="bentConnector2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31" idx="1"/>
          </p:cNvCxnSpPr>
          <p:nvPr/>
        </p:nvCxnSpPr>
        <p:spPr>
          <a:xfrm rot="16200000" flipH="1">
            <a:off x="2681178" y="5276272"/>
            <a:ext cx="1350921" cy="469231"/>
          </a:xfrm>
          <a:prstGeom prst="bentConnector2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089857" y="5906040"/>
            <a:ext cx="1053193" cy="560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Expected Rating</a:t>
            </a:r>
          </a:p>
        </p:txBody>
      </p:sp>
    </p:spTree>
    <p:extLst>
      <p:ext uri="{BB962C8B-B14F-4D97-AF65-F5344CB8AC3E}">
        <p14:creationId xmlns:p14="http://schemas.microsoft.com/office/powerpoint/2010/main" val="28209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tx1">
                <a:lumMod val="75000"/>
                <a:lumOff val="2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1652"/>
            <a:ext cx="9144000" cy="876255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Approach-Choosing the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27907"/>
            <a:ext cx="9144000" cy="402989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Millions of reviews, only so much processing power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Limiting problem space let’s us get more focused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Reduction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Only businesses in Pittsburgh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Removed several fields (check-ins, for instance)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Ignored tips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From &gt;79,000 businesses with disparate amounts of data to ~3000 complete</a:t>
            </a:r>
          </a:p>
        </p:txBody>
      </p:sp>
    </p:spTree>
    <p:extLst>
      <p:ext uri="{BB962C8B-B14F-4D97-AF65-F5344CB8AC3E}">
        <p14:creationId xmlns:p14="http://schemas.microsoft.com/office/powerpoint/2010/main" val="3383226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tx1">
                <a:lumMod val="75000"/>
                <a:lumOff val="2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1652"/>
            <a:ext cx="9144000" cy="876255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Approach-Preprocessing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27907"/>
            <a:ext cx="9144000" cy="4029893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Setting the system up for success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Basic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Converted to CSV files for easy use by all group members and languages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End-of-Sentence parser for reviews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Sentence tokenization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Manually redoing neighborhoods with Geocoder and Zillow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Task-specific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Feature extraction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Part-of-speech tagging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Simplify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Match features by part-of-speech and position in grammar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16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tx1">
                <a:lumMod val="75000"/>
                <a:lumOff val="2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1652"/>
            <a:ext cx="9144000" cy="876255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Approach-Sentiment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27907"/>
            <a:ext cx="9144000" cy="402989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Similar to feature extraction, what words would people use to describe businesses?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Model?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Attempted Stanford </a:t>
            </a:r>
            <a:r>
              <a:rPr lang="en-US" dirty="0" err="1">
                <a:solidFill>
                  <a:schemeClr val="bg1"/>
                </a:solidFill>
              </a:rPr>
              <a:t>coreNLP</a:t>
            </a:r>
            <a:endParaRPr lang="en-US" dirty="0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Settled on Naïve Bayes bag-of-bigrams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Different users give different ratings for what might appear to be the same sentiment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Normalize by user average rating</a:t>
            </a:r>
          </a:p>
        </p:txBody>
      </p:sp>
    </p:spTree>
    <p:extLst>
      <p:ext uri="{BB962C8B-B14F-4D97-AF65-F5344CB8AC3E}">
        <p14:creationId xmlns:p14="http://schemas.microsoft.com/office/powerpoint/2010/main" val="4128094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tx1">
                <a:lumMod val="75000"/>
                <a:lumOff val="2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1652"/>
            <a:ext cx="9144000" cy="876255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Experimental 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27907"/>
            <a:ext cx="9144000" cy="402989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needs to be evaluated?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Sentence parsing and POS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Compared to out-of-the-box python </a:t>
            </a:r>
            <a:r>
              <a:rPr lang="en-US" dirty="0" err="1">
                <a:solidFill>
                  <a:schemeClr val="bg1"/>
                </a:solidFill>
              </a:rPr>
              <a:t>nltk</a:t>
            </a:r>
            <a:r>
              <a:rPr lang="en-US" dirty="0">
                <a:solidFill>
                  <a:schemeClr val="bg1"/>
                </a:solidFill>
              </a:rPr>
              <a:t>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Review sentiment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Separated data into training and testing sets. Cross-validation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Feature extraction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 accurate can the end system become?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Final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Evaluate against average star rating for feature and location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Extrinsic: Investigate new businesses. Do they do as well as expected?	</a:t>
            </a:r>
          </a:p>
        </p:txBody>
      </p:sp>
    </p:spTree>
    <p:extLst>
      <p:ext uri="{BB962C8B-B14F-4D97-AF65-F5344CB8AC3E}">
        <p14:creationId xmlns:p14="http://schemas.microsoft.com/office/powerpoint/2010/main" val="3672010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tx1">
                <a:lumMod val="75000"/>
                <a:lumOff val="2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1652"/>
            <a:ext cx="9144000" cy="876255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Concluding Remarks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27907"/>
            <a:ext cx="9144000" cy="402989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are we happy with?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Tuned problem space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Final result system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Performance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could we do better?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Sentiment analysis was rushed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Heavily annotated training examples: POS, sentiment, feature extractions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More cohesive workflow: A system instead of a collection	</a:t>
            </a:r>
          </a:p>
        </p:txBody>
      </p:sp>
    </p:spTree>
    <p:extLst>
      <p:ext uri="{BB962C8B-B14F-4D97-AF65-F5344CB8AC3E}">
        <p14:creationId xmlns:p14="http://schemas.microsoft.com/office/powerpoint/2010/main" val="2907036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365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CS1671-Yelp Data Challenge</vt:lpstr>
      <vt:lpstr>Introduction</vt:lpstr>
      <vt:lpstr>Overall Design</vt:lpstr>
      <vt:lpstr>Approach-Choosing the Data</vt:lpstr>
      <vt:lpstr>Approach-Preprocessing</vt:lpstr>
      <vt:lpstr>Approach-Sentiment</vt:lpstr>
      <vt:lpstr>Experimental Evaluation</vt:lpstr>
      <vt:lpstr>Concluding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david.slayback2010@gmail.com</dc:creator>
  <cp:lastModifiedBy>david.slayback2010@gmail.com</cp:lastModifiedBy>
  <cp:revision>65</cp:revision>
  <dcterms:created xsi:type="dcterms:W3CDTF">2016-04-26T23:30:19Z</dcterms:created>
  <dcterms:modified xsi:type="dcterms:W3CDTF">2016-04-27T14:00:20Z</dcterms:modified>
</cp:coreProperties>
</file>