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2"/>
  </p:notesMasterIdLst>
  <p:sldIdLst>
    <p:sldId id="256" r:id="rId2"/>
    <p:sldId id="278" r:id="rId3"/>
    <p:sldId id="271" r:id="rId4"/>
    <p:sldId id="272" r:id="rId5"/>
    <p:sldId id="276" r:id="rId6"/>
    <p:sldId id="273" r:id="rId7"/>
    <p:sldId id="274" r:id="rId8"/>
    <p:sldId id="275" r:id="rId9"/>
    <p:sldId id="277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2"/>
            <p14:sldId id="276"/>
            <p14:sldId id="273"/>
            <p14:sldId id="274"/>
            <p14:sldId id="275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10"/>
    <p:restoredTop sz="84551" autoAdjust="0"/>
  </p:normalViewPr>
  <p:slideViewPr>
    <p:cSldViewPr snapToGrid="0" snapToObjects="1">
      <p:cViewPr varScale="1">
        <p:scale>
          <a:sx n="215" d="100"/>
          <a:sy n="215" d="100"/>
        </p:scale>
        <p:origin x="2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1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1" r:id="rId12"/>
    <p:sldLayoutId id="2147483862" r:id="rId13"/>
    <p:sldLayoutId id="2147483803" r:id="rId14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API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2793979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Understand when and why to use the Tableau JS API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Have a high-level understanding of how the JS API works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get started using the JS API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where to go for more information and to get help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83268" y="1557808"/>
            <a:ext cx="4875055" cy="482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3268" y="1557808"/>
            <a:ext cx="4875055" cy="64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3268" y="5736527"/>
            <a:ext cx="4875055" cy="64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66095" y="1686636"/>
            <a:ext cx="144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Your Website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3294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3691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35682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77129" y="1557808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13795" y="1536477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4888" y="1974525"/>
            <a:ext cx="621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About You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4342" y="1975723"/>
            <a:ext cx="5129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7118" y="1970560"/>
            <a:ext cx="6898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You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8486" y="6006608"/>
            <a:ext cx="121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Copyright You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1471" y="2401795"/>
            <a:ext cx="2058283" cy="178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94325" y="2576639"/>
            <a:ext cx="0" cy="13435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94325" y="3920172"/>
            <a:ext cx="16225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04763" y="3331226"/>
            <a:ext cx="174862" cy="2944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79625" y="3331226"/>
            <a:ext cx="174863" cy="2116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954488" y="3091966"/>
            <a:ext cx="128844" cy="4509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83332" y="3091966"/>
            <a:ext cx="230081" cy="3496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313413" y="2981539"/>
            <a:ext cx="183910" cy="4601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97323" y="2981539"/>
            <a:ext cx="119798" cy="7821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617121" y="2576639"/>
            <a:ext cx="266894" cy="11870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29842" y="2509697"/>
            <a:ext cx="2075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dolor sit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amet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adipiscing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efficitur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iaculis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nisi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purus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feugiat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vitae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mollis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fermentum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Mauris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metus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vestibulum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pulvinar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ligula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justo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congue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massa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eget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congue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mi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mauris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tortor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Curabitur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id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justo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 quam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commodo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efficitur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feugiat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odio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at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nunc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purus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Phasellus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non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iaculis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arcu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varius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nulla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Integer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porttitor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tristique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turpis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ac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egestas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malesuada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libero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ultricies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mi,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tempor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ante dolor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metus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Phasellus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nisl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eleifend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arcu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id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venenatis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odio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interdum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ornare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9843" y="4448689"/>
            <a:ext cx="42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AFABAB"/>
                </a:solidFill>
              </a:rPr>
              <a:t>Nam </a:t>
            </a:r>
            <a:r>
              <a:rPr lang="en-US" sz="800" dirty="0" err="1">
                <a:solidFill>
                  <a:srgbClr val="AFABAB"/>
                </a:solidFill>
              </a:rPr>
              <a:t>dapibus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ultrices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est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eget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orci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pharetra</a:t>
            </a:r>
            <a:r>
              <a:rPr lang="en-US" sz="800" dirty="0">
                <a:solidFill>
                  <a:srgbClr val="AFABAB"/>
                </a:solidFill>
              </a:rPr>
              <a:t> sed. </a:t>
            </a:r>
            <a:r>
              <a:rPr lang="en-US" sz="800" dirty="0" err="1">
                <a:solidFill>
                  <a:srgbClr val="AFABAB"/>
                </a:solidFill>
              </a:rPr>
              <a:t>Donec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quis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vulputate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nulla</a:t>
            </a:r>
            <a:r>
              <a:rPr lang="en-US" sz="800" dirty="0">
                <a:solidFill>
                  <a:srgbClr val="AFABAB"/>
                </a:solidFill>
              </a:rPr>
              <a:t>. Integer </a:t>
            </a:r>
            <a:r>
              <a:rPr lang="en-US" sz="800" dirty="0" err="1">
                <a:solidFill>
                  <a:srgbClr val="AFABAB"/>
                </a:solidFill>
              </a:rPr>
              <a:t>congue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auctor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lectus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sed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sollicitudin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Vestibulum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nec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pulvinar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neque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vel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pharetra</a:t>
            </a:r>
            <a:r>
              <a:rPr lang="en-US" sz="800" dirty="0">
                <a:solidFill>
                  <a:srgbClr val="AFABAB"/>
                </a:solidFill>
              </a:rPr>
              <a:t> dolor. </a:t>
            </a:r>
            <a:r>
              <a:rPr lang="en-US" sz="800" dirty="0" err="1">
                <a:solidFill>
                  <a:srgbClr val="AFABAB"/>
                </a:solidFill>
              </a:rPr>
              <a:t>Praesent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venenatis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est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convallis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rutrum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Pellentesque</a:t>
            </a:r>
            <a:r>
              <a:rPr lang="en-US" sz="800" dirty="0">
                <a:solidFill>
                  <a:srgbClr val="AFABAB"/>
                </a:solidFill>
              </a:rPr>
              <a:t> tempus ex </a:t>
            </a:r>
            <a:r>
              <a:rPr lang="en-US" sz="800" dirty="0" err="1">
                <a:solidFill>
                  <a:srgbClr val="AFABAB"/>
                </a:solidFill>
              </a:rPr>
              <a:t>ultricies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accumsan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urna</a:t>
            </a:r>
            <a:r>
              <a:rPr lang="en-US" sz="800" dirty="0">
                <a:solidFill>
                  <a:srgbClr val="AFABAB"/>
                </a:solidFill>
              </a:rPr>
              <a:t> id, </a:t>
            </a:r>
            <a:r>
              <a:rPr lang="en-US" sz="800" dirty="0" err="1">
                <a:solidFill>
                  <a:srgbClr val="AFABAB"/>
                </a:solidFill>
              </a:rPr>
              <a:t>aliquet</a:t>
            </a:r>
            <a:r>
              <a:rPr lang="en-US" sz="800" dirty="0">
                <a:solidFill>
                  <a:srgbClr val="AFABAB"/>
                </a:solidFill>
              </a:rPr>
              <a:t> quam. </a:t>
            </a:r>
            <a:r>
              <a:rPr lang="en-US" sz="800" dirty="0" err="1">
                <a:solidFill>
                  <a:srgbClr val="AFABAB"/>
                </a:solidFill>
              </a:rPr>
              <a:t>Etiam</a:t>
            </a:r>
            <a:r>
              <a:rPr lang="en-US" sz="800" dirty="0">
                <a:solidFill>
                  <a:srgbClr val="AFABAB"/>
                </a:solidFill>
              </a:rPr>
              <a:t> at </a:t>
            </a:r>
            <a:r>
              <a:rPr lang="en-US" sz="800" dirty="0" err="1">
                <a:solidFill>
                  <a:srgbClr val="AFABAB"/>
                </a:solidFill>
              </a:rPr>
              <a:t>mauris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mauris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Etiam</a:t>
            </a:r>
            <a:r>
              <a:rPr lang="en-US" sz="800" dirty="0">
                <a:solidFill>
                  <a:srgbClr val="AFABAB"/>
                </a:solidFill>
              </a:rPr>
              <a:t> tempus ante et </a:t>
            </a:r>
            <a:r>
              <a:rPr lang="en-US" sz="800" dirty="0" err="1">
                <a:solidFill>
                  <a:srgbClr val="AFABAB"/>
                </a:solidFill>
              </a:rPr>
              <a:t>urna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interdum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Phasellus</a:t>
            </a:r>
            <a:r>
              <a:rPr lang="en-US" sz="800" dirty="0">
                <a:solidFill>
                  <a:srgbClr val="AFABAB"/>
                </a:solidFill>
              </a:rPr>
              <a:t> in </a:t>
            </a:r>
            <a:r>
              <a:rPr lang="en-US" sz="800" dirty="0" err="1">
                <a:solidFill>
                  <a:srgbClr val="AFABAB"/>
                </a:solidFill>
              </a:rPr>
              <a:t>enim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dapibus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sem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eu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mattis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orci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Fusce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gravida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massa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placerat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sodales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Phasellus</a:t>
            </a:r>
            <a:r>
              <a:rPr lang="en-US" sz="800" dirty="0">
                <a:solidFill>
                  <a:srgbClr val="AFABAB"/>
                </a:solidFill>
              </a:rPr>
              <a:t> in dolor a </a:t>
            </a:r>
            <a:r>
              <a:rPr lang="en-US" sz="800" dirty="0" err="1">
                <a:solidFill>
                  <a:srgbClr val="AFABAB"/>
                </a:solidFill>
              </a:rPr>
              <a:t>arcu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aliquet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iaculis</a:t>
            </a:r>
            <a:r>
              <a:rPr lang="en-US" sz="800" dirty="0">
                <a:solidFill>
                  <a:srgbClr val="AFABAB"/>
                </a:solidFill>
              </a:rPr>
              <a:t> et et </a:t>
            </a:r>
            <a:r>
              <a:rPr lang="en-US" sz="800" dirty="0" err="1">
                <a:solidFill>
                  <a:srgbClr val="AFABAB"/>
                </a:solidFill>
              </a:rPr>
              <a:t>felis</a:t>
            </a:r>
            <a:r>
              <a:rPr lang="en-US" sz="800" dirty="0" smtClean="0">
                <a:solidFill>
                  <a:srgbClr val="AFABAB"/>
                </a:solidFill>
              </a:rPr>
              <a:t>.</a:t>
            </a:r>
            <a:endParaRPr lang="en-US" sz="800" dirty="0">
              <a:solidFill>
                <a:srgbClr val="AFABAB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19758830">
            <a:off x="3668525" y="3679704"/>
            <a:ext cx="2101022" cy="615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8854085">
            <a:off x="4514777" y="4058227"/>
            <a:ext cx="2101022" cy="6159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06" y="1970560"/>
            <a:ext cx="5515375" cy="41386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6617" b="66124"/>
          <a:stretch/>
        </p:blipFill>
        <p:spPr>
          <a:xfrm>
            <a:off x="2615606" y="2244436"/>
            <a:ext cx="5515375" cy="1128156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JavaScript API (JS API)?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  <p:bldP spid="19" grpId="0"/>
      <p:bldP spid="24" grpId="0" animBg="1"/>
      <p:bldP spid="2" grpId="0"/>
      <p:bldP spid="5" grpId="0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1083374"/>
          </a:xfrm>
        </p:spPr>
        <p:txBody>
          <a:bodyPr/>
          <a:lstStyle/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A </a:t>
            </a:r>
            <a:r>
              <a:rPr lang="en-US" sz="3200" dirty="0" err="1">
                <a:latin typeface="Gill Sans MT" charset="0"/>
                <a:ea typeface="Gill Sans MT" charset="0"/>
                <a:cs typeface="Gill Sans MT" charset="0"/>
              </a:rPr>
              <a:t>viz</a:t>
            </a:r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 hosted on Tableau Server, Online, or Public</a:t>
            </a:r>
          </a:p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A text 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editor (Visual Studio Code, Sublime, Atom, etc.)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Elbow Connector 63"/>
          <p:cNvCxnSpPr>
            <a:stCxn id="12" idx="1"/>
            <a:endCxn id="30" idx="3"/>
          </p:cNvCxnSpPr>
          <p:nvPr/>
        </p:nvCxnSpPr>
        <p:spPr>
          <a:xfrm rot="10800000" flipV="1">
            <a:off x="6752685" y="1841167"/>
            <a:ext cx="806940" cy="1267181"/>
          </a:xfrm>
          <a:prstGeom prst="bentConnector3">
            <a:avLst>
              <a:gd name="adj1" fmla="val 27189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939"/>
            <a:ext cx="10515600" cy="1325563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9007" y="1557808"/>
            <a:ext cx="2979186" cy="402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9713" y="1557809"/>
            <a:ext cx="2979186" cy="40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9624" y="1557809"/>
            <a:ext cx="2979186" cy="40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969007" y="1548975"/>
            <a:ext cx="2979186" cy="646331"/>
            <a:chOff x="969007" y="1548975"/>
            <a:chExt cx="2979186" cy="646331"/>
          </a:xfrm>
        </p:grpSpPr>
        <p:sp>
          <p:nvSpPr>
            <p:cNvPr id="8" name="Rectangle 7"/>
            <p:cNvSpPr/>
            <p:nvPr/>
          </p:nvSpPr>
          <p:spPr>
            <a:xfrm>
              <a:off x="969008" y="1557809"/>
              <a:ext cx="2979185" cy="637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9007" y="1548975"/>
              <a:ext cx="29791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Tableau Server, Online, or Public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59625" y="1557809"/>
            <a:ext cx="2979185" cy="637497"/>
            <a:chOff x="7559625" y="1557809"/>
            <a:chExt cx="2979185" cy="637497"/>
          </a:xfrm>
        </p:grpSpPr>
        <p:sp>
          <p:nvSpPr>
            <p:cNvPr id="11" name="Rectangle 10"/>
            <p:cNvSpPr/>
            <p:nvPr/>
          </p:nvSpPr>
          <p:spPr>
            <a:xfrm>
              <a:off x="7559625" y="1557809"/>
              <a:ext cx="2979185" cy="637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9625" y="1656502"/>
              <a:ext cx="297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yourJavaScript.js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59714" y="1556486"/>
            <a:ext cx="2982488" cy="638820"/>
            <a:chOff x="4259714" y="1556486"/>
            <a:chExt cx="2982488" cy="638820"/>
          </a:xfrm>
        </p:grpSpPr>
        <p:sp>
          <p:nvSpPr>
            <p:cNvPr id="10" name="Rectangle 9"/>
            <p:cNvSpPr/>
            <p:nvPr/>
          </p:nvSpPr>
          <p:spPr>
            <a:xfrm>
              <a:off x="4259714" y="1556486"/>
              <a:ext cx="2979185" cy="63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3018" y="1639902"/>
              <a:ext cx="297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yourWebpage.html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74516" y="2584111"/>
            <a:ext cx="2058284" cy="602187"/>
            <a:chOff x="1374516" y="2409811"/>
            <a:chExt cx="2058284" cy="602187"/>
          </a:xfrm>
        </p:grpSpPr>
        <p:sp>
          <p:nvSpPr>
            <p:cNvPr id="15" name="Rectangle 14"/>
            <p:cNvSpPr/>
            <p:nvPr/>
          </p:nvSpPr>
          <p:spPr>
            <a:xfrm>
              <a:off x="1374516" y="2409811"/>
              <a:ext cx="2058284" cy="6021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4517" y="2514326"/>
              <a:ext cx="205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ableau-2.js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66457" y="2340351"/>
            <a:ext cx="1986228" cy="455571"/>
            <a:chOff x="4766457" y="2340351"/>
            <a:chExt cx="1986228" cy="455571"/>
          </a:xfrm>
        </p:grpSpPr>
        <p:sp>
          <p:nvSpPr>
            <p:cNvPr id="18" name="Rectangle 17"/>
            <p:cNvSpPr/>
            <p:nvPr/>
          </p:nvSpPr>
          <p:spPr>
            <a:xfrm>
              <a:off x="4766457" y="2340351"/>
              <a:ext cx="1986228" cy="455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66457" y="2376539"/>
              <a:ext cx="198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ableau-2.js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15" idx="3"/>
            <a:endCxn id="19" idx="1"/>
          </p:cNvCxnSpPr>
          <p:nvPr/>
        </p:nvCxnSpPr>
        <p:spPr>
          <a:xfrm flipV="1">
            <a:off x="3432800" y="2561205"/>
            <a:ext cx="1333657" cy="3240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66457" y="2923683"/>
            <a:ext cx="1986228" cy="440081"/>
            <a:chOff x="4766457" y="2923683"/>
            <a:chExt cx="1986228" cy="440081"/>
          </a:xfrm>
        </p:grpSpPr>
        <p:sp>
          <p:nvSpPr>
            <p:cNvPr id="29" name="Rectangle 28"/>
            <p:cNvSpPr/>
            <p:nvPr/>
          </p:nvSpPr>
          <p:spPr>
            <a:xfrm>
              <a:off x="4766457" y="2923683"/>
              <a:ext cx="1986228" cy="440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6457" y="2923683"/>
              <a:ext cx="198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yourJavaScript.js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69575" y="3462959"/>
            <a:ext cx="2306255" cy="743376"/>
            <a:chOff x="4766458" y="5816889"/>
            <a:chExt cx="2306255" cy="7433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4766458" y="5816889"/>
              <a:ext cx="2306255" cy="7433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66458" y="5841789"/>
              <a:ext cx="2306255" cy="5153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Embed the </a:t>
              </a:r>
              <a:r>
                <a:rPr lang="en-US" dirty="0" err="1" smtClean="0"/>
                <a:t>viz</a:t>
              </a:r>
              <a:endParaRPr lang="en-US" dirty="0" smtClean="0"/>
            </a:p>
            <a:p>
              <a:pPr algn="ctr"/>
              <a:r>
                <a:rPr lang="en-US" dirty="0" smtClean="0"/>
                <a:t>(Using JSAPI)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74515" y="3496564"/>
            <a:ext cx="2058283" cy="1785243"/>
            <a:chOff x="1374515" y="3181164"/>
            <a:chExt cx="2058283" cy="1785243"/>
          </a:xfrm>
        </p:grpSpPr>
        <p:sp>
          <p:nvSpPr>
            <p:cNvPr id="42" name="Rectangle 41"/>
            <p:cNvSpPr/>
            <p:nvPr/>
          </p:nvSpPr>
          <p:spPr>
            <a:xfrm>
              <a:off x="1374515" y="3181164"/>
              <a:ext cx="2058283" cy="178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647369" y="3331108"/>
              <a:ext cx="0" cy="1343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647369" y="4674641"/>
              <a:ext cx="16225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757807" y="4085695"/>
              <a:ext cx="174862" cy="2944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32669" y="4085695"/>
              <a:ext cx="174863" cy="211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107532" y="3846435"/>
              <a:ext cx="128844" cy="450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36376" y="3846435"/>
              <a:ext cx="230081" cy="3496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466457" y="3736008"/>
              <a:ext cx="183910" cy="4601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50367" y="3736008"/>
              <a:ext cx="119798" cy="7821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770165" y="3331108"/>
              <a:ext cx="266894" cy="1187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82286" y="3490464"/>
            <a:ext cx="1986228" cy="1785243"/>
            <a:chOff x="4766458" y="3308664"/>
            <a:chExt cx="1986228" cy="1785243"/>
          </a:xfrm>
        </p:grpSpPr>
        <p:sp>
          <p:nvSpPr>
            <p:cNvPr id="52" name="Rectangle 51"/>
            <p:cNvSpPr/>
            <p:nvPr/>
          </p:nvSpPr>
          <p:spPr>
            <a:xfrm>
              <a:off x="4766458" y="3308664"/>
              <a:ext cx="1986228" cy="178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5039311" y="3483508"/>
              <a:ext cx="0" cy="1343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039311" y="4827041"/>
              <a:ext cx="16225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149749" y="4238095"/>
              <a:ext cx="174862" cy="2944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324611" y="4238095"/>
              <a:ext cx="174863" cy="211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499474" y="3998835"/>
              <a:ext cx="128844" cy="450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28318" y="3998835"/>
              <a:ext cx="230081" cy="3496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58399" y="3888408"/>
              <a:ext cx="183910" cy="4601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42309" y="3888408"/>
              <a:ext cx="119798" cy="7821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162107" y="3483508"/>
              <a:ext cx="266894" cy="1187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869575" y="4276079"/>
            <a:ext cx="2306255" cy="1035649"/>
            <a:chOff x="7869575" y="4068579"/>
            <a:chExt cx="2306255" cy="1035649"/>
          </a:xfrm>
          <a:solidFill>
            <a:srgbClr val="F8CBAD"/>
          </a:solidFill>
        </p:grpSpPr>
        <p:sp>
          <p:nvSpPr>
            <p:cNvPr id="113" name="Rectangle 112"/>
            <p:cNvSpPr/>
            <p:nvPr/>
          </p:nvSpPr>
          <p:spPr>
            <a:xfrm>
              <a:off x="7869575" y="4068579"/>
              <a:ext cx="2306255" cy="10356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69575" y="4232878"/>
              <a:ext cx="230625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Interact with </a:t>
              </a:r>
              <a:r>
                <a:rPr lang="en-US" dirty="0" err="1" smtClean="0"/>
                <a:t>Viz</a:t>
              </a:r>
              <a:endParaRPr lang="en-US" dirty="0" smtClean="0"/>
            </a:p>
            <a:p>
              <a:pPr algn="ctr"/>
              <a:r>
                <a:rPr lang="en-US" dirty="0" smtClean="0"/>
                <a:t>(JSAPI functions)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64426" y="2310105"/>
            <a:ext cx="2306255" cy="1035649"/>
            <a:chOff x="7864426" y="2310105"/>
            <a:chExt cx="2306255" cy="1035649"/>
          </a:xfrm>
        </p:grpSpPr>
        <p:sp>
          <p:nvSpPr>
            <p:cNvPr id="62" name="Rectangle 61"/>
            <p:cNvSpPr/>
            <p:nvPr/>
          </p:nvSpPr>
          <p:spPr>
            <a:xfrm>
              <a:off x="7864426" y="2310105"/>
              <a:ext cx="2306255" cy="10356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64426" y="2600369"/>
              <a:ext cx="2306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Your app’s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582"/>
            <a:ext cx="12192000" cy="3793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embed: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embed: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148"/>
            <a:ext cx="12192000" cy="40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461</Words>
  <Application>Microsoft Macintosh PowerPoint</Application>
  <PresentationFormat>Widescreen</PresentationFormat>
  <Paragraphs>54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Gill Sans Std</vt:lpstr>
      <vt:lpstr>Arial</vt:lpstr>
      <vt:lpstr>6_Office Theme</vt:lpstr>
      <vt:lpstr>JavaScript API Introduction</vt:lpstr>
      <vt:lpstr>JavaScript API Video Series</vt:lpstr>
      <vt:lpstr>At the end of this video you will...</vt:lpstr>
      <vt:lpstr>Why Use the JavaScript API (JS API)?</vt:lpstr>
      <vt:lpstr>What do you need?</vt:lpstr>
      <vt:lpstr>How it works</vt:lpstr>
      <vt:lpstr>How to embed: HTML</vt:lpstr>
      <vt:lpstr>How to embed: JavaScript</vt:lpstr>
      <vt:lpstr>Developer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JavaScript API - Introduction</dc:title>
  <dc:subject>Tableau JavaScript API (JSAPI)</dc:subject>
  <dc:creator>Tableau</dc:creator>
  <cp:keywords>Tableau, JSAPI, JavaScript</cp:keywords>
  <dc:description/>
  <cp:lastModifiedBy>Ben Lower</cp:lastModifiedBy>
  <cp:revision>60</cp:revision>
  <dcterms:created xsi:type="dcterms:W3CDTF">2015-10-09T15:50:00Z</dcterms:created>
  <dcterms:modified xsi:type="dcterms:W3CDTF">2016-01-26T19:21:17Z</dcterms:modified>
  <cp:category/>
</cp:coreProperties>
</file>