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4042-8BB0-46CA-BE53-64649F423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56915E-449E-45E2-A88B-D436A52C16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1F04C1-F065-41E7-8A06-A2EC7A209173}"/>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5" name="Footer Placeholder 4">
            <a:extLst>
              <a:ext uri="{FF2B5EF4-FFF2-40B4-BE49-F238E27FC236}">
                <a16:creationId xmlns:a16="http://schemas.microsoft.com/office/drawing/2014/main" id="{DB198C9D-DEEC-451C-B04B-26DEC994F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CDCBE-7023-4DD5-ADD4-6974D9D4F693}"/>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356589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C73A-B54D-4827-89E5-1F4F762081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50F5C3-E75B-48A7-848C-3F07E42367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F4C09-0AFF-4342-8764-BC1FCCB2D625}"/>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5" name="Footer Placeholder 4">
            <a:extLst>
              <a:ext uri="{FF2B5EF4-FFF2-40B4-BE49-F238E27FC236}">
                <a16:creationId xmlns:a16="http://schemas.microsoft.com/office/drawing/2014/main" id="{2A533FC5-9E1C-47D4-9D93-7E59193F8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E8758-C372-4C12-9C8D-9931EA023D13}"/>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367751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46888-0401-4D74-9A01-35EE93110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63B8C6-09E3-47DC-A4B7-D662C0487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D9A81-F779-4E3E-9A77-02C535D443A7}"/>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5" name="Footer Placeholder 4">
            <a:extLst>
              <a:ext uri="{FF2B5EF4-FFF2-40B4-BE49-F238E27FC236}">
                <a16:creationId xmlns:a16="http://schemas.microsoft.com/office/drawing/2014/main" id="{7B79D259-5A8A-419C-A6D4-7C36A4E99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51FEF-2981-417D-A840-12B96B237106}"/>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208282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31F1-7A84-4AA4-83DB-94E52FFC8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3C8451-EA06-489F-A49C-480E61E906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1375E-E6EB-4732-94D3-A736D0820E1B}"/>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5" name="Footer Placeholder 4">
            <a:extLst>
              <a:ext uri="{FF2B5EF4-FFF2-40B4-BE49-F238E27FC236}">
                <a16:creationId xmlns:a16="http://schemas.microsoft.com/office/drawing/2014/main" id="{FBC3DDE3-6A6F-4BBC-AD9E-6F4EFC581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2511F-DDA1-486E-9265-A62D00A94D00}"/>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230400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5DF3-8165-4DFF-9C47-52B50BB31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15F4CA-9F0C-4E1D-AD51-0F9DC0B82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89D39-DB67-4699-A733-BBB54340AE94}"/>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5" name="Footer Placeholder 4">
            <a:extLst>
              <a:ext uri="{FF2B5EF4-FFF2-40B4-BE49-F238E27FC236}">
                <a16:creationId xmlns:a16="http://schemas.microsoft.com/office/drawing/2014/main" id="{080EB528-5936-4E24-8D55-97BCC1EBB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C3ACF-83BB-4C6E-A9AA-023882BA55AB}"/>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55068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7898-8203-48C9-B400-184A5A3A0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44BDC1-7850-45FC-90EC-876E74FFDC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E0F88C-CCFA-457A-ADA2-728A1D6838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19F28B-9609-4E90-A4BF-49F797BAE0FE}"/>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6" name="Footer Placeholder 5">
            <a:extLst>
              <a:ext uri="{FF2B5EF4-FFF2-40B4-BE49-F238E27FC236}">
                <a16:creationId xmlns:a16="http://schemas.microsoft.com/office/drawing/2014/main" id="{F38E042D-7479-4B8B-B091-8FD7BF91D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91D80-4DB4-4B7B-96E7-07362BE13D2A}"/>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954702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00EE-2408-498B-8AC6-B4E776FAC4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00DB0B-23D2-4611-91D6-2C67E94019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58128-45A9-4B7F-95A9-584E6B6A4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94B6EE-D865-4364-881B-BF95AF6AED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C0D644-6816-4146-A449-148AAE935F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3ACE01-5BDB-4B9A-948E-7D5C75A3815C}"/>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8" name="Footer Placeholder 7">
            <a:extLst>
              <a:ext uri="{FF2B5EF4-FFF2-40B4-BE49-F238E27FC236}">
                <a16:creationId xmlns:a16="http://schemas.microsoft.com/office/drawing/2014/main" id="{B4F2F1AE-D414-46C1-AE10-75778152A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536B34-23E5-4615-897B-D6E0A3465E5C}"/>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243589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DA0D-C225-4E30-BAE1-2DE0E61A1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53823B-3F8D-402A-B9AF-55AB7C491359}"/>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4" name="Footer Placeholder 3">
            <a:extLst>
              <a:ext uri="{FF2B5EF4-FFF2-40B4-BE49-F238E27FC236}">
                <a16:creationId xmlns:a16="http://schemas.microsoft.com/office/drawing/2014/main" id="{A096311F-7D73-45CB-87A4-B0AE6A141C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944F3-6CCF-46D0-BE62-B70CB81856CC}"/>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179515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8DA1F-EF34-4A69-A95A-F98D68BDF559}"/>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3" name="Footer Placeholder 2">
            <a:extLst>
              <a:ext uri="{FF2B5EF4-FFF2-40B4-BE49-F238E27FC236}">
                <a16:creationId xmlns:a16="http://schemas.microsoft.com/office/drawing/2014/main" id="{515B03B9-786A-451E-902B-FF0300A63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9C8BC-DE32-4D7D-BC9C-23F907499971}"/>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120488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101E-2A48-4C25-BC30-CF22D436A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8EA701-80EC-4A9F-B52F-B44FF6C2C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9B6AB6-BC3D-4855-813A-523AB387D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8356F-6FA8-4F18-B0D0-7EA8E027E822}"/>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6" name="Footer Placeholder 5">
            <a:extLst>
              <a:ext uri="{FF2B5EF4-FFF2-40B4-BE49-F238E27FC236}">
                <a16:creationId xmlns:a16="http://schemas.microsoft.com/office/drawing/2014/main" id="{3A57D698-07AA-43B4-AF16-FDAB01C77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4757B-CC48-4C2C-BCC4-08E87C4B87CF}"/>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352786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B7F7-8238-4005-8D85-EEE88E1CB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BBF1C7-2525-4816-96E4-ED402F36D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579968-E816-422F-8909-F1E29CC93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EB153-102B-40C0-BCDC-371A3416D3CF}"/>
              </a:ext>
            </a:extLst>
          </p:cNvPr>
          <p:cNvSpPr>
            <a:spLocks noGrp="1"/>
          </p:cNvSpPr>
          <p:nvPr>
            <p:ph type="dt" sz="half" idx="10"/>
          </p:nvPr>
        </p:nvSpPr>
        <p:spPr/>
        <p:txBody>
          <a:bodyPr/>
          <a:lstStyle/>
          <a:p>
            <a:fld id="{BDB39310-AF0E-496D-838B-A211067C3281}" type="datetimeFigureOut">
              <a:rPr lang="en-US" smtClean="0"/>
              <a:t>1/11/2020</a:t>
            </a:fld>
            <a:endParaRPr lang="en-US"/>
          </a:p>
        </p:txBody>
      </p:sp>
      <p:sp>
        <p:nvSpPr>
          <p:cNvPr id="6" name="Footer Placeholder 5">
            <a:extLst>
              <a:ext uri="{FF2B5EF4-FFF2-40B4-BE49-F238E27FC236}">
                <a16:creationId xmlns:a16="http://schemas.microsoft.com/office/drawing/2014/main" id="{DB7CD427-6CAA-4AA7-A4E7-F0AE4ADC1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C6F7A-9B2D-4D60-B176-C018240E0DCC}"/>
              </a:ext>
            </a:extLst>
          </p:cNvPr>
          <p:cNvSpPr>
            <a:spLocks noGrp="1"/>
          </p:cNvSpPr>
          <p:nvPr>
            <p:ph type="sldNum" sz="quarter" idx="12"/>
          </p:nvPr>
        </p:nvSpPr>
        <p:spPr/>
        <p:txBody>
          <a:bodyPr/>
          <a:lstStyle/>
          <a:p>
            <a:fld id="{6D44DCA2-D4D5-40A5-9052-7DBE8706D017}" type="slidenum">
              <a:rPr lang="en-US" smtClean="0"/>
              <a:t>‹#›</a:t>
            </a:fld>
            <a:endParaRPr lang="en-US"/>
          </a:p>
        </p:txBody>
      </p:sp>
    </p:spTree>
    <p:extLst>
      <p:ext uri="{BB962C8B-B14F-4D97-AF65-F5344CB8AC3E}">
        <p14:creationId xmlns:p14="http://schemas.microsoft.com/office/powerpoint/2010/main" val="670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61775-1037-4390-8F9F-475577A0A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44F411-125A-474D-8B9F-B48215BE5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8B883-DF5B-4AF2-870D-ED344AE25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39310-AF0E-496D-838B-A211067C3281}" type="datetimeFigureOut">
              <a:rPr lang="en-US" smtClean="0"/>
              <a:t>1/11/2020</a:t>
            </a:fld>
            <a:endParaRPr lang="en-US"/>
          </a:p>
        </p:txBody>
      </p:sp>
      <p:sp>
        <p:nvSpPr>
          <p:cNvPr id="5" name="Footer Placeholder 4">
            <a:extLst>
              <a:ext uri="{FF2B5EF4-FFF2-40B4-BE49-F238E27FC236}">
                <a16:creationId xmlns:a16="http://schemas.microsoft.com/office/drawing/2014/main" id="{0790729B-9162-430C-87D4-C1BC2B4C1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A1C22-91CB-49DB-9DA8-B1C4752FB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4DCA2-D4D5-40A5-9052-7DBE8706D017}" type="slidenum">
              <a:rPr lang="en-US" smtClean="0"/>
              <a:t>‹#›</a:t>
            </a:fld>
            <a:endParaRPr lang="en-US"/>
          </a:p>
        </p:txBody>
      </p:sp>
    </p:spTree>
    <p:extLst>
      <p:ext uri="{BB962C8B-B14F-4D97-AF65-F5344CB8AC3E}">
        <p14:creationId xmlns:p14="http://schemas.microsoft.com/office/powerpoint/2010/main" val="2794354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25000" t="15000" r="25000" b="5000"/>
          </a:stretch>
        </a:blipFill>
        <a:effectLst/>
      </p:bgPr>
    </p:bg>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071957D3-CE71-4D44-950C-0537D2C79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7650"/>
            <a:ext cx="136207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sro logo">
            <a:extLst>
              <a:ext uri="{FF2B5EF4-FFF2-40B4-BE49-F238E27FC236}">
                <a16:creationId xmlns:a16="http://schemas.microsoft.com/office/drawing/2014/main" id="{72FF6194-182C-4CB1-90CF-BE03DB4D0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3226" y="247649"/>
            <a:ext cx="1362074" cy="1362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a:extLst>
              <a:ext uri="{FF2B5EF4-FFF2-40B4-BE49-F238E27FC236}">
                <a16:creationId xmlns:a16="http://schemas.microsoft.com/office/drawing/2014/main" id="{40063A6D-0907-448E-8D33-9191AD8A5608}"/>
              </a:ext>
            </a:extLst>
          </p:cNvPr>
          <p:cNvSpPr/>
          <p:nvPr/>
        </p:nvSpPr>
        <p:spPr>
          <a:xfrm>
            <a:off x="1844035" y="574743"/>
            <a:ext cx="8503931"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Sentiment Analysis from Text Feedback</a:t>
            </a:r>
          </a:p>
        </p:txBody>
      </p:sp>
      <p:sp>
        <p:nvSpPr>
          <p:cNvPr id="7" name="TextBox 6">
            <a:extLst>
              <a:ext uri="{FF2B5EF4-FFF2-40B4-BE49-F238E27FC236}">
                <a16:creationId xmlns:a16="http://schemas.microsoft.com/office/drawing/2014/main" id="{5A7F32D3-025E-461B-80EC-1203953F8707}"/>
              </a:ext>
            </a:extLst>
          </p:cNvPr>
          <p:cNvSpPr txBox="1"/>
          <p:nvPr/>
        </p:nvSpPr>
        <p:spPr>
          <a:xfrm>
            <a:off x="4565712" y="2391135"/>
            <a:ext cx="6678551" cy="2585323"/>
          </a:xfrm>
          <a:prstGeom prst="rect">
            <a:avLst/>
          </a:prstGeom>
          <a:noFill/>
        </p:spPr>
        <p:txBody>
          <a:bodyPr wrap="square" rtlCol="0">
            <a:spAutoFit/>
          </a:bodyPr>
          <a:lstStyle/>
          <a:p>
            <a:pPr algn="just"/>
            <a:r>
              <a:rPr lang="en-US" dirty="0"/>
              <a:t>Web portals like Bhuvan get vast amount of feedback from the users. To go through all the feedbacks can be a tedious job. Develop software to categorize opinions expressed in feedback forums. This can be utilized for feedback management system. The software must provide the following output. 1) Classification of individual comments/reviews. 2) Determining overall rating based on individual comments/reviews. The Multi-Domain Sentiment Dataset contains product reviews taken from Amazon.com from many product types (domains). http://jmcauley.ucsd.edu/data/amazon/</a:t>
            </a:r>
          </a:p>
        </p:txBody>
      </p:sp>
      <p:sp>
        <p:nvSpPr>
          <p:cNvPr id="10" name="TextBox 9">
            <a:extLst>
              <a:ext uri="{FF2B5EF4-FFF2-40B4-BE49-F238E27FC236}">
                <a16:creationId xmlns:a16="http://schemas.microsoft.com/office/drawing/2014/main" id="{881B122E-7841-4F55-BF79-5C01731B460A}"/>
              </a:ext>
            </a:extLst>
          </p:cNvPr>
          <p:cNvSpPr txBox="1"/>
          <p:nvPr/>
        </p:nvSpPr>
        <p:spPr>
          <a:xfrm>
            <a:off x="4565712" y="6034726"/>
            <a:ext cx="914400" cy="369332"/>
          </a:xfrm>
          <a:prstGeom prst="rect">
            <a:avLst/>
          </a:prstGeom>
          <a:noFill/>
        </p:spPr>
        <p:txBody>
          <a:bodyPr wrap="square" rtlCol="0">
            <a:spAutoFit/>
          </a:bodyPr>
          <a:lstStyle/>
          <a:p>
            <a:r>
              <a:rPr lang="en-US" dirty="0"/>
              <a:t>U-0934</a:t>
            </a:r>
          </a:p>
        </p:txBody>
      </p:sp>
      <p:sp>
        <p:nvSpPr>
          <p:cNvPr id="18" name="TextBox 17">
            <a:extLst>
              <a:ext uri="{FF2B5EF4-FFF2-40B4-BE49-F238E27FC236}">
                <a16:creationId xmlns:a16="http://schemas.microsoft.com/office/drawing/2014/main" id="{16E82BEB-38D4-43C3-8BA5-DEB1F16A17B6}"/>
              </a:ext>
            </a:extLst>
          </p:cNvPr>
          <p:cNvSpPr txBox="1"/>
          <p:nvPr/>
        </p:nvSpPr>
        <p:spPr>
          <a:xfrm>
            <a:off x="4565712" y="1929116"/>
            <a:ext cx="4283013" cy="369332"/>
          </a:xfrm>
          <a:prstGeom prst="rect">
            <a:avLst/>
          </a:prstGeom>
          <a:noFill/>
        </p:spPr>
        <p:txBody>
          <a:bodyPr wrap="square" rtlCol="0">
            <a:spAutoFit/>
          </a:bodyPr>
          <a:lstStyle/>
          <a:p>
            <a:r>
              <a:rPr lang="en-US" dirty="0"/>
              <a:t>Indian Space Research </a:t>
            </a:r>
            <a:r>
              <a:rPr lang="en-US" dirty="0" err="1"/>
              <a:t>Organisation</a:t>
            </a:r>
            <a:r>
              <a:rPr lang="en-US" dirty="0"/>
              <a:t> (ISRO)</a:t>
            </a:r>
            <a:endParaRPr lang="en-US" sz="1600" dirty="0"/>
          </a:p>
        </p:txBody>
      </p:sp>
      <p:sp>
        <p:nvSpPr>
          <p:cNvPr id="21" name="TextBox 20">
            <a:extLst>
              <a:ext uri="{FF2B5EF4-FFF2-40B4-BE49-F238E27FC236}">
                <a16:creationId xmlns:a16="http://schemas.microsoft.com/office/drawing/2014/main" id="{3846A708-7AEC-4699-8832-EAC482831120}"/>
              </a:ext>
            </a:extLst>
          </p:cNvPr>
          <p:cNvSpPr txBox="1"/>
          <p:nvPr/>
        </p:nvSpPr>
        <p:spPr>
          <a:xfrm>
            <a:off x="4565712" y="5177760"/>
            <a:ext cx="3815918" cy="369332"/>
          </a:xfrm>
          <a:prstGeom prst="rect">
            <a:avLst/>
          </a:prstGeom>
          <a:noFill/>
        </p:spPr>
        <p:txBody>
          <a:bodyPr wrap="square" rtlCol="0">
            <a:spAutoFit/>
          </a:bodyPr>
          <a:lstStyle/>
          <a:p>
            <a:r>
              <a:rPr lang="en-US" dirty="0"/>
              <a:t>TotallyNotBots</a:t>
            </a:r>
            <a:endParaRPr lang="en-US" sz="1600" dirty="0"/>
          </a:p>
        </p:txBody>
      </p:sp>
      <p:sp>
        <p:nvSpPr>
          <p:cNvPr id="22" name="TextBox 21">
            <a:extLst>
              <a:ext uri="{FF2B5EF4-FFF2-40B4-BE49-F238E27FC236}">
                <a16:creationId xmlns:a16="http://schemas.microsoft.com/office/drawing/2014/main" id="{36A596D1-FAB1-4C10-9927-3CD97E7982D5}"/>
              </a:ext>
            </a:extLst>
          </p:cNvPr>
          <p:cNvSpPr txBox="1"/>
          <p:nvPr/>
        </p:nvSpPr>
        <p:spPr>
          <a:xfrm>
            <a:off x="4565712" y="5573203"/>
            <a:ext cx="3815918" cy="369332"/>
          </a:xfrm>
          <a:prstGeom prst="rect">
            <a:avLst/>
          </a:prstGeom>
          <a:noFill/>
        </p:spPr>
        <p:txBody>
          <a:bodyPr wrap="square" rtlCol="0">
            <a:spAutoFit/>
          </a:bodyPr>
          <a:lstStyle/>
          <a:p>
            <a:r>
              <a:rPr lang="en-US" dirty="0" err="1"/>
              <a:t>Aayusi</a:t>
            </a:r>
            <a:r>
              <a:rPr lang="en-US" dirty="0"/>
              <a:t> Biswas</a:t>
            </a:r>
            <a:endParaRPr lang="en-US" sz="1600" dirty="0"/>
          </a:p>
        </p:txBody>
      </p:sp>
      <p:sp>
        <p:nvSpPr>
          <p:cNvPr id="23" name="TextBox 22">
            <a:extLst>
              <a:ext uri="{FF2B5EF4-FFF2-40B4-BE49-F238E27FC236}">
                <a16:creationId xmlns:a16="http://schemas.microsoft.com/office/drawing/2014/main" id="{364597E2-11C3-41FC-A8C3-82ECD454D3E4}"/>
              </a:ext>
            </a:extLst>
          </p:cNvPr>
          <p:cNvSpPr txBox="1"/>
          <p:nvPr/>
        </p:nvSpPr>
        <p:spPr>
          <a:xfrm>
            <a:off x="1206994" y="1913727"/>
            <a:ext cx="3815918" cy="400110"/>
          </a:xfrm>
          <a:prstGeom prst="rect">
            <a:avLst/>
          </a:prstGeom>
          <a:noFill/>
        </p:spPr>
        <p:txBody>
          <a:bodyPr wrap="square" rtlCol="0">
            <a:spAutoFit/>
          </a:bodyPr>
          <a:lstStyle/>
          <a:p>
            <a:r>
              <a:rPr lang="en-US" sz="2000" b="1" dirty="0"/>
              <a:t>Organization Name: </a:t>
            </a:r>
            <a:endParaRPr lang="en-US" b="1" dirty="0"/>
          </a:p>
        </p:txBody>
      </p:sp>
      <p:sp>
        <p:nvSpPr>
          <p:cNvPr id="24" name="TextBox 23">
            <a:extLst>
              <a:ext uri="{FF2B5EF4-FFF2-40B4-BE49-F238E27FC236}">
                <a16:creationId xmlns:a16="http://schemas.microsoft.com/office/drawing/2014/main" id="{962A0221-9141-4D79-A723-22BFF7AB250A}"/>
              </a:ext>
            </a:extLst>
          </p:cNvPr>
          <p:cNvSpPr txBox="1"/>
          <p:nvPr/>
        </p:nvSpPr>
        <p:spPr>
          <a:xfrm>
            <a:off x="1206994" y="2390639"/>
            <a:ext cx="3815918" cy="400110"/>
          </a:xfrm>
          <a:prstGeom prst="rect">
            <a:avLst/>
          </a:prstGeom>
          <a:noFill/>
        </p:spPr>
        <p:txBody>
          <a:bodyPr wrap="square" rtlCol="0">
            <a:spAutoFit/>
          </a:bodyPr>
          <a:lstStyle/>
          <a:p>
            <a:r>
              <a:rPr lang="en-US" sz="2000" b="1" dirty="0"/>
              <a:t>Problem Statement:  </a:t>
            </a:r>
            <a:endParaRPr lang="en-US" b="1" dirty="0"/>
          </a:p>
        </p:txBody>
      </p:sp>
      <p:sp>
        <p:nvSpPr>
          <p:cNvPr id="25" name="TextBox 24">
            <a:extLst>
              <a:ext uri="{FF2B5EF4-FFF2-40B4-BE49-F238E27FC236}">
                <a16:creationId xmlns:a16="http://schemas.microsoft.com/office/drawing/2014/main" id="{858F54DE-C87B-4672-9F1A-02F76C8CC580}"/>
              </a:ext>
            </a:extLst>
          </p:cNvPr>
          <p:cNvSpPr txBox="1"/>
          <p:nvPr/>
        </p:nvSpPr>
        <p:spPr>
          <a:xfrm>
            <a:off x="1206994" y="5126926"/>
            <a:ext cx="3815918" cy="400110"/>
          </a:xfrm>
          <a:prstGeom prst="rect">
            <a:avLst/>
          </a:prstGeom>
          <a:noFill/>
        </p:spPr>
        <p:txBody>
          <a:bodyPr wrap="square" rtlCol="0">
            <a:spAutoFit/>
          </a:bodyPr>
          <a:lstStyle/>
          <a:p>
            <a:r>
              <a:rPr lang="en-US" sz="2000" b="1" dirty="0"/>
              <a:t>Team Name:  </a:t>
            </a:r>
            <a:endParaRPr lang="en-US" b="1" dirty="0"/>
          </a:p>
        </p:txBody>
      </p:sp>
      <p:sp>
        <p:nvSpPr>
          <p:cNvPr id="26" name="TextBox 25">
            <a:extLst>
              <a:ext uri="{FF2B5EF4-FFF2-40B4-BE49-F238E27FC236}">
                <a16:creationId xmlns:a16="http://schemas.microsoft.com/office/drawing/2014/main" id="{E2D2CDE1-9D7A-4419-9B7E-61EABAE0F5AD}"/>
              </a:ext>
            </a:extLst>
          </p:cNvPr>
          <p:cNvSpPr txBox="1"/>
          <p:nvPr/>
        </p:nvSpPr>
        <p:spPr>
          <a:xfrm>
            <a:off x="1206994" y="5570477"/>
            <a:ext cx="3815918" cy="400110"/>
          </a:xfrm>
          <a:prstGeom prst="rect">
            <a:avLst/>
          </a:prstGeom>
          <a:noFill/>
        </p:spPr>
        <p:txBody>
          <a:bodyPr wrap="square" rtlCol="0">
            <a:spAutoFit/>
          </a:bodyPr>
          <a:lstStyle/>
          <a:p>
            <a:r>
              <a:rPr lang="en-US" sz="2000" b="1" dirty="0"/>
              <a:t>Team Leader Name:  </a:t>
            </a:r>
            <a:endParaRPr lang="en-US" b="1" dirty="0"/>
          </a:p>
        </p:txBody>
      </p:sp>
      <p:sp>
        <p:nvSpPr>
          <p:cNvPr id="27" name="TextBox 26">
            <a:extLst>
              <a:ext uri="{FF2B5EF4-FFF2-40B4-BE49-F238E27FC236}">
                <a16:creationId xmlns:a16="http://schemas.microsoft.com/office/drawing/2014/main" id="{25660554-6A34-438B-B72B-7D6BC5E61569}"/>
              </a:ext>
            </a:extLst>
          </p:cNvPr>
          <p:cNvSpPr txBox="1"/>
          <p:nvPr/>
        </p:nvSpPr>
        <p:spPr>
          <a:xfrm>
            <a:off x="1206994" y="5994705"/>
            <a:ext cx="3815918" cy="400110"/>
          </a:xfrm>
          <a:prstGeom prst="rect">
            <a:avLst/>
          </a:prstGeom>
          <a:noFill/>
        </p:spPr>
        <p:txBody>
          <a:bodyPr wrap="square" rtlCol="0">
            <a:spAutoFit/>
          </a:bodyPr>
          <a:lstStyle/>
          <a:p>
            <a:r>
              <a:rPr lang="en-US" sz="2000" b="1" dirty="0"/>
              <a:t>College Code:  </a:t>
            </a:r>
            <a:endParaRPr lang="en-US" b="1" dirty="0"/>
          </a:p>
        </p:txBody>
      </p:sp>
    </p:spTree>
    <p:extLst>
      <p:ext uri="{BB962C8B-B14F-4D97-AF65-F5344CB8AC3E}">
        <p14:creationId xmlns:p14="http://schemas.microsoft.com/office/powerpoint/2010/main" val="163646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25000" t="15000" r="25000" b="5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1A8612-D8F1-435B-9BFA-6C2143C2C9EC}"/>
              </a:ext>
            </a:extLst>
          </p:cNvPr>
          <p:cNvSpPr/>
          <p:nvPr/>
        </p:nvSpPr>
        <p:spPr>
          <a:xfrm>
            <a:off x="5054689" y="112067"/>
            <a:ext cx="20826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Solution</a:t>
            </a:r>
          </a:p>
        </p:txBody>
      </p:sp>
      <p:sp>
        <p:nvSpPr>
          <p:cNvPr id="2" name="TextBox 1">
            <a:extLst>
              <a:ext uri="{FF2B5EF4-FFF2-40B4-BE49-F238E27FC236}">
                <a16:creationId xmlns:a16="http://schemas.microsoft.com/office/drawing/2014/main" id="{8DC68D5C-8AC7-4306-90DA-462710FDB6E2}"/>
              </a:ext>
            </a:extLst>
          </p:cNvPr>
          <p:cNvSpPr txBox="1"/>
          <p:nvPr/>
        </p:nvSpPr>
        <p:spPr>
          <a:xfrm>
            <a:off x="2451716" y="1269507"/>
            <a:ext cx="7288568" cy="1200329"/>
          </a:xfrm>
          <a:prstGeom prst="rect">
            <a:avLst/>
          </a:prstGeom>
          <a:noFill/>
        </p:spPr>
        <p:txBody>
          <a:bodyPr wrap="square" rtlCol="0">
            <a:spAutoFit/>
          </a:bodyPr>
          <a:lstStyle/>
          <a:p>
            <a:pPr algn="just"/>
            <a:r>
              <a:rPr lang="en-US" dirty="0"/>
              <a:t>A web-based software that classifies reviews in real-time as either a 'Positive' or a 'Negative' review of the product. An extensive </a:t>
            </a:r>
            <a:r>
              <a:rPr lang="en-US" dirty="0" err="1"/>
              <a:t>GridSearch</a:t>
            </a:r>
            <a:r>
              <a:rPr lang="en-US" dirty="0"/>
              <a:t> model is trained on nearly 600,000 data points, and predicts the sentiments of the test data with an accuracy of 94.5%</a:t>
            </a:r>
          </a:p>
        </p:txBody>
      </p:sp>
      <p:sp>
        <p:nvSpPr>
          <p:cNvPr id="3" name="TextBox 2">
            <a:extLst>
              <a:ext uri="{FF2B5EF4-FFF2-40B4-BE49-F238E27FC236}">
                <a16:creationId xmlns:a16="http://schemas.microsoft.com/office/drawing/2014/main" id="{29AEBE52-A1C1-47D0-B714-253E4D11A135}"/>
              </a:ext>
            </a:extLst>
          </p:cNvPr>
          <p:cNvSpPr txBox="1"/>
          <p:nvPr/>
        </p:nvSpPr>
        <p:spPr>
          <a:xfrm>
            <a:off x="3628007" y="5814874"/>
            <a:ext cx="4935985" cy="369332"/>
          </a:xfrm>
          <a:prstGeom prst="rect">
            <a:avLst/>
          </a:prstGeom>
          <a:noFill/>
        </p:spPr>
        <p:txBody>
          <a:bodyPr wrap="square" rtlCol="0">
            <a:spAutoFit/>
          </a:bodyPr>
          <a:lstStyle/>
          <a:p>
            <a:r>
              <a:rPr lang="en-US" b="1" dirty="0" err="1"/>
              <a:t>Youtube</a:t>
            </a:r>
            <a:r>
              <a:rPr lang="en-US" b="1" dirty="0"/>
              <a:t> Video Link:</a:t>
            </a:r>
            <a:r>
              <a:rPr lang="en-US" dirty="0"/>
              <a:t> https://youtu.be/fJ7LuKQeErI</a:t>
            </a:r>
          </a:p>
        </p:txBody>
      </p:sp>
      <p:pic>
        <p:nvPicPr>
          <p:cNvPr id="5" name="Picture 4">
            <a:extLst>
              <a:ext uri="{FF2B5EF4-FFF2-40B4-BE49-F238E27FC236}">
                <a16:creationId xmlns:a16="http://schemas.microsoft.com/office/drawing/2014/main" id="{6C7A476A-8B81-4913-99D7-160C089A98F4}"/>
              </a:ext>
            </a:extLst>
          </p:cNvPr>
          <p:cNvPicPr>
            <a:picLocks noChangeAspect="1"/>
          </p:cNvPicPr>
          <p:nvPr/>
        </p:nvPicPr>
        <p:blipFill rotWithShape="1">
          <a:blip r:embed="rId3">
            <a:extLst>
              <a:ext uri="{28A0092B-C50C-407E-A947-70E740481C1C}">
                <a14:useLocalDpi xmlns:a14="http://schemas.microsoft.com/office/drawing/2010/main" val="0"/>
              </a:ext>
            </a:extLst>
          </a:blip>
          <a:srcRect l="1" t="-1683" r="-1214" b="1"/>
          <a:stretch/>
        </p:blipFill>
        <p:spPr>
          <a:xfrm>
            <a:off x="3443056" y="2590095"/>
            <a:ext cx="5305886" cy="2998398"/>
          </a:xfrm>
          <a:prstGeom prst="rect">
            <a:avLst/>
          </a:prstGeom>
        </p:spPr>
      </p:pic>
    </p:spTree>
    <p:extLst>
      <p:ext uri="{BB962C8B-B14F-4D97-AF65-F5344CB8AC3E}">
        <p14:creationId xmlns:p14="http://schemas.microsoft.com/office/powerpoint/2010/main" val="311047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B722B0-C394-4786-87B8-D15603AD94C5}"/>
              </a:ext>
            </a:extLst>
          </p:cNvPr>
          <p:cNvSpPr/>
          <p:nvPr/>
        </p:nvSpPr>
        <p:spPr>
          <a:xfrm>
            <a:off x="4042841" y="226645"/>
            <a:ext cx="410631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Technology Stack</a:t>
            </a:r>
          </a:p>
        </p:txBody>
      </p:sp>
      <p:pic>
        <p:nvPicPr>
          <p:cNvPr id="2052" name="Picture 4" descr="Image result for python logo">
            <a:extLst>
              <a:ext uri="{FF2B5EF4-FFF2-40B4-BE49-F238E27FC236}">
                <a16:creationId xmlns:a16="http://schemas.microsoft.com/office/drawing/2014/main" id="{C5FB3A03-E88D-4B3A-AF34-F5A00F8E2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38325"/>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nltk logo">
            <a:extLst>
              <a:ext uri="{FF2B5EF4-FFF2-40B4-BE49-F238E27FC236}">
                <a16:creationId xmlns:a16="http://schemas.microsoft.com/office/drawing/2014/main" id="{1A55A04F-5D69-43B6-9E87-4FB70323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72" t="16739" r="13048" b="17609"/>
          <a:stretch/>
        </p:blipFill>
        <p:spPr bwMode="auto">
          <a:xfrm>
            <a:off x="3041229" y="1838324"/>
            <a:ext cx="1463777"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klearn logo">
            <a:extLst>
              <a:ext uri="{FF2B5EF4-FFF2-40B4-BE49-F238E27FC236}">
                <a16:creationId xmlns:a16="http://schemas.microsoft.com/office/drawing/2014/main" id="{C63637F6-2F4B-4C87-A2F5-96182930B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212" y="1838324"/>
            <a:ext cx="2575112"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pandas logo python">
            <a:extLst>
              <a:ext uri="{FF2B5EF4-FFF2-40B4-BE49-F238E27FC236}">
                <a16:creationId xmlns:a16="http://schemas.microsoft.com/office/drawing/2014/main" id="{288E18EF-846B-4BD9-B57A-A0139DE14E0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76"/>
          <a:stretch/>
        </p:blipFill>
        <p:spPr bwMode="auto">
          <a:xfrm>
            <a:off x="8399590" y="1838324"/>
            <a:ext cx="2960500" cy="16573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6527E66-CB36-491E-8B57-19FFCA08784E}"/>
              </a:ext>
            </a:extLst>
          </p:cNvPr>
          <p:cNvSpPr/>
          <p:nvPr/>
        </p:nvSpPr>
        <p:spPr>
          <a:xfrm>
            <a:off x="8399590" y="3125895"/>
            <a:ext cx="1195426" cy="3697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Image result for python pickle logo">
            <a:extLst>
              <a:ext uri="{FF2B5EF4-FFF2-40B4-BE49-F238E27FC236}">
                <a16:creationId xmlns:a16="http://schemas.microsoft.com/office/drawing/2014/main" id="{5147A3A6-3CED-4756-9C2E-187338DAD26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00" r="61497"/>
          <a:stretch/>
        </p:blipFill>
        <p:spPr bwMode="auto">
          <a:xfrm>
            <a:off x="2117623" y="4388137"/>
            <a:ext cx="1447800" cy="120638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flask logo">
            <a:extLst>
              <a:ext uri="{FF2B5EF4-FFF2-40B4-BE49-F238E27FC236}">
                <a16:creationId xmlns:a16="http://schemas.microsoft.com/office/drawing/2014/main" id="{BE0831E1-65D0-41BF-BA33-4B0C1D1C761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702" t="12381" r="23659" b="11835"/>
          <a:stretch/>
        </p:blipFill>
        <p:spPr bwMode="auto">
          <a:xfrm>
            <a:off x="4773809" y="4338138"/>
            <a:ext cx="1463777" cy="1707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72" name="Picture 24" descr="Related image">
            <a:extLst>
              <a:ext uri="{FF2B5EF4-FFF2-40B4-BE49-F238E27FC236}">
                <a16:creationId xmlns:a16="http://schemas.microsoft.com/office/drawing/2014/main" id="{E6FEE6AA-DC76-4876-BBA2-EF76752970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5973" y="4347883"/>
            <a:ext cx="2282217" cy="168755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8800A06-CE1E-4C6C-9642-6B60E025025D}"/>
              </a:ext>
            </a:extLst>
          </p:cNvPr>
          <p:cNvSpPr/>
          <p:nvPr/>
        </p:nvSpPr>
        <p:spPr>
          <a:xfrm>
            <a:off x="2245222" y="5524911"/>
            <a:ext cx="114807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Pickle</a:t>
            </a:r>
          </a:p>
        </p:txBody>
      </p:sp>
    </p:spTree>
    <p:extLst>
      <p:ext uri="{BB962C8B-B14F-4D97-AF65-F5344CB8AC3E}">
        <p14:creationId xmlns:p14="http://schemas.microsoft.com/office/powerpoint/2010/main" val="54546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25000" t="15000" r="2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CF4C76-F596-4667-A1B6-D953B4027418}"/>
              </a:ext>
            </a:extLst>
          </p:cNvPr>
          <p:cNvSpPr/>
          <p:nvPr/>
        </p:nvSpPr>
        <p:spPr>
          <a:xfrm>
            <a:off x="4859922" y="369520"/>
            <a:ext cx="2472152"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rPr>
              <a:t>Use Cases</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A147E640-4FDF-4C0E-B116-4042A6E24996}"/>
              </a:ext>
            </a:extLst>
          </p:cNvPr>
          <p:cNvSpPr txBox="1"/>
          <p:nvPr/>
        </p:nvSpPr>
        <p:spPr>
          <a:xfrm>
            <a:off x="1397792" y="1859339"/>
            <a:ext cx="9396413"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Online platforms and portals like Amazon, Bhuvan (by ISRO) have dedicated sections for User reviews and feedbacks. Going through thousands of reviews manually is not practical. Using our Sentiment Analysis model, organizations can get a summary/gist of whether the feedback is positive or negative.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Sometimes a user might give a negative feedback, but rate the product high by mistake. In this case, the rating can be modified based on whether the review matches the given ratings or not.</a:t>
            </a:r>
            <a:br>
              <a:rPr lang="en-US" dirty="0"/>
            </a:br>
            <a:r>
              <a:rPr lang="en-US" dirty="0"/>
              <a:t>Ex: A customer gives a bad review, but gives a 5-star rating by mistake. Using 5 to update the overall rating would be incorrect, hence the organization can reduce the rating to 3 instead for accurate ratings. </a:t>
            </a:r>
          </a:p>
        </p:txBody>
      </p:sp>
    </p:spTree>
    <p:extLst>
      <p:ext uri="{BB962C8B-B14F-4D97-AF65-F5344CB8AC3E}">
        <p14:creationId xmlns:p14="http://schemas.microsoft.com/office/powerpoint/2010/main" val="181944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25000" t="15000" r="2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D0CD29-F111-4C5E-B854-44877221D05E}"/>
              </a:ext>
            </a:extLst>
          </p:cNvPr>
          <p:cNvSpPr/>
          <p:nvPr/>
        </p:nvSpPr>
        <p:spPr>
          <a:xfrm>
            <a:off x="1388845" y="369518"/>
            <a:ext cx="343074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Dependencies</a:t>
            </a:r>
          </a:p>
        </p:txBody>
      </p:sp>
      <p:sp>
        <p:nvSpPr>
          <p:cNvPr id="5" name="TextBox 4">
            <a:extLst>
              <a:ext uri="{FF2B5EF4-FFF2-40B4-BE49-F238E27FC236}">
                <a16:creationId xmlns:a16="http://schemas.microsoft.com/office/drawing/2014/main" id="{C76A3153-B794-49A4-A33E-EE96815CD4D0}"/>
              </a:ext>
            </a:extLst>
          </p:cNvPr>
          <p:cNvSpPr txBox="1"/>
          <p:nvPr/>
        </p:nvSpPr>
        <p:spPr>
          <a:xfrm>
            <a:off x="1388845" y="2101751"/>
            <a:ext cx="356271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Servers required for ensuring running and uptime of this application, while also guaranteeing quick response times.</a:t>
            </a:r>
          </a:p>
          <a:p>
            <a:endParaRPr lang="en-US" dirty="0"/>
          </a:p>
          <a:p>
            <a:pPr marL="285750" indent="-285750">
              <a:buFont typeface="Arial" panose="020B0604020202020204" pitchFamily="34" charset="0"/>
              <a:buChar char="•"/>
            </a:pPr>
            <a:r>
              <a:rPr lang="en-US" dirty="0"/>
              <a:t>Space constraint, owing to a huge dataset and file size for the pickled model.</a:t>
            </a:r>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CA04C89A-44F2-4C30-9C1C-D38479412C8D}"/>
              </a:ext>
            </a:extLst>
          </p:cNvPr>
          <p:cNvSpPr/>
          <p:nvPr/>
        </p:nvSpPr>
        <p:spPr>
          <a:xfrm>
            <a:off x="7466601" y="369518"/>
            <a:ext cx="333655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Show stopper</a:t>
            </a:r>
          </a:p>
        </p:txBody>
      </p:sp>
      <p:cxnSp>
        <p:nvCxnSpPr>
          <p:cNvPr id="3" name="Straight Connector 2">
            <a:extLst>
              <a:ext uri="{FF2B5EF4-FFF2-40B4-BE49-F238E27FC236}">
                <a16:creationId xmlns:a16="http://schemas.microsoft.com/office/drawing/2014/main" id="{8A2BF0A1-88EB-4738-956E-06A8888C2A1C}"/>
              </a:ext>
            </a:extLst>
          </p:cNvPr>
          <p:cNvCxnSpPr/>
          <p:nvPr/>
        </p:nvCxnSpPr>
        <p:spPr>
          <a:xfrm>
            <a:off x="6161104" y="1680931"/>
            <a:ext cx="0" cy="4080676"/>
          </a:xfrm>
          <a:prstGeom prst="line">
            <a:avLst/>
          </a:prstGeom>
          <a:ln w="28575"/>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D37DD00E-775C-485E-84F6-DFF0FA2D6D76}"/>
              </a:ext>
            </a:extLst>
          </p:cNvPr>
          <p:cNvSpPr txBox="1"/>
          <p:nvPr/>
        </p:nvSpPr>
        <p:spPr>
          <a:xfrm>
            <a:off x="7009602" y="2101751"/>
            <a:ext cx="425055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 model predicting the result with an accuracy of 94.5%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Rather than mapping words directly, the model is well-trained to predict sentiments in twisted sentences.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a:t>
            </a:r>
          </a:p>
          <a:p>
            <a:r>
              <a:rPr lang="en-US" dirty="0"/>
              <a:t>     “Bad” – Negative</a:t>
            </a:r>
          </a:p>
          <a:p>
            <a:r>
              <a:rPr lang="en-US" dirty="0"/>
              <a:t>     “Not so bad” – Positive</a:t>
            </a:r>
          </a:p>
          <a:p>
            <a:r>
              <a:rPr lang="en-US" dirty="0"/>
              <a:t>     “Nice” – Positive</a:t>
            </a:r>
          </a:p>
          <a:p>
            <a:r>
              <a:rPr lang="en-US" dirty="0"/>
              <a:t>     “Could have been better” - Negative</a:t>
            </a:r>
          </a:p>
        </p:txBody>
      </p:sp>
    </p:spTree>
    <p:extLst>
      <p:ext uri="{BB962C8B-B14F-4D97-AF65-F5344CB8AC3E}">
        <p14:creationId xmlns:p14="http://schemas.microsoft.com/office/powerpoint/2010/main" val="2205824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431</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Vatsal Rathod</dc:creator>
  <cp:lastModifiedBy>Vatsal Rathod</cp:lastModifiedBy>
  <cp:revision>20</cp:revision>
  <dcterms:created xsi:type="dcterms:W3CDTF">2020-01-11T12:26:11Z</dcterms:created>
  <dcterms:modified xsi:type="dcterms:W3CDTF">2020-01-11T15:28:39Z</dcterms:modified>
</cp:coreProperties>
</file>