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8"/>
  </p:notesMasterIdLst>
  <p:sldIdLst>
    <p:sldId id="259" r:id="rId2"/>
    <p:sldId id="258" r:id="rId3"/>
    <p:sldId id="288" r:id="rId4"/>
    <p:sldId id="263" r:id="rId5"/>
    <p:sldId id="289" r:id="rId6"/>
    <p:sldId id="261" r:id="rId7"/>
    <p:sldId id="262" r:id="rId8"/>
    <p:sldId id="265" r:id="rId9"/>
    <p:sldId id="264" r:id="rId10"/>
    <p:sldId id="266" r:id="rId11"/>
    <p:sldId id="271" r:id="rId12"/>
    <p:sldId id="267" r:id="rId13"/>
    <p:sldId id="268" r:id="rId14"/>
    <p:sldId id="297" r:id="rId15"/>
    <p:sldId id="269" r:id="rId16"/>
    <p:sldId id="272" r:id="rId17"/>
    <p:sldId id="270"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95959"/>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4967" autoAdjust="0"/>
  </p:normalViewPr>
  <p:slideViewPr>
    <p:cSldViewPr snapToGrid="0">
      <p:cViewPr varScale="1">
        <p:scale>
          <a:sx n="70" d="100"/>
          <a:sy n="70" d="100"/>
        </p:scale>
        <p:origin x="13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Problem Understanding</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6E0676D1-C313-4EFD-8AB3-30E2AAADEF87}">
      <dgm:prSet/>
      <dgm:spPr/>
      <dgm:t>
        <a:bodyPr/>
        <a:lstStyle/>
        <a:p>
          <a:pPr>
            <a:defRPr cap="all"/>
          </a:pPr>
          <a:r>
            <a:rPr lang="en-US" dirty="0"/>
            <a:t>Data Wangling on Multiple Tables</a:t>
          </a:r>
        </a:p>
      </dgm:t>
    </dgm:pt>
    <dgm:pt modelId="{625DB228-5FBF-478C-84C5-5B1DBF61F74B}" type="parTrans" cxnId="{AEBFA9FE-9735-42BF-920F-937D7E0E2694}">
      <dgm:prSet/>
      <dgm:spPr/>
      <dgm:t>
        <a:bodyPr/>
        <a:lstStyle/>
        <a:p>
          <a:endParaRPr lang="en-SG"/>
        </a:p>
      </dgm:t>
    </dgm:pt>
    <dgm:pt modelId="{546A3BC8-9766-4472-BC9B-0E66321ABE25}" type="sibTrans" cxnId="{AEBFA9FE-9735-42BF-920F-937D7E0E2694}">
      <dgm:prSet phldrT="02" phldr="0"/>
      <dgm:spPr/>
      <dgm:t>
        <a:bodyPr/>
        <a:lstStyle/>
        <a:p>
          <a:r>
            <a:rPr lang="en-SG"/>
            <a:t>02</a:t>
          </a:r>
        </a:p>
      </dgm:t>
    </dgm:pt>
    <dgm:pt modelId="{E7E6B047-6D0C-45DE-81D4-FD11CF12AAC1}">
      <dgm:prSet/>
      <dgm:spPr/>
      <dgm:t>
        <a:bodyPr/>
        <a:lstStyle/>
        <a:p>
          <a:pPr>
            <a:defRPr cap="all"/>
          </a:pPr>
          <a:r>
            <a:rPr lang="en-US" dirty="0"/>
            <a:t>Data Cleansing and Transformation</a:t>
          </a:r>
        </a:p>
      </dgm:t>
    </dgm:pt>
    <dgm:pt modelId="{D20A0D1B-436E-4F67-90EE-09C6D7ECDC7F}" type="parTrans" cxnId="{05575B69-FF9E-4F36-BA8A-7E492A21581D}">
      <dgm:prSet/>
      <dgm:spPr/>
      <dgm:t>
        <a:bodyPr/>
        <a:lstStyle/>
        <a:p>
          <a:endParaRPr lang="en-SG"/>
        </a:p>
      </dgm:t>
    </dgm:pt>
    <dgm:pt modelId="{0E9087FE-DFBC-489F-9F84-B46110023103}" type="sibTrans" cxnId="{05575B69-FF9E-4F36-BA8A-7E492A21581D}">
      <dgm:prSet phldrT="03" phldr="0"/>
      <dgm:spPr/>
      <dgm:t>
        <a:bodyPr/>
        <a:lstStyle/>
        <a:p>
          <a:r>
            <a:rPr lang="en-SG"/>
            <a:t>03</a:t>
          </a:r>
        </a:p>
      </dgm:t>
    </dgm:pt>
    <dgm:pt modelId="{AB616BAB-7828-4055-A75F-C03788010628}">
      <dgm:prSet/>
      <dgm:spPr/>
      <dgm:t>
        <a:bodyPr/>
        <a:lstStyle/>
        <a:p>
          <a:pPr>
            <a:defRPr cap="all"/>
          </a:pPr>
          <a:r>
            <a:rPr lang="en-US" dirty="0"/>
            <a:t>Machine Learning Model</a:t>
          </a:r>
        </a:p>
      </dgm:t>
    </dgm:pt>
    <dgm:pt modelId="{9EB5A3FB-2556-47E6-ADC9-61C8D12CB2FA}" type="parTrans" cxnId="{4D861FBB-6BD1-4A1E-8108-FA4AF3690720}">
      <dgm:prSet/>
      <dgm:spPr/>
      <dgm:t>
        <a:bodyPr/>
        <a:lstStyle/>
        <a:p>
          <a:endParaRPr lang="en-SG"/>
        </a:p>
      </dgm:t>
    </dgm:pt>
    <dgm:pt modelId="{5EA1EB4E-C1F1-4F80-99BC-16AE8D87FAF5}" type="sibTrans" cxnId="{4D861FBB-6BD1-4A1E-8108-FA4AF3690720}">
      <dgm:prSet phldrT="04" phldr="0"/>
      <dgm:spPr/>
      <dgm:t>
        <a:bodyPr/>
        <a:lstStyle/>
        <a:p>
          <a:r>
            <a:rPr lang="en-SG"/>
            <a:t>04</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4"/>
      <dgm:spPr/>
    </dgm:pt>
    <dgm:pt modelId="{BBA91679-4684-4A04-8AEB-03038C78A75C}" type="pres">
      <dgm:prSet presAssocID="{9C64CC83-643C-4E12-8F97-BC19DC031190}" presName="sibTransNodeRect" presStyleLbl="alignNode1" presStyleIdx="0" presStyleCnt="4">
        <dgm:presLayoutVars>
          <dgm:chMax val="0"/>
          <dgm:bulletEnabled val="1"/>
        </dgm:presLayoutVars>
      </dgm:prSet>
      <dgm:spPr/>
    </dgm:pt>
    <dgm:pt modelId="{5F398AEE-BC0F-4F30-99FA-92D67A176C2D}" type="pres">
      <dgm:prSet presAssocID="{DC13AB6D-DEA2-4CBB-AC69-1EF1A6AD1512}" presName="nodeRect" presStyleLbl="alignNode1" presStyleIdx="0" presStyleCnt="4">
        <dgm:presLayoutVars>
          <dgm:bulletEnabled val="1"/>
        </dgm:presLayoutVars>
      </dgm:prSet>
      <dgm:spPr/>
    </dgm:pt>
    <dgm:pt modelId="{592D43D2-1FAE-4FA9-AC7E-2F8AC943AD6A}" type="pres">
      <dgm:prSet presAssocID="{9C64CC83-643C-4E12-8F97-BC19DC031190}" presName="sibTrans" presStyleCnt="0"/>
      <dgm:spPr/>
    </dgm:pt>
    <dgm:pt modelId="{CDFABDE6-D694-4E81-B2AA-D0A179A12EF1}" type="pres">
      <dgm:prSet presAssocID="{6E0676D1-C313-4EFD-8AB3-30E2AAADEF87}" presName="compositeNode" presStyleCnt="0">
        <dgm:presLayoutVars>
          <dgm:bulletEnabled val="1"/>
        </dgm:presLayoutVars>
      </dgm:prSet>
      <dgm:spPr/>
    </dgm:pt>
    <dgm:pt modelId="{14634293-14E3-494F-B0EC-1F404B030BC6}" type="pres">
      <dgm:prSet presAssocID="{6E0676D1-C313-4EFD-8AB3-30E2AAADEF87}" presName="bgRect" presStyleLbl="alignNode1" presStyleIdx="1" presStyleCnt="4"/>
      <dgm:spPr/>
    </dgm:pt>
    <dgm:pt modelId="{8CE5A894-FA33-4369-A2F3-FC23E98A9985}" type="pres">
      <dgm:prSet presAssocID="{546A3BC8-9766-4472-BC9B-0E66321ABE25}" presName="sibTransNodeRect" presStyleLbl="alignNode1" presStyleIdx="1" presStyleCnt="4">
        <dgm:presLayoutVars>
          <dgm:chMax val="0"/>
          <dgm:bulletEnabled val="1"/>
        </dgm:presLayoutVars>
      </dgm:prSet>
      <dgm:spPr/>
    </dgm:pt>
    <dgm:pt modelId="{4F8768EE-C8C8-48C1-8FDE-34491E9A2C7F}" type="pres">
      <dgm:prSet presAssocID="{6E0676D1-C313-4EFD-8AB3-30E2AAADEF87}" presName="nodeRect" presStyleLbl="alignNode1" presStyleIdx="1" presStyleCnt="4">
        <dgm:presLayoutVars>
          <dgm:bulletEnabled val="1"/>
        </dgm:presLayoutVars>
      </dgm:prSet>
      <dgm:spPr/>
    </dgm:pt>
    <dgm:pt modelId="{2CED960A-C313-4E4B-AF14-18D42473C0B5}" type="pres">
      <dgm:prSet presAssocID="{546A3BC8-9766-4472-BC9B-0E66321ABE25}" presName="sibTrans" presStyleCnt="0"/>
      <dgm:spPr/>
    </dgm:pt>
    <dgm:pt modelId="{9ADA8076-838F-4493-8A02-8E0F383AD614}" type="pres">
      <dgm:prSet presAssocID="{E7E6B047-6D0C-45DE-81D4-FD11CF12AAC1}" presName="compositeNode" presStyleCnt="0">
        <dgm:presLayoutVars>
          <dgm:bulletEnabled val="1"/>
        </dgm:presLayoutVars>
      </dgm:prSet>
      <dgm:spPr/>
    </dgm:pt>
    <dgm:pt modelId="{A6466A65-32F6-4307-9112-EE51CF820437}" type="pres">
      <dgm:prSet presAssocID="{E7E6B047-6D0C-45DE-81D4-FD11CF12AAC1}" presName="bgRect" presStyleLbl="alignNode1" presStyleIdx="2" presStyleCnt="4"/>
      <dgm:spPr/>
    </dgm:pt>
    <dgm:pt modelId="{FB66DF7A-B082-439E-BFF0-4B6DAE003A02}" type="pres">
      <dgm:prSet presAssocID="{0E9087FE-DFBC-489F-9F84-B46110023103}" presName="sibTransNodeRect" presStyleLbl="alignNode1" presStyleIdx="2" presStyleCnt="4">
        <dgm:presLayoutVars>
          <dgm:chMax val="0"/>
          <dgm:bulletEnabled val="1"/>
        </dgm:presLayoutVars>
      </dgm:prSet>
      <dgm:spPr/>
    </dgm:pt>
    <dgm:pt modelId="{1C30145A-1AED-4A3B-8261-DFF71024D27D}" type="pres">
      <dgm:prSet presAssocID="{E7E6B047-6D0C-45DE-81D4-FD11CF12AAC1}" presName="nodeRect" presStyleLbl="alignNode1" presStyleIdx="2" presStyleCnt="4">
        <dgm:presLayoutVars>
          <dgm:bulletEnabled val="1"/>
        </dgm:presLayoutVars>
      </dgm:prSet>
      <dgm:spPr/>
    </dgm:pt>
    <dgm:pt modelId="{84DC3E5E-8CE6-47C7-ABA8-E107F309BCF8}" type="pres">
      <dgm:prSet presAssocID="{0E9087FE-DFBC-489F-9F84-B46110023103}" presName="sibTrans" presStyleCnt="0"/>
      <dgm:spPr/>
    </dgm:pt>
    <dgm:pt modelId="{F3090C31-9BF8-40D5-9572-57E2F48417D7}" type="pres">
      <dgm:prSet presAssocID="{AB616BAB-7828-4055-A75F-C03788010628}" presName="compositeNode" presStyleCnt="0">
        <dgm:presLayoutVars>
          <dgm:bulletEnabled val="1"/>
        </dgm:presLayoutVars>
      </dgm:prSet>
      <dgm:spPr/>
    </dgm:pt>
    <dgm:pt modelId="{26A1418F-988B-48FA-8220-6311DDE872D9}" type="pres">
      <dgm:prSet presAssocID="{AB616BAB-7828-4055-A75F-C03788010628}" presName="bgRect" presStyleLbl="alignNode1" presStyleIdx="3" presStyleCnt="4"/>
      <dgm:spPr/>
    </dgm:pt>
    <dgm:pt modelId="{67C21307-8DC5-4464-9862-91DF6B53EE01}" type="pres">
      <dgm:prSet presAssocID="{5EA1EB4E-C1F1-4F80-99BC-16AE8D87FAF5}" presName="sibTransNodeRect" presStyleLbl="alignNode1" presStyleIdx="3" presStyleCnt="4">
        <dgm:presLayoutVars>
          <dgm:chMax val="0"/>
          <dgm:bulletEnabled val="1"/>
        </dgm:presLayoutVars>
      </dgm:prSet>
      <dgm:spPr/>
    </dgm:pt>
    <dgm:pt modelId="{D1A1F54A-679B-4CAA-990E-F24C29DF5D30}" type="pres">
      <dgm:prSet presAssocID="{AB616BAB-7828-4055-A75F-C03788010628}" presName="nodeRect" presStyleLbl="alignNode1" presStyleIdx="3" presStyleCnt="4">
        <dgm:presLayoutVars>
          <dgm:bulletEnabled val="1"/>
        </dgm:presLayoutVars>
      </dgm:prSet>
      <dgm:spPr/>
    </dgm:pt>
  </dgm:ptLst>
  <dgm:cxnLst>
    <dgm:cxn modelId="{C059120D-36E6-46C1-AFEE-455ED8C7FD88}" type="presOf" srcId="{6E0676D1-C313-4EFD-8AB3-30E2AAADEF87}" destId="{14634293-14E3-494F-B0EC-1F404B030BC6}" srcOrd="0" destOrd="0" presId="urn:microsoft.com/office/officeart/2016/7/layout/LinearBlockProcessNumbered"/>
    <dgm:cxn modelId="{2516F732-D207-421F-9EC6-CFB35103ACE9}" type="presOf" srcId="{E7E6B047-6D0C-45DE-81D4-FD11CF12AAC1}" destId="{1C30145A-1AED-4A3B-8261-DFF71024D27D}" srcOrd="1" destOrd="0" presId="urn:microsoft.com/office/officeart/2016/7/layout/LinearBlockProcessNumbered"/>
    <dgm:cxn modelId="{05575B69-FF9E-4F36-BA8A-7E492A21581D}" srcId="{8AA20905-3954-474B-A606-562BCA026DC1}" destId="{E7E6B047-6D0C-45DE-81D4-FD11CF12AAC1}" srcOrd="2" destOrd="0" parTransId="{D20A0D1B-436E-4F67-90EE-09C6D7ECDC7F}" sibTransId="{0E9087FE-DFBC-489F-9F84-B46110023103}"/>
    <dgm:cxn modelId="{0439566F-A180-439C-8FAE-14E400EF2DCF}" type="presOf" srcId="{8AA20905-3954-474B-A606-562BCA026DC1}" destId="{579698BD-D232-4926-8D7B-29A69B90858B}" srcOrd="0" destOrd="0" presId="urn:microsoft.com/office/officeart/2016/7/layout/LinearBlockProcessNumbered"/>
    <dgm:cxn modelId="{9A14F380-1003-490E-8A46-6FA50623C2CF}" type="presOf" srcId="{5EA1EB4E-C1F1-4F80-99BC-16AE8D87FAF5}" destId="{67C21307-8DC5-4464-9862-91DF6B53EE01}"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9B4B4F98-3DF5-4BDB-B4B4-52E24ED10ED1}" type="presOf" srcId="{AB616BAB-7828-4055-A75F-C03788010628}" destId="{26A1418F-988B-48FA-8220-6311DDE872D9}" srcOrd="0" destOrd="0" presId="urn:microsoft.com/office/officeart/2016/7/layout/LinearBlockProcessNumbered"/>
    <dgm:cxn modelId="{16F1019C-3A87-4C94-970D-B14C8D711010}" type="presOf" srcId="{AB616BAB-7828-4055-A75F-C03788010628}" destId="{D1A1F54A-679B-4CAA-990E-F24C29DF5D30}" srcOrd="1" destOrd="0" presId="urn:microsoft.com/office/officeart/2016/7/layout/LinearBlockProcessNumbered"/>
    <dgm:cxn modelId="{54D3C3AB-5FD8-4F8B-AB46-C5FA675A64F6}" type="presOf" srcId="{6E0676D1-C313-4EFD-8AB3-30E2AAADEF87}" destId="{4F8768EE-C8C8-48C1-8FDE-34491E9A2C7F}" srcOrd="1" destOrd="0" presId="urn:microsoft.com/office/officeart/2016/7/layout/LinearBlockProcessNumbered"/>
    <dgm:cxn modelId="{4D861FBB-6BD1-4A1E-8108-FA4AF3690720}" srcId="{8AA20905-3954-474B-A606-562BCA026DC1}" destId="{AB616BAB-7828-4055-A75F-C03788010628}" srcOrd="3" destOrd="0" parTransId="{9EB5A3FB-2556-47E6-ADC9-61C8D12CB2FA}" sibTransId="{5EA1EB4E-C1F1-4F80-99BC-16AE8D87FAF5}"/>
    <dgm:cxn modelId="{691FE7BB-0BB8-4B1A-9DD8-FA983CB4D913}" type="presOf" srcId="{E7E6B047-6D0C-45DE-81D4-FD11CF12AAC1}" destId="{A6466A65-32F6-4307-9112-EE51CF820437}" srcOrd="0" destOrd="0" presId="urn:microsoft.com/office/officeart/2016/7/layout/LinearBlockProcessNumbered"/>
    <dgm:cxn modelId="{3E9309C7-6A22-4D3B-83CB-7BA048F39879}" type="presOf" srcId="{546A3BC8-9766-4472-BC9B-0E66321ABE25}" destId="{8CE5A894-FA33-4369-A2F3-FC23E98A9985}" srcOrd="0"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5A6269CA-BFB9-4E6E-B565-02EBC126FFC2}" type="presOf" srcId="{0E9087FE-DFBC-489F-9F84-B46110023103}" destId="{FB66DF7A-B082-439E-BFF0-4B6DAE003A02}" srcOrd="0" destOrd="0" presId="urn:microsoft.com/office/officeart/2016/7/layout/LinearBlockProcessNumbered"/>
    <dgm:cxn modelId="{AEBFA9FE-9735-42BF-920F-937D7E0E2694}" srcId="{8AA20905-3954-474B-A606-562BCA026DC1}" destId="{6E0676D1-C313-4EFD-8AB3-30E2AAADEF87}" srcOrd="1" destOrd="0" parTransId="{625DB228-5FBF-478C-84C5-5B1DBF61F74B}" sibTransId="{546A3BC8-9766-4472-BC9B-0E66321ABE25}"/>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ADC14C6F-5542-4262-9B9B-F5B8594B3056}" type="presParOf" srcId="{579698BD-D232-4926-8D7B-29A69B90858B}" destId="{592D43D2-1FAE-4FA9-AC7E-2F8AC943AD6A}" srcOrd="1" destOrd="0" presId="urn:microsoft.com/office/officeart/2016/7/layout/LinearBlockProcessNumbered"/>
    <dgm:cxn modelId="{2800DA64-DBDC-456A-AD27-3B6515C9B743}" type="presParOf" srcId="{579698BD-D232-4926-8D7B-29A69B90858B}" destId="{CDFABDE6-D694-4E81-B2AA-D0A179A12EF1}" srcOrd="2" destOrd="0" presId="urn:microsoft.com/office/officeart/2016/7/layout/LinearBlockProcessNumbered"/>
    <dgm:cxn modelId="{E1DF00F2-16A1-44BF-B65F-6E13FEB3F90A}" type="presParOf" srcId="{CDFABDE6-D694-4E81-B2AA-D0A179A12EF1}" destId="{14634293-14E3-494F-B0EC-1F404B030BC6}" srcOrd="0" destOrd="0" presId="urn:microsoft.com/office/officeart/2016/7/layout/LinearBlockProcessNumbered"/>
    <dgm:cxn modelId="{AF1031DC-E9EC-4099-96AB-E9C49DD59701}" type="presParOf" srcId="{CDFABDE6-D694-4E81-B2AA-D0A179A12EF1}" destId="{8CE5A894-FA33-4369-A2F3-FC23E98A9985}" srcOrd="1" destOrd="0" presId="urn:microsoft.com/office/officeart/2016/7/layout/LinearBlockProcessNumbered"/>
    <dgm:cxn modelId="{5C5F63A7-616A-421C-8C09-9FFEA4CF5237}" type="presParOf" srcId="{CDFABDE6-D694-4E81-B2AA-D0A179A12EF1}" destId="{4F8768EE-C8C8-48C1-8FDE-34491E9A2C7F}" srcOrd="2" destOrd="0" presId="urn:microsoft.com/office/officeart/2016/7/layout/LinearBlockProcessNumbered"/>
    <dgm:cxn modelId="{992D693E-D198-4BE1-AA31-B17BABF106C8}" type="presParOf" srcId="{579698BD-D232-4926-8D7B-29A69B90858B}" destId="{2CED960A-C313-4E4B-AF14-18D42473C0B5}" srcOrd="3" destOrd="0" presId="urn:microsoft.com/office/officeart/2016/7/layout/LinearBlockProcessNumbered"/>
    <dgm:cxn modelId="{82F13748-4B72-452D-B4AB-BFBF7113701B}" type="presParOf" srcId="{579698BD-D232-4926-8D7B-29A69B90858B}" destId="{9ADA8076-838F-4493-8A02-8E0F383AD614}" srcOrd="4" destOrd="0" presId="urn:microsoft.com/office/officeart/2016/7/layout/LinearBlockProcessNumbered"/>
    <dgm:cxn modelId="{59B5121B-8C1E-4FCE-B3DC-A0A0AA5340B5}" type="presParOf" srcId="{9ADA8076-838F-4493-8A02-8E0F383AD614}" destId="{A6466A65-32F6-4307-9112-EE51CF820437}" srcOrd="0" destOrd="0" presId="urn:microsoft.com/office/officeart/2016/7/layout/LinearBlockProcessNumbered"/>
    <dgm:cxn modelId="{0384B7F9-8D8B-4754-BB82-3DA4D43EE6CB}" type="presParOf" srcId="{9ADA8076-838F-4493-8A02-8E0F383AD614}" destId="{FB66DF7A-B082-439E-BFF0-4B6DAE003A02}" srcOrd="1" destOrd="0" presId="urn:microsoft.com/office/officeart/2016/7/layout/LinearBlockProcessNumbered"/>
    <dgm:cxn modelId="{0A8AE68A-7832-49C0-815C-495FE292018A}" type="presParOf" srcId="{9ADA8076-838F-4493-8A02-8E0F383AD614}" destId="{1C30145A-1AED-4A3B-8261-DFF71024D27D}" srcOrd="2" destOrd="0" presId="urn:microsoft.com/office/officeart/2016/7/layout/LinearBlockProcessNumbered"/>
    <dgm:cxn modelId="{1EB901A1-D0A3-412F-8643-E45592D94CA4}" type="presParOf" srcId="{579698BD-D232-4926-8D7B-29A69B90858B}" destId="{84DC3E5E-8CE6-47C7-ABA8-E107F309BCF8}" srcOrd="5" destOrd="0" presId="urn:microsoft.com/office/officeart/2016/7/layout/LinearBlockProcessNumbered"/>
    <dgm:cxn modelId="{ABE9BCD9-C3CD-44FE-A8FE-6AE2A5E955C5}" type="presParOf" srcId="{579698BD-D232-4926-8D7B-29A69B90858B}" destId="{F3090C31-9BF8-40D5-9572-57E2F48417D7}" srcOrd="6" destOrd="0" presId="urn:microsoft.com/office/officeart/2016/7/layout/LinearBlockProcessNumbered"/>
    <dgm:cxn modelId="{CF286C10-F974-49ED-83B7-6960C108FFE5}" type="presParOf" srcId="{F3090C31-9BF8-40D5-9572-57E2F48417D7}" destId="{26A1418F-988B-48FA-8220-6311DDE872D9}" srcOrd="0" destOrd="0" presId="urn:microsoft.com/office/officeart/2016/7/layout/LinearBlockProcessNumbered"/>
    <dgm:cxn modelId="{D51D9C9F-7E43-4756-973C-460A970F19D7}" type="presParOf" srcId="{F3090C31-9BF8-40D5-9572-57E2F48417D7}" destId="{67C21307-8DC5-4464-9862-91DF6B53EE01}" srcOrd="1" destOrd="0" presId="urn:microsoft.com/office/officeart/2016/7/layout/LinearBlockProcessNumbered"/>
    <dgm:cxn modelId="{E5AB82E0-EEA9-40EF-B47F-903838CE4F7F}" type="presParOf" srcId="{F3090C31-9BF8-40D5-9572-57E2F48417D7}" destId="{D1A1F54A-679B-4CAA-990E-F24C29DF5D3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202" y="392289"/>
          <a:ext cx="2441809" cy="293017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Problem Understanding</a:t>
          </a:r>
        </a:p>
      </dsp:txBody>
      <dsp:txXfrm>
        <a:off x="202" y="1564357"/>
        <a:ext cx="2441809" cy="1758102"/>
      </dsp:txXfrm>
    </dsp:sp>
    <dsp:sp modelId="{BBA91679-4684-4A04-8AEB-03038C78A75C}">
      <dsp:nvSpPr>
        <dsp:cNvPr id="0" name=""/>
        <dsp:cNvSpPr/>
      </dsp:nvSpPr>
      <dsp:spPr>
        <a:xfrm>
          <a:off x="202" y="392289"/>
          <a:ext cx="2441809" cy="117206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endParaRPr lang="en-US" sz="6100" kern="1200" dirty="0"/>
        </a:p>
      </dsp:txBody>
      <dsp:txXfrm>
        <a:off x="202" y="392289"/>
        <a:ext cx="2441809" cy="1172068"/>
      </dsp:txXfrm>
    </dsp:sp>
    <dsp:sp modelId="{14634293-14E3-494F-B0EC-1F404B030BC6}">
      <dsp:nvSpPr>
        <dsp:cNvPr id="0" name=""/>
        <dsp:cNvSpPr/>
      </dsp:nvSpPr>
      <dsp:spPr>
        <a:xfrm>
          <a:off x="2637356" y="392289"/>
          <a:ext cx="2441809" cy="293017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Data Wangling on Multiple Tables</a:t>
          </a:r>
        </a:p>
      </dsp:txBody>
      <dsp:txXfrm>
        <a:off x="2637356" y="1564357"/>
        <a:ext cx="2441809" cy="1758102"/>
      </dsp:txXfrm>
    </dsp:sp>
    <dsp:sp modelId="{8CE5A894-FA33-4369-A2F3-FC23E98A9985}">
      <dsp:nvSpPr>
        <dsp:cNvPr id="0" name=""/>
        <dsp:cNvSpPr/>
      </dsp:nvSpPr>
      <dsp:spPr>
        <a:xfrm>
          <a:off x="2637356" y="392289"/>
          <a:ext cx="2441809" cy="117206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11450">
            <a:lnSpc>
              <a:spcPct val="90000"/>
            </a:lnSpc>
            <a:spcBef>
              <a:spcPct val="0"/>
            </a:spcBef>
            <a:spcAft>
              <a:spcPct val="35000"/>
            </a:spcAft>
            <a:buNone/>
          </a:pPr>
          <a:r>
            <a:rPr lang="en-SG" sz="6100" kern="1200"/>
            <a:t>02</a:t>
          </a:r>
        </a:p>
      </dsp:txBody>
      <dsp:txXfrm>
        <a:off x="2637356" y="392289"/>
        <a:ext cx="2441809" cy="1172068"/>
      </dsp:txXfrm>
    </dsp:sp>
    <dsp:sp modelId="{A6466A65-32F6-4307-9112-EE51CF820437}">
      <dsp:nvSpPr>
        <dsp:cNvPr id="0" name=""/>
        <dsp:cNvSpPr/>
      </dsp:nvSpPr>
      <dsp:spPr>
        <a:xfrm>
          <a:off x="5274509" y="392289"/>
          <a:ext cx="2441809" cy="293017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Data Cleansing and Transformation</a:t>
          </a:r>
        </a:p>
      </dsp:txBody>
      <dsp:txXfrm>
        <a:off x="5274509" y="1564357"/>
        <a:ext cx="2441809" cy="1758102"/>
      </dsp:txXfrm>
    </dsp:sp>
    <dsp:sp modelId="{FB66DF7A-B082-439E-BFF0-4B6DAE003A02}">
      <dsp:nvSpPr>
        <dsp:cNvPr id="0" name=""/>
        <dsp:cNvSpPr/>
      </dsp:nvSpPr>
      <dsp:spPr>
        <a:xfrm>
          <a:off x="5274509" y="392289"/>
          <a:ext cx="2441809" cy="117206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11450">
            <a:lnSpc>
              <a:spcPct val="90000"/>
            </a:lnSpc>
            <a:spcBef>
              <a:spcPct val="0"/>
            </a:spcBef>
            <a:spcAft>
              <a:spcPct val="35000"/>
            </a:spcAft>
            <a:buNone/>
          </a:pPr>
          <a:r>
            <a:rPr lang="en-SG" sz="6100" kern="1200"/>
            <a:t>03</a:t>
          </a:r>
        </a:p>
      </dsp:txBody>
      <dsp:txXfrm>
        <a:off x="5274509" y="392289"/>
        <a:ext cx="2441809" cy="1172068"/>
      </dsp:txXfrm>
    </dsp:sp>
    <dsp:sp modelId="{26A1418F-988B-48FA-8220-6311DDE872D9}">
      <dsp:nvSpPr>
        <dsp:cNvPr id="0" name=""/>
        <dsp:cNvSpPr/>
      </dsp:nvSpPr>
      <dsp:spPr>
        <a:xfrm>
          <a:off x="7911663" y="392289"/>
          <a:ext cx="2441809" cy="293017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196" tIns="0" rIns="24119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Machine Learning Model</a:t>
          </a:r>
        </a:p>
      </dsp:txBody>
      <dsp:txXfrm>
        <a:off x="7911663" y="1564357"/>
        <a:ext cx="2441809" cy="1758102"/>
      </dsp:txXfrm>
    </dsp:sp>
    <dsp:sp modelId="{67C21307-8DC5-4464-9862-91DF6B53EE01}">
      <dsp:nvSpPr>
        <dsp:cNvPr id="0" name=""/>
        <dsp:cNvSpPr/>
      </dsp:nvSpPr>
      <dsp:spPr>
        <a:xfrm>
          <a:off x="7911663" y="392289"/>
          <a:ext cx="2441809" cy="117206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1196" tIns="165100" rIns="241196" bIns="165100" numCol="1" spcCol="1270" anchor="ctr" anchorCtr="0">
          <a:noAutofit/>
        </a:bodyPr>
        <a:lstStyle/>
        <a:p>
          <a:pPr marL="0" lvl="0" indent="0" algn="l" defTabSz="2711450">
            <a:lnSpc>
              <a:spcPct val="90000"/>
            </a:lnSpc>
            <a:spcBef>
              <a:spcPct val="0"/>
            </a:spcBef>
            <a:spcAft>
              <a:spcPct val="35000"/>
            </a:spcAft>
            <a:buNone/>
          </a:pPr>
          <a:r>
            <a:rPr lang="en-SG" sz="6100" kern="1200"/>
            <a:t>04</a:t>
          </a:r>
        </a:p>
      </dsp:txBody>
      <dsp:txXfrm>
        <a:off x="7911663" y="392289"/>
        <a:ext cx="2441809" cy="117206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70963-0A2E-4BD6-924D-502147D85D08}" type="datetimeFigureOut">
              <a:rPr lang="en-SG" smtClean="0"/>
              <a:t>19/8/2023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DAB36-EB22-4F63-B769-700588B9B8FF}" type="slidenum">
              <a:rPr lang="en-SG" smtClean="0"/>
              <a:t>‹#›</a:t>
            </a:fld>
            <a:endParaRPr lang="en-SG"/>
          </a:p>
        </p:txBody>
      </p:sp>
    </p:spTree>
    <p:extLst>
      <p:ext uri="{BB962C8B-B14F-4D97-AF65-F5344CB8AC3E}">
        <p14:creationId xmlns:p14="http://schemas.microsoft.com/office/powerpoint/2010/main" val="1113624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Columns with these 2 words, result in an overfit</a:t>
            </a:r>
          </a:p>
        </p:txBody>
      </p:sp>
      <p:sp>
        <p:nvSpPr>
          <p:cNvPr id="4" name="Slide Number Placeholder 3"/>
          <p:cNvSpPr>
            <a:spLocks noGrp="1"/>
          </p:cNvSpPr>
          <p:nvPr>
            <p:ph type="sldNum" sz="quarter" idx="5"/>
          </p:nvPr>
        </p:nvSpPr>
        <p:spPr/>
        <p:txBody>
          <a:bodyPr/>
          <a:lstStyle/>
          <a:p>
            <a:fld id="{A79DAB36-EB22-4F63-B769-700588B9B8FF}" type="slidenum">
              <a:rPr lang="en-SG" smtClean="0"/>
              <a:t>8</a:t>
            </a:fld>
            <a:endParaRPr lang="en-SG"/>
          </a:p>
        </p:txBody>
      </p:sp>
    </p:spTree>
    <p:extLst>
      <p:ext uri="{BB962C8B-B14F-4D97-AF65-F5344CB8AC3E}">
        <p14:creationId xmlns:p14="http://schemas.microsoft.com/office/powerpoint/2010/main" val="423680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podium_finish</a:t>
            </a:r>
            <a:r>
              <a:rPr lang="en-US" dirty="0"/>
              <a:t>': No Transformation</a:t>
            </a:r>
          </a:p>
          <a:p>
            <a:r>
              <a:rPr lang="en-US" dirty="0"/>
              <a:t>&gt; Since '</a:t>
            </a:r>
            <a:r>
              <a:rPr lang="en-US" dirty="0" err="1"/>
              <a:t>podium_finish</a:t>
            </a:r>
            <a:r>
              <a:rPr lang="en-US" dirty="0"/>
              <a:t>' is a binary variable (0 or 1), it's already in a suitable format for modeling. No transformation is needed.</a:t>
            </a:r>
          </a:p>
          <a:p>
            <a:endParaRPr lang="en-US" dirty="0"/>
          </a:p>
          <a:p>
            <a:r>
              <a:rPr lang="en-US" dirty="0"/>
              <a:t>'</a:t>
            </a:r>
            <a:r>
              <a:rPr lang="en-US" dirty="0" err="1"/>
              <a:t>raceId</a:t>
            </a:r>
            <a:r>
              <a:rPr lang="en-US" dirty="0"/>
              <a:t>', '</a:t>
            </a:r>
            <a:r>
              <a:rPr lang="en-US" dirty="0" err="1"/>
              <a:t>driverId</a:t>
            </a:r>
            <a:r>
              <a:rPr lang="en-US" dirty="0"/>
              <a:t>': No Transformation</a:t>
            </a:r>
          </a:p>
          <a:p>
            <a:r>
              <a:rPr lang="en-US" dirty="0"/>
              <a:t>&gt; These are categorical identifiers, and transformations are not applicable.</a:t>
            </a:r>
          </a:p>
          <a:p>
            <a:endParaRPr lang="en-US" dirty="0"/>
          </a:p>
          <a:p>
            <a:r>
              <a:rPr lang="en-US" dirty="0"/>
              <a:t>'grid', 'laps', 'wins'</a:t>
            </a:r>
          </a:p>
          <a:p>
            <a:r>
              <a:rPr lang="en-US" dirty="0"/>
              <a:t>&gt; Since these variables contain values that are 0, Logarithmic and Box-Cox transformation are not suitable. Square-root </a:t>
            </a:r>
            <a:r>
              <a:rPr lang="en-US" dirty="0" err="1"/>
              <a:t>trasformation</a:t>
            </a:r>
            <a:r>
              <a:rPr lang="en-US" dirty="0"/>
              <a:t> seems visible as it can help moderate effect on distribution. Furthermore, square-root transformation can be applied to zero values.</a:t>
            </a:r>
          </a:p>
          <a:p>
            <a:endParaRPr lang="en-US" dirty="0"/>
          </a:p>
          <a:p>
            <a:r>
              <a:rPr lang="en-US" dirty="0"/>
              <a:t>'</a:t>
            </a:r>
            <a:r>
              <a:rPr lang="en-US" dirty="0" err="1"/>
              <a:t>dob_year</a:t>
            </a:r>
            <a:r>
              <a:rPr lang="en-US" dirty="0"/>
              <a:t>', 'year': Reciprocal Transformation</a:t>
            </a:r>
          </a:p>
          <a:p>
            <a:pPr algn="l"/>
            <a:r>
              <a:rPr lang="en-US" dirty="0"/>
              <a:t>&gt; Both variables are not skewed and the values are all positive. Therefore, a Reciprocal transformation is the most suitable. It can help to reduce the effect of extreme values and make the distribution more normal.</a:t>
            </a:r>
            <a:br>
              <a:rPr lang="en-US" dirty="0"/>
            </a:br>
            <a:br>
              <a:rPr lang="en-US" dirty="0"/>
            </a:br>
            <a:r>
              <a:rPr lang="en-US" b="0" i="0" dirty="0">
                <a:solidFill>
                  <a:srgbClr val="000000"/>
                </a:solidFill>
                <a:effectLst/>
                <a:latin typeface="Helvetica Neue"/>
              </a:rPr>
              <a:t>'</a:t>
            </a:r>
            <a:r>
              <a:rPr lang="en-US" b="0" i="0" dirty="0" err="1">
                <a:solidFill>
                  <a:srgbClr val="000000"/>
                </a:solidFill>
                <a:effectLst/>
                <a:latin typeface="Helvetica Neue"/>
              </a:rPr>
              <a:t>personalBest</a:t>
            </a:r>
            <a:r>
              <a:rPr lang="en-US" b="0" i="0" dirty="0">
                <a:solidFill>
                  <a:srgbClr val="000000"/>
                </a:solidFill>
                <a:effectLst/>
                <a:latin typeface="Helvetica Neue"/>
              </a:rPr>
              <a:t>'</a:t>
            </a:r>
          </a:p>
          <a:p>
            <a:pPr algn="l"/>
            <a:r>
              <a:rPr lang="en-US" dirty="0">
                <a:effectLst/>
              </a:rPr>
              <a:t>The variable is high skewed and has a non-normal distribution. Therefore a Log transformation is suitable as the skewness is reduced .</a:t>
            </a:r>
          </a:p>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22</a:t>
            </a:fld>
            <a:endParaRPr lang="en-SG"/>
          </a:p>
        </p:txBody>
      </p:sp>
    </p:spTree>
    <p:extLst>
      <p:ext uri="{BB962C8B-B14F-4D97-AF65-F5344CB8AC3E}">
        <p14:creationId xmlns:p14="http://schemas.microsoft.com/office/powerpoint/2010/main" val="105059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All other variables</a:t>
            </a:r>
          </a:p>
          <a:p>
            <a:pPr algn="l"/>
            <a:r>
              <a:rPr lang="en-US" dirty="0">
                <a:effectLst/>
              </a:rPr>
              <a:t>Testing across all transformation methods proved ineffective and made no significant impact to the distribution. Therefore, it is not transformed to preserve its original value which in itself may prove more valuable for analysis.</a:t>
            </a:r>
          </a:p>
          <a:p>
            <a:pPr algn="l"/>
            <a:endParaRPr lang="en-US" dirty="0">
              <a:effectLst/>
            </a:endParaRPr>
          </a:p>
          <a:p>
            <a:pPr algn="l"/>
            <a:r>
              <a:rPr lang="en-US" dirty="0">
                <a:effectLst/>
              </a:rPr>
              <a:t>By applying Yeo Johnson transformation I can suppress the extreme tails and </a:t>
            </a:r>
            <a:r>
              <a:rPr lang="en-US" dirty="0" err="1">
                <a:effectLst/>
              </a:rPr>
              <a:t>elavate</a:t>
            </a:r>
            <a:r>
              <a:rPr lang="en-US" dirty="0">
                <a:effectLst/>
              </a:rPr>
              <a:t> the middle distribution. Therefore, Yeo Johnson transformation was applied to this feature.</a:t>
            </a:r>
          </a:p>
          <a:p>
            <a:pPr algn="l"/>
            <a:r>
              <a:rPr lang="en-US" b="0" i="0" dirty="0" err="1">
                <a:solidFill>
                  <a:srgbClr val="000000"/>
                </a:solidFill>
                <a:effectLst/>
                <a:latin typeface="Helvetica Neue"/>
              </a:rPr>
              <a:t>dob_year</a:t>
            </a:r>
            <a:endParaRPr lang="en-US" b="0" i="0" dirty="0">
              <a:solidFill>
                <a:srgbClr val="000000"/>
              </a:solidFill>
              <a:effectLst/>
              <a:latin typeface="Helvetica Neue"/>
            </a:endParaRPr>
          </a:p>
          <a:p>
            <a:pPr algn="l"/>
            <a:r>
              <a:rPr lang="en-US" dirty="0">
                <a:effectLst/>
              </a:rPr>
              <a:t>By applying Reciprocal transformation I can increase skewness and improve distribution. Therefore, Reciprocal transformation was applied to this feature.</a:t>
            </a:r>
          </a:p>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24</a:t>
            </a:fld>
            <a:endParaRPr lang="en-SG"/>
          </a:p>
        </p:txBody>
      </p:sp>
    </p:spTree>
    <p:extLst>
      <p:ext uri="{BB962C8B-B14F-4D97-AF65-F5344CB8AC3E}">
        <p14:creationId xmlns:p14="http://schemas.microsoft.com/office/powerpoint/2010/main" val="250255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25</a:t>
            </a:fld>
            <a:endParaRPr lang="en-SG"/>
          </a:p>
        </p:txBody>
      </p:sp>
    </p:spTree>
    <p:extLst>
      <p:ext uri="{BB962C8B-B14F-4D97-AF65-F5344CB8AC3E}">
        <p14:creationId xmlns:p14="http://schemas.microsoft.com/office/powerpoint/2010/main" val="313209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One-Hot Encoding</a:t>
            </a:r>
            <a:br>
              <a:rPr lang="en-US" dirty="0"/>
            </a:br>
            <a:r>
              <a:rPr lang="en-US" b="0" i="0" dirty="0">
                <a:solidFill>
                  <a:srgbClr val="000000"/>
                </a:solidFill>
                <a:effectLst/>
                <a:latin typeface="Helvetica Neue"/>
              </a:rPr>
              <a:t>Explanation: Since both variables are nominal categorical variables (Do not have a specific order or hierarchy), one-hot encoding would be the most suitable option</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26</a:t>
            </a:fld>
            <a:endParaRPr lang="en-SG"/>
          </a:p>
        </p:txBody>
      </p:sp>
    </p:spTree>
    <p:extLst>
      <p:ext uri="{BB962C8B-B14F-4D97-AF65-F5344CB8AC3E}">
        <p14:creationId xmlns:p14="http://schemas.microsoft.com/office/powerpoint/2010/main" val="3765898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27</a:t>
            </a:fld>
            <a:endParaRPr lang="en-SG"/>
          </a:p>
        </p:txBody>
      </p:sp>
    </p:spTree>
    <p:extLst>
      <p:ext uri="{BB962C8B-B14F-4D97-AF65-F5344CB8AC3E}">
        <p14:creationId xmlns:p14="http://schemas.microsoft.com/office/powerpoint/2010/main" val="427551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Helvetica Neue"/>
              </a:rPr>
              <a:t>raceId</a:t>
            </a:r>
            <a:r>
              <a:rPr lang="en-US" b="0" i="0" dirty="0">
                <a:solidFill>
                  <a:srgbClr val="000000"/>
                </a:solidFill>
                <a:effectLst/>
                <a:latin typeface="Helvetica Neue"/>
              </a:rPr>
              <a:t> and </a:t>
            </a:r>
            <a:r>
              <a:rPr lang="en-US" b="0" i="0" dirty="0" err="1">
                <a:solidFill>
                  <a:srgbClr val="000000"/>
                </a:solidFill>
                <a:effectLst/>
                <a:latin typeface="Helvetica Neue"/>
              </a:rPr>
              <a:t>driverId</a:t>
            </a:r>
            <a:r>
              <a:rPr lang="en-US" b="0" i="0" dirty="0">
                <a:solidFill>
                  <a:srgbClr val="000000"/>
                </a:solidFill>
                <a:effectLst/>
                <a:latin typeface="Helvetica Neue"/>
              </a:rPr>
              <a:t>:</a:t>
            </a:r>
          </a:p>
          <a:p>
            <a:pPr algn="l"/>
            <a:r>
              <a:rPr lang="en-US" dirty="0">
                <a:effectLst/>
              </a:rPr>
              <a:t>These variables are categorical identifiers. Thus, they don't need discretization.</a:t>
            </a:r>
          </a:p>
          <a:p>
            <a:pPr algn="l"/>
            <a:r>
              <a:rPr lang="en-US" b="0" i="0" dirty="0">
                <a:solidFill>
                  <a:srgbClr val="000000"/>
                </a:solidFill>
                <a:effectLst/>
                <a:latin typeface="Helvetica Neue"/>
              </a:rPr>
              <a:t>laps, wins:</a:t>
            </a:r>
          </a:p>
          <a:p>
            <a:pPr algn="l"/>
            <a:r>
              <a:rPr lang="en-US" dirty="0">
                <a:effectLst/>
              </a:rPr>
              <a:t>I decided to use Equal Frequency discretization as the data distribution contains outliers and I want to ensure that each bin represents a similar portion of the data.</a:t>
            </a:r>
          </a:p>
          <a:p>
            <a:pPr algn="l"/>
            <a:r>
              <a:rPr lang="en-US" b="0" i="0" dirty="0" err="1">
                <a:solidFill>
                  <a:srgbClr val="000000"/>
                </a:solidFill>
                <a:effectLst/>
                <a:latin typeface="Helvetica Neue"/>
              </a:rPr>
              <a:t>personalBest</a:t>
            </a:r>
            <a:r>
              <a:rPr lang="en-US" b="0" i="0" dirty="0">
                <a:solidFill>
                  <a:srgbClr val="000000"/>
                </a:solidFill>
                <a:effectLst/>
                <a:latin typeface="Helvetica Neue"/>
              </a:rPr>
              <a:t>, </a:t>
            </a:r>
            <a:r>
              <a:rPr lang="en-US" b="0" i="0" dirty="0" err="1">
                <a:solidFill>
                  <a:srgbClr val="000000"/>
                </a:solidFill>
                <a:effectLst/>
                <a:latin typeface="Helvetica Neue"/>
              </a:rPr>
              <a:t>dob_year</a:t>
            </a:r>
            <a:r>
              <a:rPr lang="en-US" b="0" i="0" dirty="0">
                <a:solidFill>
                  <a:srgbClr val="000000"/>
                </a:solidFill>
                <a:effectLst/>
                <a:latin typeface="Helvetica Neue"/>
              </a:rPr>
              <a:t> and year:</a:t>
            </a:r>
          </a:p>
          <a:p>
            <a:pPr algn="l"/>
            <a:r>
              <a:rPr lang="en-US" dirty="0">
                <a:effectLst/>
              </a:rPr>
              <a:t>I decided to use Equal Width discretization as I felt that the data can be discretized into time periods.</a:t>
            </a:r>
          </a:p>
          <a:p>
            <a:pPr algn="l"/>
            <a:r>
              <a:rPr lang="en-US" b="0" i="0" dirty="0">
                <a:solidFill>
                  <a:srgbClr val="000000"/>
                </a:solidFill>
                <a:effectLst/>
                <a:latin typeface="Helvetica Neue"/>
              </a:rPr>
              <a:t>grid:</a:t>
            </a:r>
          </a:p>
          <a:p>
            <a:pPr algn="l"/>
            <a:r>
              <a:rPr lang="en-US" dirty="0">
                <a:effectLst/>
              </a:rPr>
              <a:t>I decided to use Equal Width discretization as data is fairly uniform and I want to simplify visualizations or reduce the number of data points for analysis.</a:t>
            </a:r>
          </a:p>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28</a:t>
            </a:fld>
            <a:endParaRPr lang="en-SG"/>
          </a:p>
        </p:txBody>
      </p:sp>
    </p:spTree>
    <p:extLst>
      <p:ext uri="{BB962C8B-B14F-4D97-AF65-F5344CB8AC3E}">
        <p14:creationId xmlns:p14="http://schemas.microsoft.com/office/powerpoint/2010/main" val="178027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laps, </a:t>
            </a:r>
            <a:r>
              <a:rPr lang="en-US" b="0" i="0" dirty="0" err="1">
                <a:solidFill>
                  <a:srgbClr val="000000"/>
                </a:solidFill>
                <a:effectLst/>
                <a:latin typeface="Helvetica Neue"/>
              </a:rPr>
              <a:t>fastestLap</a:t>
            </a:r>
            <a:r>
              <a:rPr lang="en-US" b="0" i="0" dirty="0">
                <a:solidFill>
                  <a:srgbClr val="000000"/>
                </a:solidFill>
                <a:effectLst/>
                <a:latin typeface="Helvetica Neue"/>
              </a:rPr>
              <a:t>, </a:t>
            </a:r>
            <a:r>
              <a:rPr lang="en-US" b="0" i="0" dirty="0" err="1">
                <a:solidFill>
                  <a:srgbClr val="000000"/>
                </a:solidFill>
                <a:effectLst/>
                <a:latin typeface="Helvetica Neue"/>
              </a:rPr>
              <a:t>fastestLapTime_ms</a:t>
            </a:r>
            <a:r>
              <a:rPr lang="en-US" b="0" i="0" dirty="0">
                <a:solidFill>
                  <a:srgbClr val="000000"/>
                </a:solidFill>
                <a:effectLst/>
                <a:latin typeface="Helvetica Neue"/>
              </a:rPr>
              <a:t>, grid:</a:t>
            </a:r>
          </a:p>
          <a:p>
            <a:pPr algn="l"/>
            <a:r>
              <a:rPr lang="en-US" dirty="0">
                <a:effectLst/>
              </a:rPr>
              <a:t>Testing with various transformation methods proved ineffective and made a negative impact to the distribution. Therefore, it is not transformed to preserve its original value which in itself may prove more valuable for analysis.</a:t>
            </a:r>
          </a:p>
          <a:p>
            <a:pPr algn="l"/>
            <a:r>
              <a:rPr lang="en-US" b="0" i="0" dirty="0">
                <a:solidFill>
                  <a:srgbClr val="000000"/>
                </a:solidFill>
                <a:effectLst/>
                <a:latin typeface="Helvetica Neue"/>
              </a:rPr>
              <a:t>wins:</a:t>
            </a:r>
          </a:p>
          <a:p>
            <a:pPr algn="l"/>
            <a:r>
              <a:rPr lang="en-US" dirty="0">
                <a:effectLst/>
              </a:rPr>
              <a:t>By applying Equal Frequency discretization it can handle outliers as the values are divided into bins such that each bin contains approximately the same number of data points. </a:t>
            </a:r>
            <a:r>
              <a:rPr lang="en-US" dirty="0" err="1">
                <a:effectLst/>
              </a:rPr>
              <a:t>Therefoe</a:t>
            </a:r>
            <a:r>
              <a:rPr lang="en-US" dirty="0">
                <a:effectLst/>
              </a:rPr>
              <a:t>, Equal Frequency discretization is applied to this feature</a:t>
            </a:r>
          </a:p>
          <a:p>
            <a:pPr algn="l"/>
            <a:r>
              <a:rPr lang="en-US" b="0" i="0" dirty="0" err="1">
                <a:solidFill>
                  <a:srgbClr val="000000"/>
                </a:solidFill>
                <a:effectLst/>
                <a:latin typeface="Helvetica Neue"/>
              </a:rPr>
              <a:t>dob_year</a:t>
            </a:r>
            <a:r>
              <a:rPr lang="en-US" b="0" i="0" dirty="0">
                <a:solidFill>
                  <a:srgbClr val="000000"/>
                </a:solidFill>
                <a:effectLst/>
                <a:latin typeface="Helvetica Neue"/>
              </a:rPr>
              <a:t> and year:</a:t>
            </a:r>
          </a:p>
          <a:p>
            <a:pPr algn="l"/>
            <a:r>
              <a:rPr lang="en-US" dirty="0">
                <a:effectLst/>
              </a:rPr>
              <a:t>By applying Equal Width discretization the data can be discretized into time periods as the values are divided into bins, each with the same width. </a:t>
            </a:r>
            <a:r>
              <a:rPr lang="en-US" dirty="0" err="1">
                <a:effectLst/>
              </a:rPr>
              <a:t>Therefoe</a:t>
            </a:r>
            <a:r>
              <a:rPr lang="en-US" dirty="0">
                <a:effectLst/>
              </a:rPr>
              <a:t>, Equal Width discretization is applied to this feature</a:t>
            </a:r>
          </a:p>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30</a:t>
            </a:fld>
            <a:endParaRPr lang="en-SG"/>
          </a:p>
        </p:txBody>
      </p:sp>
    </p:spTree>
    <p:extLst>
      <p:ext uri="{BB962C8B-B14F-4D97-AF65-F5344CB8AC3E}">
        <p14:creationId xmlns:p14="http://schemas.microsoft.com/office/powerpoint/2010/main" val="2055603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31</a:t>
            </a:fld>
            <a:endParaRPr lang="en-SG"/>
          </a:p>
        </p:txBody>
      </p:sp>
    </p:spTree>
    <p:extLst>
      <p:ext uri="{BB962C8B-B14F-4D97-AF65-F5344CB8AC3E}">
        <p14:creationId xmlns:p14="http://schemas.microsoft.com/office/powerpoint/2010/main" val="415862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higher recall and F1-Score, which suggests that the model performs better in terms of capturing the actual top 3 drivers (classifying actual positive cases as positive) and achieving a balanced trade-off between precision and recall. </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33</a:t>
            </a:fld>
            <a:endParaRPr lang="en-SG"/>
          </a:p>
        </p:txBody>
      </p:sp>
    </p:spTree>
    <p:extLst>
      <p:ext uri="{BB962C8B-B14F-4D97-AF65-F5344CB8AC3E}">
        <p14:creationId xmlns:p14="http://schemas.microsoft.com/office/powerpoint/2010/main" val="11981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34</a:t>
            </a:fld>
            <a:endParaRPr lang="en-SG"/>
          </a:p>
        </p:txBody>
      </p:sp>
    </p:spTree>
    <p:extLst>
      <p:ext uri="{BB962C8B-B14F-4D97-AF65-F5344CB8AC3E}">
        <p14:creationId xmlns:p14="http://schemas.microsoft.com/office/powerpoint/2010/main" val="89601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Since the dates is sorted according to the </a:t>
            </a:r>
            <a:r>
              <a:rPr lang="en-US" b="0" i="0" dirty="0" err="1">
                <a:solidFill>
                  <a:srgbClr val="000000"/>
                </a:solidFill>
                <a:effectLst/>
                <a:latin typeface="Helvetica Neue"/>
              </a:rPr>
              <a:t>raceID</a:t>
            </a:r>
            <a:r>
              <a:rPr lang="en-US" b="0" i="0" dirty="0">
                <a:solidFill>
                  <a:srgbClr val="000000"/>
                </a:solidFill>
                <a:effectLst/>
                <a:latin typeface="Helvetica Neue"/>
              </a:rPr>
              <a:t>, I can impute missing dates based on </a:t>
            </a:r>
            <a:r>
              <a:rPr lang="en-US" b="0" i="0" dirty="0" err="1">
                <a:solidFill>
                  <a:srgbClr val="000000"/>
                </a:solidFill>
                <a:effectLst/>
                <a:latin typeface="Helvetica Neue"/>
              </a:rPr>
              <a:t>raceID</a:t>
            </a:r>
            <a:r>
              <a:rPr lang="en-US" b="0" i="0" dirty="0">
                <a:solidFill>
                  <a:srgbClr val="000000"/>
                </a:solidFill>
                <a:effectLst/>
                <a:latin typeface="Helvetica Neue"/>
              </a:rPr>
              <a:t>.</a:t>
            </a:r>
          </a:p>
          <a:p>
            <a:endParaRPr lang="en-US" b="0" i="0" dirty="0">
              <a:solidFill>
                <a:srgbClr val="374151"/>
              </a:solidFill>
              <a:effectLst/>
              <a:latin typeface="Söhne"/>
            </a:endParaRPr>
          </a:p>
          <a:p>
            <a:r>
              <a:rPr lang="en-US" b="0" i="0" dirty="0">
                <a:solidFill>
                  <a:srgbClr val="374151"/>
                </a:solidFill>
                <a:effectLst/>
                <a:latin typeface="Söhne"/>
              </a:rPr>
              <a:t>Extracting the year from a date can help capture the seasonal patterns or yearly trends in your data.</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12</a:t>
            </a:fld>
            <a:endParaRPr lang="en-SG"/>
          </a:p>
        </p:txBody>
      </p:sp>
    </p:spTree>
    <p:extLst>
      <p:ext uri="{BB962C8B-B14F-4D97-AF65-F5344CB8AC3E}">
        <p14:creationId xmlns:p14="http://schemas.microsoft.com/office/powerpoint/2010/main" val="68275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36</a:t>
            </a:fld>
            <a:endParaRPr lang="en-SG"/>
          </a:p>
        </p:txBody>
      </p:sp>
    </p:spTree>
    <p:extLst>
      <p:ext uri="{BB962C8B-B14F-4D97-AF65-F5344CB8AC3E}">
        <p14:creationId xmlns:p14="http://schemas.microsoft.com/office/powerpoint/2010/main" val="363514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Since these column represents the fastest lap and fastest lap time of the driver in a race, it is reasonable to assume that a missing value might indicate that the driver did not set a fastest lap or the information is missing, I can use an arbitrary value like -1 to differentiate between drivers who did not set a fastest lap and fastest lap time.</a:t>
            </a:r>
            <a:br>
              <a:rPr lang="en-US" b="0" i="0" dirty="0">
                <a:solidFill>
                  <a:srgbClr val="374151"/>
                </a:solidFill>
                <a:effectLst/>
                <a:latin typeface="Söhne"/>
              </a:rPr>
            </a:br>
            <a:r>
              <a:rPr lang="en-US" b="0" i="0" dirty="0">
                <a:solidFill>
                  <a:srgbClr val="374151"/>
                </a:solidFill>
                <a:effectLst/>
                <a:latin typeface="Söhne"/>
              </a:rPr>
              <a:t>By extracting specific components from dates or times, you're creating new features that might have stronger correlations with your target variable. This can enhance the model's ability to capture complex relationships.</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13</a:t>
            </a:fld>
            <a:endParaRPr lang="en-SG"/>
          </a:p>
        </p:txBody>
      </p:sp>
    </p:spTree>
    <p:extLst>
      <p:ext uri="{BB962C8B-B14F-4D97-AF65-F5344CB8AC3E}">
        <p14:creationId xmlns:p14="http://schemas.microsoft.com/office/powerpoint/2010/main" val="42229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After careful considerations, I </a:t>
            </a:r>
            <a:r>
              <a:rPr lang="en-US" b="0" i="0" dirty="0" err="1">
                <a:solidFill>
                  <a:srgbClr val="000000"/>
                </a:solidFill>
                <a:effectLst/>
                <a:latin typeface="Helvetica Neue"/>
              </a:rPr>
              <a:t>realised</a:t>
            </a:r>
            <a:r>
              <a:rPr lang="en-US" b="0" i="0" dirty="0">
                <a:solidFill>
                  <a:srgbClr val="000000"/>
                </a:solidFill>
                <a:effectLst/>
                <a:latin typeface="Helvetica Neue"/>
              </a:rPr>
              <a:t> that </a:t>
            </a:r>
            <a:r>
              <a:rPr lang="en-US" b="0" i="0" dirty="0" err="1">
                <a:solidFill>
                  <a:srgbClr val="000000"/>
                </a:solidFill>
                <a:effectLst/>
                <a:latin typeface="Helvetica Neue"/>
              </a:rPr>
              <a:t>fastestLap</a:t>
            </a:r>
            <a:r>
              <a:rPr lang="en-US" b="0" i="0" dirty="0">
                <a:solidFill>
                  <a:srgbClr val="000000"/>
                </a:solidFill>
                <a:effectLst/>
                <a:latin typeface="Helvetica Neue"/>
              </a:rPr>
              <a:t> and </a:t>
            </a:r>
            <a:r>
              <a:rPr lang="en-US" b="0" i="0" dirty="0" err="1">
                <a:solidFill>
                  <a:srgbClr val="000000"/>
                </a:solidFill>
                <a:effectLst/>
                <a:latin typeface="Helvetica Neue"/>
              </a:rPr>
              <a:t>fastestLapTime_ms</a:t>
            </a:r>
            <a:r>
              <a:rPr lang="en-US" b="0" i="0" dirty="0">
                <a:solidFill>
                  <a:srgbClr val="000000"/>
                </a:solidFill>
                <a:effectLst/>
                <a:latin typeface="Helvetica Neue"/>
              </a:rPr>
              <a:t> are variables that I will not know before the race, therefore </a:t>
            </a:r>
            <a:r>
              <a:rPr lang="en-US" b="0" i="0" dirty="0" err="1">
                <a:solidFill>
                  <a:srgbClr val="000000"/>
                </a:solidFill>
                <a:effectLst/>
                <a:latin typeface="Helvetica Neue"/>
              </a:rPr>
              <a:t>i</a:t>
            </a:r>
            <a:r>
              <a:rPr lang="en-US" b="0" i="0" dirty="0">
                <a:solidFill>
                  <a:srgbClr val="000000"/>
                </a:solidFill>
                <a:effectLst/>
                <a:latin typeface="Helvetica Neue"/>
              </a:rPr>
              <a:t> decided to come up with a variable </a:t>
            </a:r>
            <a:r>
              <a:rPr lang="en-US" b="0" i="0" dirty="0" err="1">
                <a:solidFill>
                  <a:srgbClr val="000000"/>
                </a:solidFill>
                <a:effectLst/>
                <a:latin typeface="Helvetica Neue"/>
              </a:rPr>
              <a:t>personalBest</a:t>
            </a:r>
            <a:r>
              <a:rPr lang="en-US" b="0" i="0" dirty="0">
                <a:solidFill>
                  <a:srgbClr val="000000"/>
                </a:solidFill>
                <a:effectLst/>
                <a:latin typeface="Helvetica Neue"/>
              </a:rPr>
              <a:t> and drop the 2 columns.</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14</a:t>
            </a:fld>
            <a:endParaRPr lang="en-SG"/>
          </a:p>
        </p:txBody>
      </p:sp>
    </p:spTree>
    <p:extLst>
      <p:ext uri="{BB962C8B-B14F-4D97-AF65-F5344CB8AC3E}">
        <p14:creationId xmlns:p14="http://schemas.microsoft.com/office/powerpoint/2010/main" val="169959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Wins column seem to be related to driver standings and performance metrics. It is reasonable to assume that a missing value might indicate that the driver did not win, you can replace the missing values with 0 as it distinguishes missing values from actual winnings.</a:t>
            </a:r>
            <a:endParaRPr lang="en-US" b="0"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By extracting specific components from dates or times, you're creating new features that might have stronger correlations with your target variable. This can enhance the model's ability to capture complex relationships.</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15</a:t>
            </a:fld>
            <a:endParaRPr lang="en-SG"/>
          </a:p>
        </p:txBody>
      </p:sp>
    </p:spTree>
    <p:extLst>
      <p:ext uri="{BB962C8B-B14F-4D97-AF65-F5344CB8AC3E}">
        <p14:creationId xmlns:p14="http://schemas.microsoft.com/office/powerpoint/2010/main" val="2638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16</a:t>
            </a:fld>
            <a:endParaRPr lang="en-SG"/>
          </a:p>
        </p:txBody>
      </p:sp>
    </p:spTree>
    <p:extLst>
      <p:ext uri="{BB962C8B-B14F-4D97-AF65-F5344CB8AC3E}">
        <p14:creationId xmlns:p14="http://schemas.microsoft.com/office/powerpoint/2010/main" val="145574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Helvetica Neue"/>
              </a:rPr>
              <a:t>podium_finish</a:t>
            </a:r>
            <a:r>
              <a:rPr lang="en-US" b="0" i="0" dirty="0">
                <a:solidFill>
                  <a:srgbClr val="000000"/>
                </a:solidFill>
                <a:effectLst/>
                <a:latin typeface="Helvetica Neue"/>
              </a:rPr>
              <a:t>:</a:t>
            </a:r>
          </a:p>
          <a:p>
            <a:pPr algn="l"/>
            <a:r>
              <a:rPr lang="en-US" dirty="0">
                <a:effectLst/>
              </a:rPr>
              <a:t>Since this is a binary variable (0 or 1) and it is the Y value, it is not be necessary to handle outliers.</a:t>
            </a:r>
          </a:p>
          <a:p>
            <a:pPr algn="l"/>
            <a:r>
              <a:rPr lang="en-US" b="0" i="0" dirty="0" err="1">
                <a:solidFill>
                  <a:srgbClr val="000000"/>
                </a:solidFill>
                <a:effectLst/>
                <a:latin typeface="Helvetica Neue"/>
              </a:rPr>
              <a:t>driverID</a:t>
            </a:r>
            <a:r>
              <a:rPr lang="en-US" b="0" i="0" dirty="0">
                <a:solidFill>
                  <a:srgbClr val="000000"/>
                </a:solidFill>
                <a:effectLst/>
                <a:latin typeface="Helvetica Neue"/>
              </a:rPr>
              <a:t>:</a:t>
            </a:r>
          </a:p>
          <a:p>
            <a:pPr algn="l"/>
            <a:r>
              <a:rPr lang="en-US" dirty="0">
                <a:effectLst/>
              </a:rPr>
              <a:t>Since this is an identifier it is not relevant to apply outlier-handling techniques.</a:t>
            </a:r>
          </a:p>
          <a:p>
            <a:pPr algn="l"/>
            <a:r>
              <a:rPr lang="en-US" b="0" i="0" dirty="0">
                <a:solidFill>
                  <a:srgbClr val="000000"/>
                </a:solidFill>
                <a:effectLst/>
                <a:latin typeface="Helvetica Neue"/>
              </a:rPr>
              <a:t>wins:</a:t>
            </a:r>
          </a:p>
          <a:p>
            <a:pPr algn="l"/>
            <a:r>
              <a:rPr lang="en-US" dirty="0">
                <a:effectLst/>
              </a:rPr>
              <a:t>Since only 1 driver will win for each race, most drivers will not have any wins. Therefore, the data would be right skewed, with most of the values being 0. Thus, zero-capping and </a:t>
            </a:r>
            <a:r>
              <a:rPr lang="en-US" dirty="0" err="1">
                <a:effectLst/>
              </a:rPr>
              <a:t>windsoriztion</a:t>
            </a:r>
            <a:r>
              <a:rPr lang="en-US" dirty="0">
                <a:effectLst/>
              </a:rPr>
              <a:t> would be unsuitable for this feature. Hence, I could apply outlier trimming or capping to limit their impact.</a:t>
            </a:r>
          </a:p>
          <a:p>
            <a:pPr algn="l"/>
            <a:r>
              <a:rPr lang="en-US" b="0" i="0" dirty="0" err="1">
                <a:solidFill>
                  <a:srgbClr val="000000"/>
                </a:solidFill>
                <a:effectLst/>
                <a:latin typeface="Helvetica Neue"/>
              </a:rPr>
              <a:t>fastestLap</a:t>
            </a:r>
            <a:r>
              <a:rPr lang="en-US" b="0" i="0" dirty="0">
                <a:solidFill>
                  <a:srgbClr val="000000"/>
                </a:solidFill>
                <a:effectLst/>
                <a:latin typeface="Helvetica Neue"/>
              </a:rPr>
              <a:t>, laps:</a:t>
            </a:r>
          </a:p>
          <a:p>
            <a:pPr algn="l"/>
            <a:r>
              <a:rPr lang="en-US" dirty="0">
                <a:effectLst/>
              </a:rPr>
              <a:t>Similar to wins, I can apply outlier trimming or capping as both extremely fast and extremely slow lap times are outliers.</a:t>
            </a:r>
          </a:p>
        </p:txBody>
      </p:sp>
      <p:sp>
        <p:nvSpPr>
          <p:cNvPr id="4" name="Slide Number Placeholder 3"/>
          <p:cNvSpPr>
            <a:spLocks noGrp="1"/>
          </p:cNvSpPr>
          <p:nvPr>
            <p:ph type="sldNum" sz="quarter" idx="5"/>
          </p:nvPr>
        </p:nvSpPr>
        <p:spPr/>
        <p:txBody>
          <a:bodyPr/>
          <a:lstStyle/>
          <a:p>
            <a:fld id="{A79DAB36-EB22-4F63-B769-700588B9B8FF}" type="slidenum">
              <a:rPr lang="en-SG" smtClean="0"/>
              <a:t>17</a:t>
            </a:fld>
            <a:endParaRPr lang="en-SG"/>
          </a:p>
        </p:txBody>
      </p:sp>
    </p:spTree>
    <p:extLst>
      <p:ext uri="{BB962C8B-B14F-4D97-AF65-F5344CB8AC3E}">
        <p14:creationId xmlns:p14="http://schemas.microsoft.com/office/powerpoint/2010/main" val="322045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wins:</a:t>
            </a:r>
          </a:p>
          <a:p>
            <a:pPr algn="l"/>
            <a:r>
              <a:rPr lang="en-US" dirty="0">
                <a:effectLst/>
              </a:rPr>
              <a:t>Testing across all outlier handling methods proved ineffective and made a negative impact to the distribution. Therefore, it is not transformed to preserve its original value which in itself may prove more valuable for analysis.</a:t>
            </a:r>
          </a:p>
          <a:p>
            <a:pPr algn="l"/>
            <a:r>
              <a:rPr lang="en-US" b="0" i="0" dirty="0">
                <a:solidFill>
                  <a:srgbClr val="000000"/>
                </a:solidFill>
                <a:effectLst/>
                <a:latin typeface="Helvetica Neue"/>
              </a:rPr>
              <a:t>laps:</a:t>
            </a:r>
          </a:p>
          <a:p>
            <a:pPr algn="l"/>
            <a:r>
              <a:rPr lang="en-US" b="0" i="0" dirty="0">
                <a:solidFill>
                  <a:srgbClr val="000000"/>
                </a:solidFill>
                <a:effectLst/>
                <a:latin typeface="Helvetica Neue"/>
              </a:rPr>
              <a:t>Testing across all outlier handling methods proved ineffective and made a negative impact to the distribution. Therefore, it is not transformed to preserve its original value which in itself may prove more valuable for analysis.</a:t>
            </a:r>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20</a:t>
            </a:fld>
            <a:endParaRPr lang="en-SG"/>
          </a:p>
        </p:txBody>
      </p:sp>
    </p:spTree>
    <p:extLst>
      <p:ext uri="{BB962C8B-B14F-4D97-AF65-F5344CB8AC3E}">
        <p14:creationId xmlns:p14="http://schemas.microsoft.com/office/powerpoint/2010/main" val="6939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79DAB36-EB22-4F63-B769-700588B9B8FF}" type="slidenum">
              <a:rPr lang="en-SG" smtClean="0"/>
              <a:t>21</a:t>
            </a:fld>
            <a:endParaRPr lang="en-SG"/>
          </a:p>
        </p:txBody>
      </p:sp>
    </p:spTree>
    <p:extLst>
      <p:ext uri="{BB962C8B-B14F-4D97-AF65-F5344CB8AC3E}">
        <p14:creationId xmlns:p14="http://schemas.microsoft.com/office/powerpoint/2010/main" val="228566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 sz="7200" dirty="0"/>
              <a:t>Data Wrangling ASG2</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Law Jun Jie (S10243668)</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10353762" cy="1257300"/>
          </a:xfrm>
        </p:spPr>
        <p:txBody>
          <a:bodyPr anchor="ctr">
            <a:normAutofit/>
          </a:bodyPr>
          <a:lstStyle/>
          <a:p>
            <a:r>
              <a:rPr lang="en-US" b="1" dirty="0"/>
              <a:t>Data Cleansing and Transformation</a:t>
            </a:r>
            <a:endParaRPr lang="en-SG" dirty="0"/>
          </a:p>
        </p:txBody>
      </p:sp>
      <p:pic>
        <p:nvPicPr>
          <p:cNvPr id="5" name="Content Placeholder 4" descr="A screenshot of a computer&#10;&#10;Description automatically generated">
            <a:extLst>
              <a:ext uri="{FF2B5EF4-FFF2-40B4-BE49-F238E27FC236}">
                <a16:creationId xmlns:a16="http://schemas.microsoft.com/office/drawing/2014/main" id="{CC3F639A-DFF7-4760-CE1C-6C0A96ADA94D}"/>
              </a:ext>
            </a:extLst>
          </p:cNvPr>
          <p:cNvPicPr>
            <a:picLocks noGrp="1" noChangeAspect="1"/>
          </p:cNvPicPr>
          <p:nvPr>
            <p:ph idx="1"/>
          </p:nvPr>
        </p:nvPicPr>
        <p:blipFill>
          <a:blip r:embed="rId2"/>
          <a:stretch>
            <a:fillRect/>
          </a:stretch>
        </p:blipFill>
        <p:spPr>
          <a:xfrm>
            <a:off x="2375927" y="2076450"/>
            <a:ext cx="7429498" cy="3714749"/>
          </a:xfrm>
          <a:noFill/>
        </p:spPr>
      </p:pic>
      <p:sp>
        <p:nvSpPr>
          <p:cNvPr id="7" name="TextBox 6">
            <a:extLst>
              <a:ext uri="{FF2B5EF4-FFF2-40B4-BE49-F238E27FC236}">
                <a16:creationId xmlns:a16="http://schemas.microsoft.com/office/drawing/2014/main" id="{220072CF-C387-81D7-4F08-2CFDEE7B481B}"/>
              </a:ext>
            </a:extLst>
          </p:cNvPr>
          <p:cNvSpPr txBox="1"/>
          <p:nvPr/>
        </p:nvSpPr>
        <p:spPr>
          <a:xfrm>
            <a:off x="4434349" y="5879068"/>
            <a:ext cx="2566218" cy="369332"/>
          </a:xfrm>
          <a:prstGeom prst="rect">
            <a:avLst/>
          </a:prstGeom>
          <a:noFill/>
        </p:spPr>
        <p:txBody>
          <a:bodyPr wrap="square">
            <a:spAutoFit/>
          </a:bodyPr>
          <a:lstStyle/>
          <a:p>
            <a:pPr algn="ctr"/>
            <a:r>
              <a:rPr lang="en-SG" dirty="0"/>
              <a:t>Removing Duplicates</a:t>
            </a:r>
          </a:p>
        </p:txBody>
      </p:sp>
      <p:sp>
        <p:nvSpPr>
          <p:cNvPr id="8" name="Rectangle 7">
            <a:extLst>
              <a:ext uri="{FF2B5EF4-FFF2-40B4-BE49-F238E27FC236}">
                <a16:creationId xmlns:a16="http://schemas.microsoft.com/office/drawing/2014/main" id="{744F5184-B94D-ABC1-7005-45F005755E07}"/>
              </a:ext>
            </a:extLst>
          </p:cNvPr>
          <p:cNvSpPr/>
          <p:nvPr/>
        </p:nvSpPr>
        <p:spPr>
          <a:xfrm>
            <a:off x="2172929" y="2536723"/>
            <a:ext cx="609600" cy="353961"/>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7678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Data Cleansing and Transformation</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Missing Data Imputation</a:t>
            </a:r>
          </a:p>
        </p:txBody>
      </p:sp>
    </p:spTree>
    <p:extLst>
      <p:ext uri="{BB962C8B-B14F-4D97-AF65-F5344CB8AC3E}">
        <p14:creationId xmlns:p14="http://schemas.microsoft.com/office/powerpoint/2010/main" val="339318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Data Cleansing and Transformation</a:t>
            </a:r>
          </a:p>
        </p:txBody>
      </p:sp>
      <p:pic>
        <p:nvPicPr>
          <p:cNvPr id="11" name="Picture 10">
            <a:extLst>
              <a:ext uri="{FF2B5EF4-FFF2-40B4-BE49-F238E27FC236}">
                <a16:creationId xmlns:a16="http://schemas.microsoft.com/office/drawing/2014/main" id="{8AB20251-EB13-D909-EEA9-A2A3BDFBF1C0}"/>
              </a:ext>
            </a:extLst>
          </p:cNvPr>
          <p:cNvPicPr>
            <a:picLocks noChangeAspect="1"/>
          </p:cNvPicPr>
          <p:nvPr/>
        </p:nvPicPr>
        <p:blipFill>
          <a:blip r:embed="rId3"/>
          <a:stretch>
            <a:fillRect/>
          </a:stretch>
        </p:blipFill>
        <p:spPr>
          <a:xfrm>
            <a:off x="4935441" y="609600"/>
            <a:ext cx="6252307" cy="5080001"/>
          </a:xfrm>
          <a:prstGeom prst="rect">
            <a:avLst/>
          </a:prstGeom>
          <a:noFill/>
        </p:spPr>
      </p:pic>
      <p:sp>
        <p:nvSpPr>
          <p:cNvPr id="7" name="TextBox 6">
            <a:extLst>
              <a:ext uri="{FF2B5EF4-FFF2-40B4-BE49-F238E27FC236}">
                <a16:creationId xmlns:a16="http://schemas.microsoft.com/office/drawing/2014/main" id="{220072CF-C387-81D7-4F08-2CFDEE7B481B}"/>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Replacing Missing Values for date column</a:t>
            </a:r>
          </a:p>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Extracting the Year out from the date column</a:t>
            </a:r>
            <a:endPar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
        <p:nvSpPr>
          <p:cNvPr id="12" name="Rectangle 11">
            <a:extLst>
              <a:ext uri="{FF2B5EF4-FFF2-40B4-BE49-F238E27FC236}">
                <a16:creationId xmlns:a16="http://schemas.microsoft.com/office/drawing/2014/main" id="{F226AB98-76C0-0373-90ED-F2007ACCA2DE}"/>
              </a:ext>
            </a:extLst>
          </p:cNvPr>
          <p:cNvSpPr/>
          <p:nvPr/>
        </p:nvSpPr>
        <p:spPr>
          <a:xfrm>
            <a:off x="9267405" y="4660490"/>
            <a:ext cx="338712" cy="1029111"/>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57958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Data Cleansing and Transformation</a:t>
            </a:r>
          </a:p>
        </p:txBody>
      </p:sp>
      <p:pic>
        <p:nvPicPr>
          <p:cNvPr id="4" name="Picture 3">
            <a:extLst>
              <a:ext uri="{FF2B5EF4-FFF2-40B4-BE49-F238E27FC236}">
                <a16:creationId xmlns:a16="http://schemas.microsoft.com/office/drawing/2014/main" id="{A2FBDC70-C145-F095-3D92-F0A77C05CAA6}"/>
              </a:ext>
            </a:extLst>
          </p:cNvPr>
          <p:cNvPicPr>
            <a:picLocks noChangeAspect="1"/>
          </p:cNvPicPr>
          <p:nvPr/>
        </p:nvPicPr>
        <p:blipFill>
          <a:blip r:embed="rId3"/>
          <a:stretch>
            <a:fillRect/>
          </a:stretch>
        </p:blipFill>
        <p:spPr>
          <a:xfrm>
            <a:off x="4855633" y="1899275"/>
            <a:ext cx="6411924" cy="2500650"/>
          </a:xfrm>
          <a:prstGeom prst="rect">
            <a:avLst/>
          </a:prstGeom>
          <a:noFill/>
        </p:spPr>
      </p:pic>
      <p:sp>
        <p:nvSpPr>
          <p:cNvPr id="7" name="TextBox 6">
            <a:extLst>
              <a:ext uri="{FF2B5EF4-FFF2-40B4-BE49-F238E27FC236}">
                <a16:creationId xmlns:a16="http://schemas.microsoft.com/office/drawing/2014/main" id="{220072CF-C387-81D7-4F08-2CFDEE7B481B}"/>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Replacing Missing Values for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&amp;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fastestLapTime</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column</a:t>
            </a:r>
          </a:p>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Extracting the milliseconds from the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fastestLapTime</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olumn</a:t>
            </a:r>
          </a:p>
        </p:txBody>
      </p:sp>
      <p:sp>
        <p:nvSpPr>
          <p:cNvPr id="5" name="Rectangle 4">
            <a:extLst>
              <a:ext uri="{FF2B5EF4-FFF2-40B4-BE49-F238E27FC236}">
                <a16:creationId xmlns:a16="http://schemas.microsoft.com/office/drawing/2014/main" id="{1EBEEFB6-E29F-2BE6-858B-ED3F25AFA600}"/>
              </a:ext>
            </a:extLst>
          </p:cNvPr>
          <p:cNvSpPr/>
          <p:nvPr/>
        </p:nvSpPr>
        <p:spPr>
          <a:xfrm>
            <a:off x="8976852" y="3429000"/>
            <a:ext cx="884904" cy="970925"/>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66130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Data Cleansing and Transformation</a:t>
            </a:r>
          </a:p>
        </p:txBody>
      </p:sp>
      <p:sp>
        <p:nvSpPr>
          <p:cNvPr id="7" name="TextBox 6">
            <a:extLst>
              <a:ext uri="{FF2B5EF4-FFF2-40B4-BE49-F238E27FC236}">
                <a16:creationId xmlns:a16="http://schemas.microsoft.com/office/drawing/2014/main" id="{220072CF-C387-81D7-4F08-2CFDEE7B481B}"/>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Extracting the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personalBest</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from the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fastestLapTime_ms</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olumn</a:t>
            </a:r>
          </a:p>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Drop</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&amp; </a:t>
            </a:r>
            <a:r>
              <a:rPr lang="en-US" sz="16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fastestLapTime_ms</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column</a:t>
            </a:r>
          </a:p>
        </p:txBody>
      </p:sp>
      <p:pic>
        <p:nvPicPr>
          <p:cNvPr id="6" name="Picture 5">
            <a:extLst>
              <a:ext uri="{FF2B5EF4-FFF2-40B4-BE49-F238E27FC236}">
                <a16:creationId xmlns:a16="http://schemas.microsoft.com/office/drawing/2014/main" id="{D1ED4F50-39BF-FF4C-70B9-3EC2D2FA72FB}"/>
              </a:ext>
            </a:extLst>
          </p:cNvPr>
          <p:cNvPicPr>
            <a:picLocks noChangeAspect="1"/>
          </p:cNvPicPr>
          <p:nvPr/>
        </p:nvPicPr>
        <p:blipFill>
          <a:blip r:embed="rId3"/>
          <a:stretch>
            <a:fillRect/>
          </a:stretch>
        </p:blipFill>
        <p:spPr>
          <a:xfrm>
            <a:off x="4835682" y="2518041"/>
            <a:ext cx="6442523" cy="1821918"/>
          </a:xfrm>
          <a:prstGeom prst="rect">
            <a:avLst/>
          </a:prstGeom>
        </p:spPr>
      </p:pic>
      <p:sp>
        <p:nvSpPr>
          <p:cNvPr id="5" name="Rectangle 4">
            <a:extLst>
              <a:ext uri="{FF2B5EF4-FFF2-40B4-BE49-F238E27FC236}">
                <a16:creationId xmlns:a16="http://schemas.microsoft.com/office/drawing/2014/main" id="{1EBEEFB6-E29F-2BE6-858B-ED3F25AFA600}"/>
              </a:ext>
            </a:extLst>
          </p:cNvPr>
          <p:cNvSpPr/>
          <p:nvPr/>
        </p:nvSpPr>
        <p:spPr>
          <a:xfrm>
            <a:off x="8519652" y="3210551"/>
            <a:ext cx="624348" cy="100222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8065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Data Cleansing and Transformation</a:t>
            </a:r>
          </a:p>
        </p:txBody>
      </p:sp>
      <p:pic>
        <p:nvPicPr>
          <p:cNvPr id="6" name="Picture 5">
            <a:extLst>
              <a:ext uri="{FF2B5EF4-FFF2-40B4-BE49-F238E27FC236}">
                <a16:creationId xmlns:a16="http://schemas.microsoft.com/office/drawing/2014/main" id="{879F9D14-96F8-F5FE-51B3-1C33D4BAA561}"/>
              </a:ext>
            </a:extLst>
          </p:cNvPr>
          <p:cNvPicPr>
            <a:picLocks noChangeAspect="1"/>
          </p:cNvPicPr>
          <p:nvPr/>
        </p:nvPicPr>
        <p:blipFill>
          <a:blip r:embed="rId3"/>
          <a:stretch>
            <a:fillRect/>
          </a:stretch>
        </p:blipFill>
        <p:spPr>
          <a:xfrm>
            <a:off x="4855633" y="1442425"/>
            <a:ext cx="6411924" cy="3414350"/>
          </a:xfrm>
          <a:prstGeom prst="rect">
            <a:avLst/>
          </a:prstGeom>
          <a:noFill/>
        </p:spPr>
      </p:pic>
      <p:sp>
        <p:nvSpPr>
          <p:cNvPr id="7" name="TextBox 6">
            <a:extLst>
              <a:ext uri="{FF2B5EF4-FFF2-40B4-BE49-F238E27FC236}">
                <a16:creationId xmlns:a16="http://schemas.microsoft.com/office/drawing/2014/main" id="{220072CF-C387-81D7-4F08-2CFDEE7B481B}"/>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Replacing Missing Values for wins column</a:t>
            </a:r>
          </a:p>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Extracting the year from the dob </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a:t>
            </a: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olumn</a:t>
            </a:r>
          </a:p>
        </p:txBody>
      </p:sp>
      <p:sp>
        <p:nvSpPr>
          <p:cNvPr id="8" name="Rectangle 7">
            <a:extLst>
              <a:ext uri="{FF2B5EF4-FFF2-40B4-BE49-F238E27FC236}">
                <a16:creationId xmlns:a16="http://schemas.microsoft.com/office/drawing/2014/main" id="{A99EC6B0-A3CB-6540-182A-36A082E2AF9B}"/>
              </a:ext>
            </a:extLst>
          </p:cNvPr>
          <p:cNvSpPr/>
          <p:nvPr/>
        </p:nvSpPr>
        <p:spPr>
          <a:xfrm>
            <a:off x="9336082" y="3820886"/>
            <a:ext cx="548148" cy="1035889"/>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12979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Data Cleansing and Transformation</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Dealing with Outliers</a:t>
            </a:r>
          </a:p>
        </p:txBody>
      </p:sp>
    </p:spTree>
    <p:extLst>
      <p:ext uri="{BB962C8B-B14F-4D97-AF65-F5344CB8AC3E}">
        <p14:creationId xmlns:p14="http://schemas.microsoft.com/office/powerpoint/2010/main" val="188341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C547-830D-75E3-666A-5D3D331D73DB}"/>
              </a:ext>
            </a:extLst>
          </p:cNvPr>
          <p:cNvSpPr>
            <a:spLocks noGrp="1"/>
          </p:cNvSpPr>
          <p:nvPr>
            <p:ph type="title"/>
          </p:nvPr>
        </p:nvSpPr>
        <p:spPr>
          <a:xfrm>
            <a:off x="913795" y="609600"/>
            <a:ext cx="10353762" cy="1261872"/>
          </a:xfrm>
        </p:spPr>
        <p:txBody>
          <a:bodyPr vert="horz" lIns="91440" tIns="45720" rIns="91440" bIns="45720" rtlCol="0" anchor="ctr">
            <a:normAutofit/>
          </a:bodyPr>
          <a:lstStyle/>
          <a:p>
            <a:r>
              <a:rPr lang="en-US" b="0" kern="1200" dirty="0">
                <a:effectLst>
                  <a:outerShdw blurRad="9525" dist="25400" dir="14640000" algn="tl" rotWithShape="0">
                    <a:schemeClr val="bg1">
                      <a:alpha val="30000"/>
                    </a:schemeClr>
                  </a:outerShdw>
                </a:effectLst>
                <a:latin typeface="+mj-lt"/>
                <a:ea typeface="+mj-ea"/>
                <a:cs typeface="Trebuchet MS"/>
              </a:rPr>
              <a:t>Data Cleansing and Transformation</a:t>
            </a:r>
          </a:p>
        </p:txBody>
      </p:sp>
      <p:pic>
        <p:nvPicPr>
          <p:cNvPr id="4" name="Picture 3" descr="A screenshot of a computer code&#10;&#10;Description automatically generated">
            <a:extLst>
              <a:ext uri="{FF2B5EF4-FFF2-40B4-BE49-F238E27FC236}">
                <a16:creationId xmlns:a16="http://schemas.microsoft.com/office/drawing/2014/main" id="{3D9DEACA-CA9A-6B61-0C0A-151A4E47452B}"/>
              </a:ext>
            </a:extLst>
          </p:cNvPr>
          <p:cNvPicPr>
            <a:picLocks noChangeAspect="1"/>
          </p:cNvPicPr>
          <p:nvPr/>
        </p:nvPicPr>
        <p:blipFill rotWithShape="1">
          <a:blip r:embed="rId3"/>
          <a:srcRect r="12575" b="7986"/>
          <a:stretch/>
        </p:blipFill>
        <p:spPr>
          <a:xfrm>
            <a:off x="913795" y="2807922"/>
            <a:ext cx="4856841" cy="2159726"/>
          </a:xfrm>
          <a:prstGeom prst="rect">
            <a:avLst/>
          </a:prstGeom>
          <a:noFill/>
        </p:spPr>
      </p:pic>
      <p:sp>
        <p:nvSpPr>
          <p:cNvPr id="7" name="TextBox 6">
            <a:extLst>
              <a:ext uri="{FF2B5EF4-FFF2-40B4-BE49-F238E27FC236}">
                <a16:creationId xmlns:a16="http://schemas.microsoft.com/office/drawing/2014/main" id="{220072CF-C387-81D7-4F08-2CFDEE7B481B}"/>
              </a:ext>
            </a:extLst>
          </p:cNvPr>
          <p:cNvSpPr txBox="1"/>
          <p:nvPr/>
        </p:nvSpPr>
        <p:spPr>
          <a:xfrm>
            <a:off x="6410716" y="2076451"/>
            <a:ext cx="4856841" cy="36226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Identify columns with outliers</a:t>
            </a:r>
          </a:p>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endPar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Columns with outliers:</a:t>
            </a:r>
          </a:p>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r>
              <a:rPr lang="en-US" sz="21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podium_finish</a:t>
            </a:r>
            <a:endPar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r>
              <a:rPr lang="en-US" sz="21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driverID</a:t>
            </a:r>
            <a:endPar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wins</a:t>
            </a:r>
          </a:p>
          <a:p>
            <a:pPr marL="342900" indent="-342900" defTabSz="457200">
              <a:lnSpc>
                <a:spcPct val="90000"/>
              </a:lnSpc>
              <a:spcBef>
                <a:spcPct val="20000"/>
              </a:spcBef>
              <a:spcAft>
                <a:spcPts val="600"/>
              </a:spcAft>
              <a:buClr>
                <a:schemeClr val="tx2"/>
              </a:buClr>
              <a:buSzPct val="70000"/>
              <a:buFont typeface="Wingdings" panose="05000000000000000000" pitchFamily="2" charset="2"/>
              <a:buChar char="v"/>
            </a:pPr>
            <a:r>
              <a:rPr lang="en-US" sz="21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laps</a:t>
            </a:r>
          </a:p>
        </p:txBody>
      </p:sp>
      <p:pic>
        <p:nvPicPr>
          <p:cNvPr id="9" name="Picture 8">
            <a:extLst>
              <a:ext uri="{FF2B5EF4-FFF2-40B4-BE49-F238E27FC236}">
                <a16:creationId xmlns:a16="http://schemas.microsoft.com/office/drawing/2014/main" id="{1C394756-A813-1D0D-0351-9F89CE770E25}"/>
              </a:ext>
            </a:extLst>
          </p:cNvPr>
          <p:cNvPicPr>
            <a:picLocks noChangeAspect="1"/>
          </p:cNvPicPr>
          <p:nvPr/>
        </p:nvPicPr>
        <p:blipFill>
          <a:blip r:embed="rId4"/>
          <a:stretch>
            <a:fillRect/>
          </a:stretch>
        </p:blipFill>
        <p:spPr>
          <a:xfrm>
            <a:off x="242596" y="2460909"/>
            <a:ext cx="5848080" cy="2853751"/>
          </a:xfrm>
          <a:prstGeom prst="rect">
            <a:avLst/>
          </a:prstGeom>
        </p:spPr>
      </p:pic>
    </p:spTree>
    <p:extLst>
      <p:ext uri="{BB962C8B-B14F-4D97-AF65-F5344CB8AC3E}">
        <p14:creationId xmlns:p14="http://schemas.microsoft.com/office/powerpoint/2010/main" val="22682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A9B5-3C2E-708C-5CFE-C46A40D182A9}"/>
              </a:ext>
            </a:extLst>
          </p:cNvPr>
          <p:cNvSpPr>
            <a:spLocks noGrp="1"/>
          </p:cNvSpPr>
          <p:nvPr>
            <p:ph type="title"/>
          </p:nvPr>
        </p:nvSpPr>
        <p:spPr>
          <a:xfrm>
            <a:off x="913795" y="609600"/>
            <a:ext cx="10353762" cy="1261872"/>
          </a:xfrm>
        </p:spPr>
        <p:txBody>
          <a:bodyPr anchor="ctr">
            <a:normAutofit/>
          </a:bodyPr>
          <a:lstStyle/>
          <a:p>
            <a:r>
              <a:rPr lang="en-US" b="0" kern="1200">
                <a:effectLst>
                  <a:outerShdw blurRad="9525" dist="25400" dir="14640000" algn="tl" rotWithShape="0">
                    <a:schemeClr val="bg1">
                      <a:alpha val="30000"/>
                    </a:schemeClr>
                  </a:outerShdw>
                </a:effectLst>
              </a:rPr>
              <a:t>Data Cleansing and Transformation</a:t>
            </a:r>
            <a:endParaRPr lang="en-SG" dirty="0"/>
          </a:p>
        </p:txBody>
      </p:sp>
      <p:pic>
        <p:nvPicPr>
          <p:cNvPr id="20" name="Content Placeholder 19">
            <a:extLst>
              <a:ext uri="{FF2B5EF4-FFF2-40B4-BE49-F238E27FC236}">
                <a16:creationId xmlns:a16="http://schemas.microsoft.com/office/drawing/2014/main" id="{969FDAB1-E08A-1082-4108-001B9842388A}"/>
              </a:ext>
            </a:extLst>
          </p:cNvPr>
          <p:cNvPicPr>
            <a:picLocks noGrp="1" noChangeAspect="1"/>
          </p:cNvPicPr>
          <p:nvPr>
            <p:ph sz="half" idx="1"/>
          </p:nvPr>
        </p:nvPicPr>
        <p:blipFill>
          <a:blip r:embed="rId2"/>
          <a:stretch>
            <a:fillRect/>
          </a:stretch>
        </p:blipFill>
        <p:spPr>
          <a:xfrm>
            <a:off x="1387101" y="2076450"/>
            <a:ext cx="3910761" cy="3622675"/>
          </a:xfrm>
        </p:spPr>
      </p:pic>
      <p:pic>
        <p:nvPicPr>
          <p:cNvPr id="22" name="Content Placeholder 21">
            <a:extLst>
              <a:ext uri="{FF2B5EF4-FFF2-40B4-BE49-F238E27FC236}">
                <a16:creationId xmlns:a16="http://schemas.microsoft.com/office/drawing/2014/main" id="{DEEEAC12-4EE2-AA0E-1028-B2CBA48DC818}"/>
              </a:ext>
            </a:extLst>
          </p:cNvPr>
          <p:cNvPicPr>
            <a:picLocks noGrp="1" noChangeAspect="1"/>
          </p:cNvPicPr>
          <p:nvPr>
            <p:ph sz="half" idx="2"/>
          </p:nvPr>
        </p:nvPicPr>
        <p:blipFill>
          <a:blip r:embed="rId3"/>
          <a:stretch>
            <a:fillRect/>
          </a:stretch>
        </p:blipFill>
        <p:spPr>
          <a:xfrm>
            <a:off x="6859282" y="2076450"/>
            <a:ext cx="3959835" cy="3622675"/>
          </a:xfrm>
        </p:spPr>
      </p:pic>
    </p:spTree>
    <p:extLst>
      <p:ext uri="{BB962C8B-B14F-4D97-AF65-F5344CB8AC3E}">
        <p14:creationId xmlns:p14="http://schemas.microsoft.com/office/powerpoint/2010/main" val="12315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A9B5-3C2E-708C-5CFE-C46A40D182A9}"/>
              </a:ext>
            </a:extLst>
          </p:cNvPr>
          <p:cNvSpPr>
            <a:spLocks noGrp="1"/>
          </p:cNvSpPr>
          <p:nvPr>
            <p:ph type="title"/>
          </p:nvPr>
        </p:nvSpPr>
        <p:spPr>
          <a:xfrm>
            <a:off x="913795" y="609600"/>
            <a:ext cx="10353762" cy="1261872"/>
          </a:xfrm>
        </p:spPr>
        <p:txBody>
          <a:bodyPr anchor="ctr">
            <a:normAutofit/>
          </a:bodyPr>
          <a:lstStyle/>
          <a:p>
            <a:r>
              <a:rPr lang="en-US" b="0" kern="1200">
                <a:effectLst>
                  <a:outerShdw blurRad="9525" dist="25400" dir="14640000" algn="tl" rotWithShape="0">
                    <a:schemeClr val="bg1">
                      <a:alpha val="30000"/>
                    </a:schemeClr>
                  </a:outerShdw>
                </a:effectLst>
              </a:rPr>
              <a:t>Data Cleansing and Transformation</a:t>
            </a:r>
            <a:endParaRPr lang="en-SG" dirty="0"/>
          </a:p>
        </p:txBody>
      </p:sp>
      <p:pic>
        <p:nvPicPr>
          <p:cNvPr id="10" name="Content Placeholder 9">
            <a:extLst>
              <a:ext uri="{FF2B5EF4-FFF2-40B4-BE49-F238E27FC236}">
                <a16:creationId xmlns:a16="http://schemas.microsoft.com/office/drawing/2014/main" id="{065AA13E-0D73-6DDD-A681-EB5D09638145}"/>
              </a:ext>
            </a:extLst>
          </p:cNvPr>
          <p:cNvPicPr>
            <a:picLocks noGrp="1" noChangeAspect="1"/>
          </p:cNvPicPr>
          <p:nvPr>
            <p:ph sz="half" idx="1"/>
          </p:nvPr>
        </p:nvPicPr>
        <p:blipFill>
          <a:blip r:embed="rId2"/>
          <a:stretch>
            <a:fillRect/>
          </a:stretch>
        </p:blipFill>
        <p:spPr>
          <a:xfrm>
            <a:off x="1384084" y="2076450"/>
            <a:ext cx="3916794" cy="3622675"/>
          </a:xfrm>
        </p:spPr>
      </p:pic>
      <p:pic>
        <p:nvPicPr>
          <p:cNvPr id="14" name="Content Placeholder 13">
            <a:extLst>
              <a:ext uri="{FF2B5EF4-FFF2-40B4-BE49-F238E27FC236}">
                <a16:creationId xmlns:a16="http://schemas.microsoft.com/office/drawing/2014/main" id="{A117B104-8478-832E-5C56-609E26B062C0}"/>
              </a:ext>
            </a:extLst>
          </p:cNvPr>
          <p:cNvPicPr>
            <a:picLocks noGrp="1" noChangeAspect="1"/>
          </p:cNvPicPr>
          <p:nvPr>
            <p:ph sz="half" idx="2"/>
          </p:nvPr>
        </p:nvPicPr>
        <p:blipFill>
          <a:blip r:embed="rId3"/>
          <a:stretch>
            <a:fillRect/>
          </a:stretch>
        </p:blipFill>
        <p:spPr>
          <a:xfrm>
            <a:off x="6887421" y="2076450"/>
            <a:ext cx="3903558" cy="3622675"/>
          </a:xfrm>
        </p:spPr>
      </p:pic>
    </p:spTree>
    <p:extLst>
      <p:ext uri="{BB962C8B-B14F-4D97-AF65-F5344CB8AC3E}">
        <p14:creationId xmlns:p14="http://schemas.microsoft.com/office/powerpoint/2010/main" val="224953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Content</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31099903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1B42-12E8-49E7-F50E-A00C40A22B61}"/>
              </a:ext>
            </a:extLst>
          </p:cNvPr>
          <p:cNvSpPr>
            <a:spLocks noGrp="1"/>
          </p:cNvSpPr>
          <p:nvPr>
            <p:ph type="title"/>
          </p:nvPr>
        </p:nvSpPr>
        <p:spPr/>
        <p:txBody>
          <a:bodyPr/>
          <a:lstStyle/>
          <a:p>
            <a:r>
              <a:rPr lang="en-US" b="0" kern="1200" dirty="0">
                <a:effectLst>
                  <a:outerShdw blurRad="9525" dist="25400" dir="14640000" algn="tl" rotWithShape="0">
                    <a:schemeClr val="bg1">
                      <a:alpha val="30000"/>
                    </a:schemeClr>
                  </a:outerShdw>
                </a:effectLst>
              </a:rPr>
              <a:t>Data Cleansing and Transformation</a:t>
            </a:r>
            <a:endParaRPr lang="en-SG" dirty="0"/>
          </a:p>
        </p:txBody>
      </p:sp>
      <p:pic>
        <p:nvPicPr>
          <p:cNvPr id="7" name="Content Placeholder 6">
            <a:extLst>
              <a:ext uri="{FF2B5EF4-FFF2-40B4-BE49-F238E27FC236}">
                <a16:creationId xmlns:a16="http://schemas.microsoft.com/office/drawing/2014/main" id="{A30F434C-BF5C-4351-0A10-DE4074572EC9}"/>
              </a:ext>
            </a:extLst>
          </p:cNvPr>
          <p:cNvPicPr>
            <a:picLocks noGrp="1" noChangeAspect="1"/>
          </p:cNvPicPr>
          <p:nvPr>
            <p:ph idx="1"/>
          </p:nvPr>
        </p:nvPicPr>
        <p:blipFill>
          <a:blip r:embed="rId3"/>
          <a:stretch>
            <a:fillRect/>
          </a:stretch>
        </p:blipFill>
        <p:spPr>
          <a:xfrm>
            <a:off x="3139792" y="2076450"/>
            <a:ext cx="5902890" cy="3714750"/>
          </a:xfrm>
        </p:spPr>
      </p:pic>
    </p:spTree>
    <p:extLst>
      <p:ext uri="{BB962C8B-B14F-4D97-AF65-F5344CB8AC3E}">
        <p14:creationId xmlns:p14="http://schemas.microsoft.com/office/powerpoint/2010/main" val="3645541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Data Cleansing and Transformation</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Numerical Transformation</a:t>
            </a:r>
          </a:p>
        </p:txBody>
      </p:sp>
    </p:spTree>
    <p:extLst>
      <p:ext uri="{BB962C8B-B14F-4D97-AF65-F5344CB8AC3E}">
        <p14:creationId xmlns:p14="http://schemas.microsoft.com/office/powerpoint/2010/main" val="489620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8BA720-71E2-091B-0156-FBD52738FB1D}"/>
              </a:ext>
            </a:extLst>
          </p:cNvPr>
          <p:cNvPicPr>
            <a:picLocks noChangeAspect="1"/>
          </p:cNvPicPr>
          <p:nvPr/>
        </p:nvPicPr>
        <p:blipFill>
          <a:blip r:embed="rId3"/>
          <a:stretch>
            <a:fillRect/>
          </a:stretch>
        </p:blipFill>
        <p:spPr>
          <a:xfrm>
            <a:off x="2941046" y="300719"/>
            <a:ext cx="6309907" cy="6256562"/>
          </a:xfrm>
          <a:prstGeom prst="rect">
            <a:avLst/>
          </a:prstGeom>
        </p:spPr>
      </p:pic>
    </p:spTree>
    <p:extLst>
      <p:ext uri="{BB962C8B-B14F-4D97-AF65-F5344CB8AC3E}">
        <p14:creationId xmlns:p14="http://schemas.microsoft.com/office/powerpoint/2010/main" val="2611803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6047-8FB9-725B-A510-14DB9ECE73F5}"/>
              </a:ext>
            </a:extLst>
          </p:cNvPr>
          <p:cNvSpPr>
            <a:spLocks noGrp="1"/>
          </p:cNvSpPr>
          <p:nvPr>
            <p:ph type="title"/>
          </p:nvPr>
        </p:nvSpPr>
        <p:spPr>
          <a:xfrm>
            <a:off x="919119" y="-1745334"/>
            <a:ext cx="10353762" cy="1257300"/>
          </a:xfrm>
        </p:spPr>
        <p:txBody>
          <a:bodyPr/>
          <a:lstStyle/>
          <a:p>
            <a:r>
              <a:rPr lang="en-SG" dirty="0"/>
              <a:t>Data Cleansing and Transformation</a:t>
            </a:r>
          </a:p>
        </p:txBody>
      </p:sp>
      <p:pic>
        <p:nvPicPr>
          <p:cNvPr id="4" name="Picture 3" descr="A screen shot of a graph&#10;&#10;Description automatically generated">
            <a:extLst>
              <a:ext uri="{FF2B5EF4-FFF2-40B4-BE49-F238E27FC236}">
                <a16:creationId xmlns:a16="http://schemas.microsoft.com/office/drawing/2014/main" id="{33F4585D-9B0A-EC5A-0054-8842E20D1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564" y="2228746"/>
            <a:ext cx="6370872" cy="2400508"/>
          </a:xfrm>
          <a:prstGeom prst="rect">
            <a:avLst/>
          </a:prstGeom>
        </p:spPr>
      </p:pic>
      <p:pic>
        <p:nvPicPr>
          <p:cNvPr id="6" name="Picture 5" descr="A group of graphs showing the results of a graph&#10;&#10;Description automatically generated with medium confidence">
            <a:extLst>
              <a:ext uri="{FF2B5EF4-FFF2-40B4-BE49-F238E27FC236}">
                <a16:creationId xmlns:a16="http://schemas.microsoft.com/office/drawing/2014/main" id="{9174D53B-0831-A4F8-9297-BCEC1D42C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26" y="1666214"/>
            <a:ext cx="6325148" cy="3825572"/>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91AB4268-2D07-9028-52AE-EAC0289D2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753" y="462150"/>
            <a:ext cx="6332769" cy="6233700"/>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5CA5B028-4FBE-1FF2-F1CA-DF29E96F5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4374" y="1707112"/>
            <a:ext cx="6363251" cy="434377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C3AA98F4-E201-CA69-4672-1F67A1408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1046" y="1864732"/>
            <a:ext cx="6309907" cy="4328535"/>
          </a:xfrm>
          <a:prstGeom prst="rect">
            <a:avLst/>
          </a:prstGeom>
        </p:spPr>
      </p:pic>
      <p:pic>
        <p:nvPicPr>
          <p:cNvPr id="14" name="Picture 13" descr="A graph with a red line&#10;&#10;Description automatically generated">
            <a:extLst>
              <a:ext uri="{FF2B5EF4-FFF2-40B4-BE49-F238E27FC236}">
                <a16:creationId xmlns:a16="http://schemas.microsoft.com/office/drawing/2014/main" id="{2512B5AA-DD6B-3D18-ABDB-F2C7962D2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3426" y="2974935"/>
            <a:ext cx="6325148" cy="2408129"/>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056E0089-6E2B-6AA6-2D33-3AAB7E3780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1046" y="2153301"/>
            <a:ext cx="6309907" cy="4351397"/>
          </a:xfrm>
          <a:prstGeom prst="rect">
            <a:avLst/>
          </a:prstGeom>
        </p:spPr>
      </p:pic>
      <p:pic>
        <p:nvPicPr>
          <p:cNvPr id="18" name="Picture 17" descr="A screen shot of a graph&#10;&#10;Description automatically generated">
            <a:extLst>
              <a:ext uri="{FF2B5EF4-FFF2-40B4-BE49-F238E27FC236}">
                <a16:creationId xmlns:a16="http://schemas.microsoft.com/office/drawing/2014/main" id="{611306F1-CB71-321B-5F7E-22FA948FD4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5805" y="3271125"/>
            <a:ext cx="6340389" cy="2415749"/>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AFDA55B8-1723-209C-C544-EF84BFD28D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21995" y="3405884"/>
            <a:ext cx="6348010" cy="2446232"/>
          </a:xfrm>
          <a:prstGeom prst="rect">
            <a:avLst/>
          </a:prstGeom>
        </p:spPr>
      </p:pic>
      <p:pic>
        <p:nvPicPr>
          <p:cNvPr id="3" name="Picture 2">
            <a:extLst>
              <a:ext uri="{FF2B5EF4-FFF2-40B4-BE49-F238E27FC236}">
                <a16:creationId xmlns:a16="http://schemas.microsoft.com/office/drawing/2014/main" id="{AEE7944C-2AE8-D79E-BF64-CC70E02AC75E}"/>
              </a:ext>
            </a:extLst>
          </p:cNvPr>
          <p:cNvPicPr>
            <a:picLocks noChangeAspect="1"/>
          </p:cNvPicPr>
          <p:nvPr/>
        </p:nvPicPr>
        <p:blipFill>
          <a:blip r:embed="rId11"/>
          <a:stretch>
            <a:fillRect/>
          </a:stretch>
        </p:blipFill>
        <p:spPr>
          <a:xfrm>
            <a:off x="4023297" y="6977614"/>
            <a:ext cx="4296854" cy="5091289"/>
          </a:xfrm>
          <a:prstGeom prst="rect">
            <a:avLst/>
          </a:prstGeom>
        </p:spPr>
      </p:pic>
    </p:spTree>
    <p:extLst>
      <p:ext uri="{BB962C8B-B14F-4D97-AF65-F5344CB8AC3E}">
        <p14:creationId xmlns:p14="http://schemas.microsoft.com/office/powerpoint/2010/main" val="237611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2000"/>
                                        <p:tgtEl>
                                          <p:spTgt spid="14"/>
                                        </p:tgtEl>
                                      </p:cBhvr>
                                    </p:animEffect>
                                  </p:childTnLst>
                                </p:cTn>
                              </p:par>
                              <p:par>
                                <p:cTn id="23" presetID="21" presetClass="entr" presetSubtype="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2000"/>
                                        <p:tgtEl>
                                          <p:spTgt spid="16"/>
                                        </p:tgtEl>
                                      </p:cBhvr>
                                    </p:animEffect>
                                  </p:childTnLst>
                                </p:cTn>
                              </p:par>
                              <p:par>
                                <p:cTn id="26" presetID="21" presetClass="entr" presetSubtype="1"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heel(1)">
                                      <p:cBhvr>
                                        <p:cTn id="28" dur="2000"/>
                                        <p:tgtEl>
                                          <p:spTgt spid="18"/>
                                        </p:tgtEl>
                                      </p:cBhvr>
                                    </p:animEffect>
                                  </p:childTnLst>
                                </p:cTn>
                              </p:par>
                              <p:par>
                                <p:cTn id="29" presetID="21" presetClass="entr" presetSubtype="1"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6047-8FB9-725B-A510-14DB9ECE73F5}"/>
              </a:ext>
            </a:extLst>
          </p:cNvPr>
          <p:cNvSpPr>
            <a:spLocks noGrp="1"/>
          </p:cNvSpPr>
          <p:nvPr>
            <p:ph type="title"/>
          </p:nvPr>
        </p:nvSpPr>
        <p:spPr/>
        <p:txBody>
          <a:bodyPr/>
          <a:lstStyle/>
          <a:p>
            <a:r>
              <a:rPr lang="en-SG" dirty="0"/>
              <a:t>Data Cleansing and Transformation</a:t>
            </a:r>
          </a:p>
        </p:txBody>
      </p:sp>
      <p:pic>
        <p:nvPicPr>
          <p:cNvPr id="4" name="Picture 3" descr="A screen shot of a graph&#10;&#10;Description automatically generated">
            <a:extLst>
              <a:ext uri="{FF2B5EF4-FFF2-40B4-BE49-F238E27FC236}">
                <a16:creationId xmlns:a16="http://schemas.microsoft.com/office/drawing/2014/main" id="{33F4585D-9B0A-EC5A-0054-8842E20D1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2364" y="2228746"/>
            <a:ext cx="6370872" cy="2400508"/>
          </a:xfrm>
          <a:prstGeom prst="rect">
            <a:avLst/>
          </a:prstGeom>
        </p:spPr>
      </p:pic>
      <p:pic>
        <p:nvPicPr>
          <p:cNvPr id="6" name="Picture 5" descr="A group of graphs showing the results of a graph&#10;&#10;Description automatically generated with medium confidence">
            <a:extLst>
              <a:ext uri="{FF2B5EF4-FFF2-40B4-BE49-F238E27FC236}">
                <a16:creationId xmlns:a16="http://schemas.microsoft.com/office/drawing/2014/main" id="{9174D53B-0831-A4F8-9297-BCEC1D42C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6482" y="-2413756"/>
            <a:ext cx="6325148" cy="3825572"/>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91AB4268-2D07-9028-52AE-EAC0289D2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1887" y="-6734670"/>
            <a:ext cx="6332769" cy="6233700"/>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5CA5B028-4FBE-1FF2-F1CA-DF29E96F5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269" y="-4844746"/>
            <a:ext cx="6363251" cy="434377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C3AA98F4-E201-CA69-4672-1F67A14081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349" y="-1975722"/>
            <a:ext cx="6309907" cy="4328535"/>
          </a:xfrm>
          <a:prstGeom prst="rect">
            <a:avLst/>
          </a:prstGeom>
        </p:spPr>
      </p:pic>
      <p:pic>
        <p:nvPicPr>
          <p:cNvPr id="14" name="Picture 13" descr="A graph with a red line&#10;&#10;Description automatically generated">
            <a:extLst>
              <a:ext uri="{FF2B5EF4-FFF2-40B4-BE49-F238E27FC236}">
                <a16:creationId xmlns:a16="http://schemas.microsoft.com/office/drawing/2014/main" id="{2512B5AA-DD6B-3D18-ABDB-F2C7962D27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0968" y="4028999"/>
            <a:ext cx="6325148" cy="2408129"/>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056E0089-6E2B-6AA6-2D33-3AAB7E3780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04834" y="7167261"/>
            <a:ext cx="6309907" cy="4351397"/>
          </a:xfrm>
          <a:prstGeom prst="rect">
            <a:avLst/>
          </a:prstGeom>
        </p:spPr>
      </p:pic>
      <p:pic>
        <p:nvPicPr>
          <p:cNvPr id="18" name="Picture 17" descr="A screen shot of a graph&#10;&#10;Description automatically generated">
            <a:extLst>
              <a:ext uri="{FF2B5EF4-FFF2-40B4-BE49-F238E27FC236}">
                <a16:creationId xmlns:a16="http://schemas.microsoft.com/office/drawing/2014/main" id="{611306F1-CB71-321B-5F7E-22FA948FD4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83426" y="7326332"/>
            <a:ext cx="6340389" cy="2415749"/>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AFDA55B8-1723-209C-C544-EF84BFD28D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17355" y="6050888"/>
            <a:ext cx="6348010" cy="2446232"/>
          </a:xfrm>
          <a:prstGeom prst="rect">
            <a:avLst/>
          </a:prstGeom>
        </p:spPr>
      </p:pic>
      <p:pic>
        <p:nvPicPr>
          <p:cNvPr id="17" name="Picture 16">
            <a:extLst>
              <a:ext uri="{FF2B5EF4-FFF2-40B4-BE49-F238E27FC236}">
                <a16:creationId xmlns:a16="http://schemas.microsoft.com/office/drawing/2014/main" id="{78C70B52-E123-E9BD-72CA-9799133C9431}"/>
              </a:ext>
            </a:extLst>
          </p:cNvPr>
          <p:cNvPicPr>
            <a:picLocks noChangeAspect="1"/>
          </p:cNvPicPr>
          <p:nvPr/>
        </p:nvPicPr>
        <p:blipFill>
          <a:blip r:embed="rId12"/>
          <a:stretch>
            <a:fillRect/>
          </a:stretch>
        </p:blipFill>
        <p:spPr>
          <a:xfrm>
            <a:off x="9581412" y="2200041"/>
            <a:ext cx="1813717" cy="1828958"/>
          </a:xfrm>
          <a:prstGeom prst="rect">
            <a:avLst/>
          </a:prstGeom>
        </p:spPr>
      </p:pic>
      <p:pic>
        <p:nvPicPr>
          <p:cNvPr id="21" name="Picture 20">
            <a:extLst>
              <a:ext uri="{FF2B5EF4-FFF2-40B4-BE49-F238E27FC236}">
                <a16:creationId xmlns:a16="http://schemas.microsoft.com/office/drawing/2014/main" id="{3A76EA79-FF80-C880-AD11-095AB65715B3}"/>
              </a:ext>
            </a:extLst>
          </p:cNvPr>
          <p:cNvPicPr>
            <a:picLocks noChangeAspect="1"/>
          </p:cNvPicPr>
          <p:nvPr/>
        </p:nvPicPr>
        <p:blipFill>
          <a:blip r:embed="rId13"/>
          <a:stretch>
            <a:fillRect/>
          </a:stretch>
        </p:blipFill>
        <p:spPr>
          <a:xfrm>
            <a:off x="9581412" y="4494310"/>
            <a:ext cx="1874682" cy="1844200"/>
          </a:xfrm>
          <a:prstGeom prst="rect">
            <a:avLst/>
          </a:prstGeom>
        </p:spPr>
      </p:pic>
      <p:sp>
        <p:nvSpPr>
          <p:cNvPr id="22" name="TextBox 21">
            <a:extLst>
              <a:ext uri="{FF2B5EF4-FFF2-40B4-BE49-F238E27FC236}">
                <a16:creationId xmlns:a16="http://schemas.microsoft.com/office/drawing/2014/main" id="{8A20EB02-A163-8358-A738-89780671F167}"/>
              </a:ext>
            </a:extLst>
          </p:cNvPr>
          <p:cNvSpPr txBox="1"/>
          <p:nvPr/>
        </p:nvSpPr>
        <p:spPr>
          <a:xfrm>
            <a:off x="9810039" y="1749745"/>
            <a:ext cx="1356462" cy="369332"/>
          </a:xfrm>
          <a:prstGeom prst="rect">
            <a:avLst/>
          </a:prstGeom>
          <a:noFill/>
        </p:spPr>
        <p:txBody>
          <a:bodyPr wrap="none" rtlCol="0">
            <a:spAutoFit/>
          </a:bodyPr>
          <a:lstStyle/>
          <a:p>
            <a:r>
              <a:rPr lang="en-SG" dirty="0"/>
              <a:t>YJT on ‘laps’</a:t>
            </a:r>
          </a:p>
        </p:txBody>
      </p:sp>
      <p:sp>
        <p:nvSpPr>
          <p:cNvPr id="23" name="TextBox 22">
            <a:extLst>
              <a:ext uri="{FF2B5EF4-FFF2-40B4-BE49-F238E27FC236}">
                <a16:creationId xmlns:a16="http://schemas.microsoft.com/office/drawing/2014/main" id="{6D2FF139-4DC2-AA90-01B2-1211EA9D34D2}"/>
              </a:ext>
            </a:extLst>
          </p:cNvPr>
          <p:cNvSpPr txBox="1"/>
          <p:nvPr/>
        </p:nvSpPr>
        <p:spPr>
          <a:xfrm>
            <a:off x="9459591" y="4076988"/>
            <a:ext cx="2057358" cy="369332"/>
          </a:xfrm>
          <a:prstGeom prst="rect">
            <a:avLst/>
          </a:prstGeom>
          <a:noFill/>
        </p:spPr>
        <p:txBody>
          <a:bodyPr wrap="none" rtlCol="0">
            <a:spAutoFit/>
          </a:bodyPr>
          <a:lstStyle/>
          <a:p>
            <a:r>
              <a:rPr lang="en-SG" dirty="0"/>
              <a:t>Rec T. on ‘</a:t>
            </a:r>
            <a:r>
              <a:rPr lang="en-SG" dirty="0" err="1"/>
              <a:t>dob_year</a:t>
            </a:r>
            <a:r>
              <a:rPr lang="en-SG" dirty="0"/>
              <a:t>’</a:t>
            </a:r>
          </a:p>
        </p:txBody>
      </p:sp>
      <p:pic>
        <p:nvPicPr>
          <p:cNvPr id="5" name="Picture 4">
            <a:extLst>
              <a:ext uri="{FF2B5EF4-FFF2-40B4-BE49-F238E27FC236}">
                <a16:creationId xmlns:a16="http://schemas.microsoft.com/office/drawing/2014/main" id="{418E74B2-D3EC-F3A6-9AC8-FFE9510E8622}"/>
              </a:ext>
            </a:extLst>
          </p:cNvPr>
          <p:cNvPicPr>
            <a:picLocks noChangeAspect="1"/>
          </p:cNvPicPr>
          <p:nvPr/>
        </p:nvPicPr>
        <p:blipFill>
          <a:blip r:embed="rId14"/>
          <a:stretch>
            <a:fillRect/>
          </a:stretch>
        </p:blipFill>
        <p:spPr>
          <a:xfrm>
            <a:off x="4023297" y="1614311"/>
            <a:ext cx="4296854" cy="5091289"/>
          </a:xfrm>
          <a:prstGeom prst="rect">
            <a:avLst/>
          </a:prstGeom>
        </p:spPr>
      </p:pic>
      <p:pic>
        <p:nvPicPr>
          <p:cNvPr id="9" name="Picture 8">
            <a:extLst>
              <a:ext uri="{FF2B5EF4-FFF2-40B4-BE49-F238E27FC236}">
                <a16:creationId xmlns:a16="http://schemas.microsoft.com/office/drawing/2014/main" id="{BB64F41D-C43C-6227-41C8-898DB8FFEEAA}"/>
              </a:ext>
            </a:extLst>
          </p:cNvPr>
          <p:cNvPicPr>
            <a:picLocks noChangeAspect="1"/>
          </p:cNvPicPr>
          <p:nvPr/>
        </p:nvPicPr>
        <p:blipFill>
          <a:blip r:embed="rId15"/>
          <a:stretch>
            <a:fillRect/>
          </a:stretch>
        </p:blipFill>
        <p:spPr>
          <a:xfrm>
            <a:off x="692540" y="4494311"/>
            <a:ext cx="1907429" cy="1844199"/>
          </a:xfrm>
          <a:prstGeom prst="rect">
            <a:avLst/>
          </a:prstGeom>
        </p:spPr>
      </p:pic>
      <p:sp>
        <p:nvSpPr>
          <p:cNvPr id="15" name="TextBox 14">
            <a:extLst>
              <a:ext uri="{FF2B5EF4-FFF2-40B4-BE49-F238E27FC236}">
                <a16:creationId xmlns:a16="http://schemas.microsoft.com/office/drawing/2014/main" id="{08E2B5AB-7D98-1B8F-59F1-37F914A30282}"/>
              </a:ext>
            </a:extLst>
          </p:cNvPr>
          <p:cNvSpPr txBox="1"/>
          <p:nvPr/>
        </p:nvSpPr>
        <p:spPr>
          <a:xfrm>
            <a:off x="320532" y="4042618"/>
            <a:ext cx="2649147" cy="369332"/>
          </a:xfrm>
          <a:prstGeom prst="rect">
            <a:avLst/>
          </a:prstGeom>
          <a:noFill/>
        </p:spPr>
        <p:txBody>
          <a:bodyPr wrap="square">
            <a:spAutoFit/>
          </a:bodyPr>
          <a:lstStyle/>
          <a:p>
            <a:r>
              <a:rPr lang="en-SG" dirty="0"/>
              <a:t>Power T. on ‘</a:t>
            </a:r>
            <a:r>
              <a:rPr lang="en-SG" dirty="0" err="1"/>
              <a:t>personalBest</a:t>
            </a:r>
            <a:r>
              <a:rPr lang="en-SG" dirty="0"/>
              <a:t>’</a:t>
            </a:r>
          </a:p>
        </p:txBody>
      </p:sp>
    </p:spTree>
    <p:extLst>
      <p:ext uri="{BB962C8B-B14F-4D97-AF65-F5344CB8AC3E}">
        <p14:creationId xmlns:p14="http://schemas.microsoft.com/office/powerpoint/2010/main" val="415204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Data Cleansing and Transformation</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Categorical Transformation</a:t>
            </a:r>
          </a:p>
        </p:txBody>
      </p:sp>
    </p:spTree>
    <p:extLst>
      <p:ext uri="{BB962C8B-B14F-4D97-AF65-F5344CB8AC3E}">
        <p14:creationId xmlns:p14="http://schemas.microsoft.com/office/powerpoint/2010/main" val="3997266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7CB24E-0F67-05BC-77AA-E6D2A83D44B2}"/>
              </a:ext>
            </a:extLst>
          </p:cNvPr>
          <p:cNvPicPr>
            <a:picLocks noChangeAspect="1"/>
          </p:cNvPicPr>
          <p:nvPr/>
        </p:nvPicPr>
        <p:blipFill rotWithShape="1">
          <a:blip r:embed="rId3"/>
          <a:srcRect t="22357"/>
          <a:stretch/>
        </p:blipFill>
        <p:spPr>
          <a:xfrm>
            <a:off x="426446" y="2965671"/>
            <a:ext cx="5559272" cy="3294368"/>
          </a:xfrm>
          <a:prstGeom prst="rect">
            <a:avLst/>
          </a:prstGeom>
        </p:spPr>
      </p:pic>
      <p:pic>
        <p:nvPicPr>
          <p:cNvPr id="7" name="Picture 6">
            <a:extLst>
              <a:ext uri="{FF2B5EF4-FFF2-40B4-BE49-F238E27FC236}">
                <a16:creationId xmlns:a16="http://schemas.microsoft.com/office/drawing/2014/main" id="{DE217226-76AE-12D1-E1FB-2399948CAA83}"/>
              </a:ext>
            </a:extLst>
          </p:cNvPr>
          <p:cNvPicPr>
            <a:picLocks noChangeAspect="1"/>
          </p:cNvPicPr>
          <p:nvPr/>
        </p:nvPicPr>
        <p:blipFill>
          <a:blip r:embed="rId4"/>
          <a:stretch>
            <a:fillRect/>
          </a:stretch>
        </p:blipFill>
        <p:spPr>
          <a:xfrm>
            <a:off x="6222338" y="2965672"/>
            <a:ext cx="5543216" cy="3294367"/>
          </a:xfrm>
          <a:prstGeom prst="rect">
            <a:avLst/>
          </a:prstGeom>
        </p:spPr>
      </p:pic>
      <p:pic>
        <p:nvPicPr>
          <p:cNvPr id="8" name="Picture 7">
            <a:extLst>
              <a:ext uri="{FF2B5EF4-FFF2-40B4-BE49-F238E27FC236}">
                <a16:creationId xmlns:a16="http://schemas.microsoft.com/office/drawing/2014/main" id="{2EB0FDE3-CE99-E4F8-6F17-D9979D1BB48F}"/>
              </a:ext>
            </a:extLst>
          </p:cNvPr>
          <p:cNvPicPr>
            <a:picLocks noChangeAspect="1"/>
          </p:cNvPicPr>
          <p:nvPr/>
        </p:nvPicPr>
        <p:blipFill rotWithShape="1">
          <a:blip r:embed="rId3"/>
          <a:srcRect b="76738"/>
          <a:stretch/>
        </p:blipFill>
        <p:spPr>
          <a:xfrm>
            <a:off x="3426646" y="1832401"/>
            <a:ext cx="5559272" cy="986999"/>
          </a:xfrm>
          <a:prstGeom prst="rect">
            <a:avLst/>
          </a:prstGeom>
        </p:spPr>
      </p:pic>
      <p:sp>
        <p:nvSpPr>
          <p:cNvPr id="9" name="Title 1">
            <a:extLst>
              <a:ext uri="{FF2B5EF4-FFF2-40B4-BE49-F238E27FC236}">
                <a16:creationId xmlns:a16="http://schemas.microsoft.com/office/drawing/2014/main" id="{E491766A-0A71-C6F4-9BAD-90C7D2ACA260}"/>
              </a:ext>
            </a:extLst>
          </p:cNvPr>
          <p:cNvSpPr txBox="1">
            <a:spLocks/>
          </p:cNvSpPr>
          <p:nvPr/>
        </p:nvSpPr>
        <p:spPr>
          <a:xfrm>
            <a:off x="913795" y="609600"/>
            <a:ext cx="10353762" cy="1257300"/>
          </a:xfrm>
          <a:prstGeom prst="rect">
            <a:avLst/>
          </a:prstGeom>
        </p:spPr>
        <p:txBody>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Data Cleansing and Transformation</a:t>
            </a:r>
            <a:endParaRPr lang="en-SG" dirty="0"/>
          </a:p>
        </p:txBody>
      </p:sp>
    </p:spTree>
    <p:extLst>
      <p:ext uri="{BB962C8B-B14F-4D97-AF65-F5344CB8AC3E}">
        <p14:creationId xmlns:p14="http://schemas.microsoft.com/office/powerpoint/2010/main" val="87782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Data Cleansing and Transformation</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Variable Discretisation / Binning</a:t>
            </a:r>
          </a:p>
        </p:txBody>
      </p:sp>
    </p:spTree>
    <p:extLst>
      <p:ext uri="{BB962C8B-B14F-4D97-AF65-F5344CB8AC3E}">
        <p14:creationId xmlns:p14="http://schemas.microsoft.com/office/powerpoint/2010/main" val="3063443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C5E55-5ABF-DA1D-C255-771E8A7C5409}"/>
              </a:ext>
            </a:extLst>
          </p:cNvPr>
          <p:cNvPicPr>
            <a:picLocks noChangeAspect="1"/>
          </p:cNvPicPr>
          <p:nvPr/>
        </p:nvPicPr>
        <p:blipFill>
          <a:blip r:embed="rId3"/>
          <a:stretch>
            <a:fillRect/>
          </a:stretch>
        </p:blipFill>
        <p:spPr>
          <a:xfrm>
            <a:off x="2709866" y="68263"/>
            <a:ext cx="6772267" cy="6721475"/>
          </a:xfrm>
          <a:prstGeom prst="rect">
            <a:avLst/>
          </a:prstGeom>
          <a:noFill/>
        </p:spPr>
      </p:pic>
    </p:spTree>
    <p:extLst>
      <p:ext uri="{BB962C8B-B14F-4D97-AF65-F5344CB8AC3E}">
        <p14:creationId xmlns:p14="http://schemas.microsoft.com/office/powerpoint/2010/main" val="220929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37529FA-5A63-D157-E026-5E0B5CB8F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805" y="1512404"/>
            <a:ext cx="6340389" cy="383319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9677AE5-56F2-EA59-B264-DA9FA1506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26" y="1692886"/>
            <a:ext cx="6325148" cy="377222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EE0383A-D68E-2768-35D1-98B575452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805" y="1873369"/>
            <a:ext cx="6340389" cy="3711262"/>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70BFE7C3-7F69-7A19-FB7E-5D99650E03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5805" y="1931921"/>
            <a:ext cx="6340389" cy="3894157"/>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38CCF0A1-9B36-46B4-56A8-DEA30DF17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5805" y="2100973"/>
            <a:ext cx="6340389" cy="3856054"/>
          </a:xfrm>
          <a:prstGeom prst="rect">
            <a:avLst/>
          </a:prstGeom>
        </p:spPr>
      </p:pic>
      <p:pic>
        <p:nvPicPr>
          <p:cNvPr id="15" name="Picture 14" descr="A screen shot of a graph&#10;&#10;Description automatically generated">
            <a:extLst>
              <a:ext uri="{FF2B5EF4-FFF2-40B4-BE49-F238E27FC236}">
                <a16:creationId xmlns:a16="http://schemas.microsoft.com/office/drawing/2014/main" id="{C1219C2A-ED29-DF3C-A418-92C35E6F85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0564" y="2209059"/>
            <a:ext cx="6370872" cy="3939881"/>
          </a:xfrm>
          <a:prstGeom prst="rect">
            <a:avLst/>
          </a:prstGeom>
        </p:spPr>
      </p:pic>
      <p:pic>
        <p:nvPicPr>
          <p:cNvPr id="17" name="Picture 16" descr="A screen shot of a computer&#10;&#10;Description automatically generated">
            <a:extLst>
              <a:ext uri="{FF2B5EF4-FFF2-40B4-BE49-F238E27FC236}">
                <a16:creationId xmlns:a16="http://schemas.microsoft.com/office/drawing/2014/main" id="{36AEE5AB-1110-79C9-8832-B85F26EE1E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6753" y="2359059"/>
            <a:ext cx="6378493" cy="3939881"/>
          </a:xfrm>
          <a:prstGeom prst="rect">
            <a:avLst/>
          </a:prstGeom>
        </p:spPr>
      </p:pic>
      <p:pic>
        <p:nvPicPr>
          <p:cNvPr id="19" name="Picture 18" descr="A screen shot of a graph&#10;&#10;Description automatically generated">
            <a:extLst>
              <a:ext uri="{FF2B5EF4-FFF2-40B4-BE49-F238E27FC236}">
                <a16:creationId xmlns:a16="http://schemas.microsoft.com/office/drawing/2014/main" id="{C2893618-7924-8B27-D5DF-1CD5C4047E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1995" y="2512869"/>
            <a:ext cx="6348010" cy="3932261"/>
          </a:xfrm>
          <a:prstGeom prst="rect">
            <a:avLst/>
          </a:prstGeom>
        </p:spPr>
      </p:pic>
      <p:pic>
        <p:nvPicPr>
          <p:cNvPr id="21" name="Picture 20">
            <a:extLst>
              <a:ext uri="{FF2B5EF4-FFF2-40B4-BE49-F238E27FC236}">
                <a16:creationId xmlns:a16="http://schemas.microsoft.com/office/drawing/2014/main" id="{8B2379F3-60C3-0F3E-26BF-B6FF1121154C}"/>
              </a:ext>
            </a:extLst>
          </p:cNvPr>
          <p:cNvPicPr>
            <a:picLocks noChangeAspect="1"/>
          </p:cNvPicPr>
          <p:nvPr/>
        </p:nvPicPr>
        <p:blipFill>
          <a:blip r:embed="rId10"/>
          <a:stretch>
            <a:fillRect/>
          </a:stretch>
        </p:blipFill>
        <p:spPr>
          <a:xfrm>
            <a:off x="770481" y="7239420"/>
            <a:ext cx="4778154" cy="3132091"/>
          </a:xfrm>
          <a:prstGeom prst="rect">
            <a:avLst/>
          </a:prstGeom>
        </p:spPr>
      </p:pic>
      <p:pic>
        <p:nvPicPr>
          <p:cNvPr id="22" name="Picture 21">
            <a:extLst>
              <a:ext uri="{FF2B5EF4-FFF2-40B4-BE49-F238E27FC236}">
                <a16:creationId xmlns:a16="http://schemas.microsoft.com/office/drawing/2014/main" id="{7AE9FE7A-4E4F-563A-4464-F877FC2D1EA0}"/>
              </a:ext>
            </a:extLst>
          </p:cNvPr>
          <p:cNvPicPr>
            <a:picLocks noChangeAspect="1"/>
          </p:cNvPicPr>
          <p:nvPr/>
        </p:nvPicPr>
        <p:blipFill>
          <a:blip r:embed="rId11"/>
          <a:stretch>
            <a:fillRect/>
          </a:stretch>
        </p:blipFill>
        <p:spPr>
          <a:xfrm>
            <a:off x="6429518" y="7239420"/>
            <a:ext cx="4778154" cy="4282020"/>
          </a:xfrm>
          <a:prstGeom prst="rect">
            <a:avLst/>
          </a:prstGeom>
        </p:spPr>
      </p:pic>
      <p:sp>
        <p:nvSpPr>
          <p:cNvPr id="23" name="Title 1">
            <a:extLst>
              <a:ext uri="{FF2B5EF4-FFF2-40B4-BE49-F238E27FC236}">
                <a16:creationId xmlns:a16="http://schemas.microsoft.com/office/drawing/2014/main" id="{65B040E6-D6C9-EB76-F5DB-7AFB61FFFDDD}"/>
              </a:ext>
            </a:extLst>
          </p:cNvPr>
          <p:cNvSpPr txBox="1">
            <a:spLocks/>
          </p:cNvSpPr>
          <p:nvPr/>
        </p:nvSpPr>
        <p:spPr>
          <a:xfrm>
            <a:off x="913795" y="-1474468"/>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Data Cleansing and Transformation</a:t>
            </a:r>
            <a:endParaRPr lang="en-SG" dirty="0"/>
          </a:p>
        </p:txBody>
      </p:sp>
    </p:spTree>
    <p:extLst>
      <p:ext uri="{BB962C8B-B14F-4D97-AF65-F5344CB8AC3E}">
        <p14:creationId xmlns:p14="http://schemas.microsoft.com/office/powerpoint/2010/main" val="229957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Problem Understanding</a:t>
            </a:r>
          </a:p>
        </p:txBody>
      </p:sp>
      <p:sp>
        <p:nvSpPr>
          <p:cNvPr id="5" name="Text Placeholder 4">
            <a:extLst>
              <a:ext uri="{FF2B5EF4-FFF2-40B4-BE49-F238E27FC236}">
                <a16:creationId xmlns:a16="http://schemas.microsoft.com/office/drawing/2014/main" id="{B07C454E-C47B-E39F-72EE-123E8EA46ADC}"/>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641919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37529FA-5A63-D157-E026-5E0B5CB8F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05" y="-4172116"/>
            <a:ext cx="6340389" cy="383319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9677AE5-56F2-EA59-B264-DA9FA1506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700" y="-3260114"/>
            <a:ext cx="6325148" cy="377222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EE0383A-D68E-2768-35D1-98B575452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7435" y="1355209"/>
            <a:ext cx="6340389" cy="3711262"/>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70BFE7C3-7F69-7A19-FB7E-5D99650E03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0235" y="5584631"/>
            <a:ext cx="6340389" cy="3894157"/>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38CCF0A1-9B36-46B4-56A8-DEA30DF176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1444" y="7699554"/>
            <a:ext cx="6340389" cy="3856054"/>
          </a:xfrm>
          <a:prstGeom prst="rect">
            <a:avLst/>
          </a:prstGeom>
        </p:spPr>
      </p:pic>
      <p:pic>
        <p:nvPicPr>
          <p:cNvPr id="15" name="Picture 14" descr="A screen shot of a graph&#10;&#10;Description automatically generated">
            <a:extLst>
              <a:ext uri="{FF2B5EF4-FFF2-40B4-BE49-F238E27FC236}">
                <a16:creationId xmlns:a16="http://schemas.microsoft.com/office/drawing/2014/main" id="{C1219C2A-ED29-DF3C-A418-92C35E6F85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55084" y="4888059"/>
            <a:ext cx="6370872" cy="3939881"/>
          </a:xfrm>
          <a:prstGeom prst="rect">
            <a:avLst/>
          </a:prstGeom>
        </p:spPr>
      </p:pic>
      <p:pic>
        <p:nvPicPr>
          <p:cNvPr id="17" name="Picture 16" descr="A screen shot of a computer&#10;&#10;Description automatically generated">
            <a:extLst>
              <a:ext uri="{FF2B5EF4-FFF2-40B4-BE49-F238E27FC236}">
                <a16:creationId xmlns:a16="http://schemas.microsoft.com/office/drawing/2014/main" id="{36AEE5AB-1110-79C9-8832-B85F26EE1E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55084" y="512113"/>
            <a:ext cx="6378493" cy="3939881"/>
          </a:xfrm>
          <a:prstGeom prst="rect">
            <a:avLst/>
          </a:prstGeom>
        </p:spPr>
      </p:pic>
      <p:pic>
        <p:nvPicPr>
          <p:cNvPr id="19" name="Picture 18" descr="A screen shot of a graph&#10;&#10;Description automatically generated">
            <a:extLst>
              <a:ext uri="{FF2B5EF4-FFF2-40B4-BE49-F238E27FC236}">
                <a16:creationId xmlns:a16="http://schemas.microsoft.com/office/drawing/2014/main" id="{C2893618-7924-8B27-D5DF-1CD5C4047E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629306" y="-4524341"/>
            <a:ext cx="6348010" cy="3932261"/>
          </a:xfrm>
          <a:prstGeom prst="rect">
            <a:avLst/>
          </a:prstGeom>
        </p:spPr>
      </p:pic>
      <p:sp>
        <p:nvSpPr>
          <p:cNvPr id="2" name="Title 1">
            <a:extLst>
              <a:ext uri="{FF2B5EF4-FFF2-40B4-BE49-F238E27FC236}">
                <a16:creationId xmlns:a16="http://schemas.microsoft.com/office/drawing/2014/main" id="{D8C81864-48E9-DBDF-F361-76B1E5C14E86}"/>
              </a:ext>
            </a:extLst>
          </p:cNvPr>
          <p:cNvSpPr>
            <a:spLocks noGrp="1"/>
          </p:cNvSpPr>
          <p:nvPr>
            <p:ph type="title"/>
          </p:nvPr>
        </p:nvSpPr>
        <p:spPr>
          <a:xfrm>
            <a:off x="913795" y="609600"/>
            <a:ext cx="10353762" cy="1257300"/>
          </a:xfrm>
        </p:spPr>
        <p:txBody>
          <a:bodyPr/>
          <a:lstStyle/>
          <a:p>
            <a:r>
              <a:rPr lang="en-SG" dirty="0"/>
              <a:t>Data Cleansing and Transformation</a:t>
            </a:r>
          </a:p>
        </p:txBody>
      </p:sp>
      <p:pic>
        <p:nvPicPr>
          <p:cNvPr id="4" name="Picture 3">
            <a:extLst>
              <a:ext uri="{FF2B5EF4-FFF2-40B4-BE49-F238E27FC236}">
                <a16:creationId xmlns:a16="http://schemas.microsoft.com/office/drawing/2014/main" id="{207BDE9C-9030-1AE6-D82C-9207A7FDFAE0}"/>
              </a:ext>
            </a:extLst>
          </p:cNvPr>
          <p:cNvPicPr>
            <a:picLocks noChangeAspect="1"/>
          </p:cNvPicPr>
          <p:nvPr/>
        </p:nvPicPr>
        <p:blipFill>
          <a:blip r:embed="rId11"/>
          <a:stretch>
            <a:fillRect/>
          </a:stretch>
        </p:blipFill>
        <p:spPr>
          <a:xfrm>
            <a:off x="770481" y="1866900"/>
            <a:ext cx="4778154" cy="3132091"/>
          </a:xfrm>
          <a:prstGeom prst="rect">
            <a:avLst/>
          </a:prstGeom>
        </p:spPr>
      </p:pic>
      <p:pic>
        <p:nvPicPr>
          <p:cNvPr id="8" name="Picture 7">
            <a:extLst>
              <a:ext uri="{FF2B5EF4-FFF2-40B4-BE49-F238E27FC236}">
                <a16:creationId xmlns:a16="http://schemas.microsoft.com/office/drawing/2014/main" id="{3B51899E-A9EC-6F22-3598-8D83D72663AD}"/>
              </a:ext>
            </a:extLst>
          </p:cNvPr>
          <p:cNvPicPr>
            <a:picLocks noChangeAspect="1"/>
          </p:cNvPicPr>
          <p:nvPr/>
        </p:nvPicPr>
        <p:blipFill>
          <a:blip r:embed="rId12"/>
          <a:stretch>
            <a:fillRect/>
          </a:stretch>
        </p:blipFill>
        <p:spPr>
          <a:xfrm>
            <a:off x="6435305" y="1866900"/>
            <a:ext cx="4778154" cy="4282020"/>
          </a:xfrm>
          <a:prstGeom prst="rect">
            <a:avLst/>
          </a:prstGeom>
        </p:spPr>
      </p:pic>
      <p:pic>
        <p:nvPicPr>
          <p:cNvPr id="12" name="Picture 11">
            <a:extLst>
              <a:ext uri="{FF2B5EF4-FFF2-40B4-BE49-F238E27FC236}">
                <a16:creationId xmlns:a16="http://schemas.microsoft.com/office/drawing/2014/main" id="{F6CDAA7F-24A5-E26A-C836-B0BF32E0ED20}"/>
              </a:ext>
            </a:extLst>
          </p:cNvPr>
          <p:cNvPicPr>
            <a:picLocks noChangeAspect="1"/>
          </p:cNvPicPr>
          <p:nvPr/>
        </p:nvPicPr>
        <p:blipFill>
          <a:blip r:embed="rId13"/>
          <a:stretch>
            <a:fillRect/>
          </a:stretch>
        </p:blipFill>
        <p:spPr>
          <a:xfrm>
            <a:off x="4230747" y="5335111"/>
            <a:ext cx="1394581" cy="1409822"/>
          </a:xfrm>
          <a:prstGeom prst="rect">
            <a:avLst/>
          </a:prstGeom>
        </p:spPr>
      </p:pic>
      <p:pic>
        <p:nvPicPr>
          <p:cNvPr id="16" name="Picture 15">
            <a:extLst>
              <a:ext uri="{FF2B5EF4-FFF2-40B4-BE49-F238E27FC236}">
                <a16:creationId xmlns:a16="http://schemas.microsoft.com/office/drawing/2014/main" id="{B5D6CB2A-DB48-7D37-C088-84713CFE544E}"/>
              </a:ext>
            </a:extLst>
          </p:cNvPr>
          <p:cNvPicPr>
            <a:picLocks noChangeAspect="1"/>
          </p:cNvPicPr>
          <p:nvPr/>
        </p:nvPicPr>
        <p:blipFill>
          <a:blip r:embed="rId14"/>
          <a:stretch>
            <a:fillRect/>
          </a:stretch>
        </p:blipFill>
        <p:spPr>
          <a:xfrm>
            <a:off x="2524425" y="5343964"/>
            <a:ext cx="1371719" cy="1409822"/>
          </a:xfrm>
          <a:prstGeom prst="rect">
            <a:avLst/>
          </a:prstGeom>
        </p:spPr>
      </p:pic>
      <p:pic>
        <p:nvPicPr>
          <p:cNvPr id="20" name="Picture 19">
            <a:extLst>
              <a:ext uri="{FF2B5EF4-FFF2-40B4-BE49-F238E27FC236}">
                <a16:creationId xmlns:a16="http://schemas.microsoft.com/office/drawing/2014/main" id="{DB95A86A-E3F5-B12F-6FEF-6B7F6B81E6F3}"/>
              </a:ext>
            </a:extLst>
          </p:cNvPr>
          <p:cNvPicPr>
            <a:picLocks noChangeAspect="1"/>
          </p:cNvPicPr>
          <p:nvPr/>
        </p:nvPicPr>
        <p:blipFill>
          <a:blip r:embed="rId15"/>
          <a:stretch>
            <a:fillRect/>
          </a:stretch>
        </p:blipFill>
        <p:spPr>
          <a:xfrm>
            <a:off x="718075" y="5335111"/>
            <a:ext cx="1408884" cy="1400969"/>
          </a:xfrm>
          <a:prstGeom prst="rect">
            <a:avLst/>
          </a:prstGeom>
        </p:spPr>
      </p:pic>
      <p:sp>
        <p:nvSpPr>
          <p:cNvPr id="21" name="TextBox 20">
            <a:extLst>
              <a:ext uri="{FF2B5EF4-FFF2-40B4-BE49-F238E27FC236}">
                <a16:creationId xmlns:a16="http://schemas.microsoft.com/office/drawing/2014/main" id="{0AE87D26-BC2F-66B7-7C9F-3CE8B4F5B56A}"/>
              </a:ext>
            </a:extLst>
          </p:cNvPr>
          <p:cNvSpPr txBox="1"/>
          <p:nvPr/>
        </p:nvSpPr>
        <p:spPr>
          <a:xfrm>
            <a:off x="1068093" y="4999262"/>
            <a:ext cx="708848" cy="369332"/>
          </a:xfrm>
          <a:prstGeom prst="rect">
            <a:avLst/>
          </a:prstGeom>
          <a:noFill/>
        </p:spPr>
        <p:txBody>
          <a:bodyPr wrap="none" rtlCol="0">
            <a:spAutoFit/>
          </a:bodyPr>
          <a:lstStyle/>
          <a:p>
            <a:r>
              <a:rPr lang="en-SG" dirty="0"/>
              <a:t>‘wins’</a:t>
            </a:r>
          </a:p>
        </p:txBody>
      </p:sp>
      <p:sp>
        <p:nvSpPr>
          <p:cNvPr id="22" name="TextBox 21">
            <a:extLst>
              <a:ext uri="{FF2B5EF4-FFF2-40B4-BE49-F238E27FC236}">
                <a16:creationId xmlns:a16="http://schemas.microsoft.com/office/drawing/2014/main" id="{6B4CC4A4-B9BD-FEEC-0F69-BAC271918CEF}"/>
              </a:ext>
            </a:extLst>
          </p:cNvPr>
          <p:cNvSpPr txBox="1"/>
          <p:nvPr/>
        </p:nvSpPr>
        <p:spPr>
          <a:xfrm>
            <a:off x="2852649" y="4964276"/>
            <a:ext cx="658194" cy="369332"/>
          </a:xfrm>
          <a:prstGeom prst="rect">
            <a:avLst/>
          </a:prstGeom>
          <a:noFill/>
        </p:spPr>
        <p:txBody>
          <a:bodyPr wrap="none" rtlCol="0">
            <a:spAutoFit/>
          </a:bodyPr>
          <a:lstStyle/>
          <a:p>
            <a:r>
              <a:rPr lang="en-SG" dirty="0"/>
              <a:t>‘year’</a:t>
            </a:r>
          </a:p>
        </p:txBody>
      </p:sp>
      <p:sp>
        <p:nvSpPr>
          <p:cNvPr id="23" name="TextBox 22">
            <a:extLst>
              <a:ext uri="{FF2B5EF4-FFF2-40B4-BE49-F238E27FC236}">
                <a16:creationId xmlns:a16="http://schemas.microsoft.com/office/drawing/2014/main" id="{5808CD73-20C9-DF44-A7B5-2CCA950EFF97}"/>
              </a:ext>
            </a:extLst>
          </p:cNvPr>
          <p:cNvSpPr txBox="1"/>
          <p:nvPr/>
        </p:nvSpPr>
        <p:spPr>
          <a:xfrm>
            <a:off x="4359973" y="4964276"/>
            <a:ext cx="1126270" cy="369332"/>
          </a:xfrm>
          <a:prstGeom prst="rect">
            <a:avLst/>
          </a:prstGeom>
          <a:noFill/>
        </p:spPr>
        <p:txBody>
          <a:bodyPr wrap="none" rtlCol="0">
            <a:spAutoFit/>
          </a:bodyPr>
          <a:lstStyle/>
          <a:p>
            <a:r>
              <a:rPr lang="en-SG" dirty="0"/>
              <a:t>‘</a:t>
            </a:r>
            <a:r>
              <a:rPr lang="en-SG" dirty="0" err="1"/>
              <a:t>dob_year</a:t>
            </a:r>
            <a:r>
              <a:rPr lang="en-SG" dirty="0"/>
              <a:t>’</a:t>
            </a:r>
          </a:p>
        </p:txBody>
      </p:sp>
    </p:spTree>
    <p:extLst>
      <p:ext uri="{BB962C8B-B14F-4D97-AF65-F5344CB8AC3E}">
        <p14:creationId xmlns:p14="http://schemas.microsoft.com/office/powerpoint/2010/main" val="1526912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Feature Engineer</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Logistic Regression</a:t>
            </a:r>
          </a:p>
        </p:txBody>
      </p:sp>
    </p:spTree>
    <p:extLst>
      <p:ext uri="{BB962C8B-B14F-4D97-AF65-F5344CB8AC3E}">
        <p14:creationId xmlns:p14="http://schemas.microsoft.com/office/powerpoint/2010/main" val="4196615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38844E16-3D07-144C-BC12-5F9B640B95BD}"/>
              </a:ext>
            </a:extLst>
          </p:cNvPr>
          <p:cNvPicPr>
            <a:picLocks noGrp="1" noChangeAspect="1"/>
          </p:cNvPicPr>
          <p:nvPr>
            <p:ph sz="half" idx="2"/>
          </p:nvPr>
        </p:nvPicPr>
        <p:blipFill>
          <a:blip r:embed="rId2"/>
          <a:stretch>
            <a:fillRect/>
          </a:stretch>
        </p:blipFill>
        <p:spPr>
          <a:xfrm>
            <a:off x="6577773" y="2076450"/>
            <a:ext cx="4522854" cy="3622675"/>
          </a:xfrm>
        </p:spPr>
      </p:pic>
      <p:pic>
        <p:nvPicPr>
          <p:cNvPr id="10" name="Content Placeholder 9">
            <a:extLst>
              <a:ext uri="{FF2B5EF4-FFF2-40B4-BE49-F238E27FC236}">
                <a16:creationId xmlns:a16="http://schemas.microsoft.com/office/drawing/2014/main" id="{37DE650A-6A1C-AA0B-3C0E-FE91B7B38F5D}"/>
              </a:ext>
            </a:extLst>
          </p:cNvPr>
          <p:cNvPicPr>
            <a:picLocks noGrp="1" noChangeAspect="1"/>
          </p:cNvPicPr>
          <p:nvPr>
            <p:ph sz="half" idx="1"/>
          </p:nvPr>
        </p:nvPicPr>
        <p:blipFill>
          <a:blip r:embed="rId3"/>
          <a:stretch>
            <a:fillRect/>
          </a:stretch>
        </p:blipFill>
        <p:spPr>
          <a:xfrm>
            <a:off x="972456" y="2417000"/>
            <a:ext cx="4740051" cy="2941575"/>
          </a:xfrm>
        </p:spPr>
      </p:pic>
      <p:sp>
        <p:nvSpPr>
          <p:cNvPr id="2" name="Title 1">
            <a:extLst>
              <a:ext uri="{FF2B5EF4-FFF2-40B4-BE49-F238E27FC236}">
                <a16:creationId xmlns:a16="http://schemas.microsoft.com/office/drawing/2014/main" id="{4A355D02-FF7E-45A6-24A8-F95ECBDDE5F4}"/>
              </a:ext>
            </a:extLst>
          </p:cNvPr>
          <p:cNvSpPr>
            <a:spLocks noGrp="1"/>
          </p:cNvSpPr>
          <p:nvPr>
            <p:ph type="title"/>
          </p:nvPr>
        </p:nvSpPr>
        <p:spPr/>
        <p:txBody>
          <a:bodyPr/>
          <a:lstStyle/>
          <a:p>
            <a:r>
              <a:rPr lang="en-SG" dirty="0"/>
              <a:t>Feature Engineer</a:t>
            </a:r>
          </a:p>
        </p:txBody>
      </p:sp>
      <p:sp>
        <p:nvSpPr>
          <p:cNvPr id="7" name="Rectangle 6">
            <a:extLst>
              <a:ext uri="{FF2B5EF4-FFF2-40B4-BE49-F238E27FC236}">
                <a16:creationId xmlns:a16="http://schemas.microsoft.com/office/drawing/2014/main" id="{6B84D070-2B68-24E2-5747-13DAE5EE6600}"/>
              </a:ext>
            </a:extLst>
          </p:cNvPr>
          <p:cNvSpPr/>
          <p:nvPr/>
        </p:nvSpPr>
        <p:spPr>
          <a:xfrm>
            <a:off x="963370" y="5096255"/>
            <a:ext cx="2090934" cy="25640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8" name="Rectangle 7">
            <a:extLst>
              <a:ext uri="{FF2B5EF4-FFF2-40B4-BE49-F238E27FC236}">
                <a16:creationId xmlns:a16="http://schemas.microsoft.com/office/drawing/2014/main" id="{659CA83F-CD50-EB68-EA79-9CC0BD4C0CF2}"/>
              </a:ext>
            </a:extLst>
          </p:cNvPr>
          <p:cNvSpPr/>
          <p:nvPr/>
        </p:nvSpPr>
        <p:spPr>
          <a:xfrm>
            <a:off x="6583882" y="5486400"/>
            <a:ext cx="1932230" cy="207003"/>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580255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5D02-FF7E-45A6-24A8-F95ECBDDE5F4}"/>
              </a:ext>
            </a:extLst>
          </p:cNvPr>
          <p:cNvSpPr>
            <a:spLocks noGrp="1"/>
          </p:cNvSpPr>
          <p:nvPr>
            <p:ph type="title"/>
          </p:nvPr>
        </p:nvSpPr>
        <p:spPr/>
        <p:txBody>
          <a:bodyPr/>
          <a:lstStyle/>
          <a:p>
            <a:r>
              <a:rPr lang="en-SG" dirty="0"/>
              <a:t>Feature Engineer</a:t>
            </a:r>
          </a:p>
        </p:txBody>
      </p:sp>
      <p:pic>
        <p:nvPicPr>
          <p:cNvPr id="19" name="Content Placeholder 15">
            <a:extLst>
              <a:ext uri="{FF2B5EF4-FFF2-40B4-BE49-F238E27FC236}">
                <a16:creationId xmlns:a16="http://schemas.microsoft.com/office/drawing/2014/main" id="{EF8EEE6D-1993-00D6-9336-5E5C6FB1EAB2}"/>
              </a:ext>
            </a:extLst>
          </p:cNvPr>
          <p:cNvPicPr>
            <a:picLocks noGrp="1" noChangeAspect="1"/>
          </p:cNvPicPr>
          <p:nvPr>
            <p:ph sz="half" idx="2"/>
          </p:nvPr>
        </p:nvPicPr>
        <p:blipFill rotWithShape="1">
          <a:blip r:embed="rId3"/>
          <a:srcRect r="32850" b="2418"/>
          <a:stretch/>
        </p:blipFill>
        <p:spPr>
          <a:xfrm>
            <a:off x="6710414" y="3515968"/>
            <a:ext cx="4257571" cy="743639"/>
          </a:xfrm>
        </p:spPr>
      </p:pic>
      <p:pic>
        <p:nvPicPr>
          <p:cNvPr id="22" name="Content Placeholder 11">
            <a:extLst>
              <a:ext uri="{FF2B5EF4-FFF2-40B4-BE49-F238E27FC236}">
                <a16:creationId xmlns:a16="http://schemas.microsoft.com/office/drawing/2014/main" id="{0C08F315-6B59-81CA-6BD6-8AD2A479E72B}"/>
              </a:ext>
            </a:extLst>
          </p:cNvPr>
          <p:cNvPicPr>
            <a:picLocks noGrp="1" noChangeAspect="1"/>
          </p:cNvPicPr>
          <p:nvPr>
            <p:ph sz="half" idx="1"/>
          </p:nvPr>
        </p:nvPicPr>
        <p:blipFill rotWithShape="1">
          <a:blip r:embed="rId4"/>
          <a:srcRect r="30749"/>
          <a:stretch/>
        </p:blipFill>
        <p:spPr>
          <a:xfrm>
            <a:off x="1147090" y="3190497"/>
            <a:ext cx="4390783" cy="1394581"/>
          </a:xfrm>
        </p:spPr>
      </p:pic>
      <p:sp>
        <p:nvSpPr>
          <p:cNvPr id="23" name="TextBox 22">
            <a:extLst>
              <a:ext uri="{FF2B5EF4-FFF2-40B4-BE49-F238E27FC236}">
                <a16:creationId xmlns:a16="http://schemas.microsoft.com/office/drawing/2014/main" id="{D0F5551A-FB1C-977D-A8EA-050D04156811}"/>
              </a:ext>
            </a:extLst>
          </p:cNvPr>
          <p:cNvSpPr txBox="1"/>
          <p:nvPr/>
        </p:nvSpPr>
        <p:spPr>
          <a:xfrm>
            <a:off x="1147090" y="4878071"/>
            <a:ext cx="4390783" cy="139458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Remove unnecessary columns (columns of low importance) from the model</a:t>
            </a:r>
          </a:p>
        </p:txBody>
      </p:sp>
      <p:sp>
        <p:nvSpPr>
          <p:cNvPr id="24" name="TextBox 23">
            <a:extLst>
              <a:ext uri="{FF2B5EF4-FFF2-40B4-BE49-F238E27FC236}">
                <a16:creationId xmlns:a16="http://schemas.microsoft.com/office/drawing/2014/main" id="{3125A519-912F-ECDF-3C8D-51EB80371D38}"/>
              </a:ext>
            </a:extLst>
          </p:cNvPr>
          <p:cNvSpPr txBox="1"/>
          <p:nvPr/>
        </p:nvSpPr>
        <p:spPr>
          <a:xfrm>
            <a:off x="6710414" y="4616829"/>
            <a:ext cx="4390783" cy="139458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85750" indent="-285750" algn="ctr" defTabSz="457200">
              <a:lnSpc>
                <a:spcPct val="110000"/>
              </a:lnSpc>
              <a:spcBef>
                <a:spcPct val="20000"/>
              </a:spcBef>
              <a:spcAft>
                <a:spcPts val="600"/>
              </a:spcAft>
              <a:buClr>
                <a:schemeClr val="tx2"/>
              </a:buClr>
              <a:buSzPct val="70000"/>
              <a:buFont typeface="Wingdings" panose="05000000000000000000" pitchFamily="2" charset="2"/>
              <a:buChar char="v"/>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Polynomial Expansion</a:t>
            </a:r>
          </a:p>
        </p:txBody>
      </p:sp>
      <p:sp>
        <p:nvSpPr>
          <p:cNvPr id="28" name="TextBox 27">
            <a:extLst>
              <a:ext uri="{FF2B5EF4-FFF2-40B4-BE49-F238E27FC236}">
                <a16:creationId xmlns:a16="http://schemas.microsoft.com/office/drawing/2014/main" id="{6B2E26D8-A06C-0F0C-748C-46532566B066}"/>
              </a:ext>
            </a:extLst>
          </p:cNvPr>
          <p:cNvSpPr txBox="1"/>
          <p:nvPr/>
        </p:nvSpPr>
        <p:spPr>
          <a:xfrm>
            <a:off x="8986785" y="5317457"/>
            <a:ext cx="1981200" cy="1354217"/>
          </a:xfrm>
          <a:prstGeom prst="rect">
            <a:avLst/>
          </a:prstGeom>
          <a:noFill/>
        </p:spPr>
        <p:txBody>
          <a:bodyPr wrap="square">
            <a:spAutoFit/>
          </a:bodyPr>
          <a:lstStyle/>
          <a:p>
            <a:r>
              <a:rPr lang="en-SG" sz="1600" dirty="0"/>
              <a:t>After PE:</a:t>
            </a:r>
          </a:p>
          <a:p>
            <a:r>
              <a:rPr lang="en-SG" sz="1600" dirty="0"/>
              <a:t>Accuracy: 0.8973</a:t>
            </a:r>
          </a:p>
          <a:p>
            <a:r>
              <a:rPr lang="en-SG" sz="1600" dirty="0"/>
              <a:t>Precision: 0.7380</a:t>
            </a:r>
          </a:p>
          <a:p>
            <a:r>
              <a:rPr lang="en-SG" sz="1600" dirty="0"/>
              <a:t>Recall: 0.2942</a:t>
            </a:r>
          </a:p>
          <a:p>
            <a:r>
              <a:rPr lang="en-SG" sz="1600" dirty="0"/>
              <a:t>F1-Score: 0.4207</a:t>
            </a:r>
          </a:p>
        </p:txBody>
      </p:sp>
      <p:sp>
        <p:nvSpPr>
          <p:cNvPr id="29" name="TextBox 28">
            <a:extLst>
              <a:ext uri="{FF2B5EF4-FFF2-40B4-BE49-F238E27FC236}">
                <a16:creationId xmlns:a16="http://schemas.microsoft.com/office/drawing/2014/main" id="{EF92F32F-D55C-2560-943C-53837D2B0409}"/>
              </a:ext>
            </a:extLst>
          </p:cNvPr>
          <p:cNvSpPr txBox="1"/>
          <p:nvPr/>
        </p:nvSpPr>
        <p:spPr>
          <a:xfrm>
            <a:off x="6710414" y="5299604"/>
            <a:ext cx="1981200" cy="1354217"/>
          </a:xfrm>
          <a:prstGeom prst="rect">
            <a:avLst/>
          </a:prstGeom>
          <a:noFill/>
        </p:spPr>
        <p:txBody>
          <a:bodyPr wrap="square">
            <a:spAutoFit/>
          </a:bodyPr>
          <a:lstStyle/>
          <a:p>
            <a:r>
              <a:rPr lang="en-SG" sz="1600" dirty="0"/>
              <a:t>Before PE:</a:t>
            </a:r>
          </a:p>
          <a:p>
            <a:r>
              <a:rPr lang="en-SG" sz="1600" dirty="0"/>
              <a:t>Accuracy: 0.8888</a:t>
            </a:r>
          </a:p>
          <a:p>
            <a:r>
              <a:rPr lang="en-SG" sz="1600" dirty="0"/>
              <a:t>Precision: 0.7979</a:t>
            </a:r>
          </a:p>
          <a:p>
            <a:r>
              <a:rPr lang="en-SG" sz="1600" dirty="0"/>
              <a:t>Recall: 0.1642</a:t>
            </a:r>
          </a:p>
          <a:p>
            <a:r>
              <a:rPr lang="en-SG" sz="1600" dirty="0"/>
              <a:t>F1-Score: 0.2723</a:t>
            </a:r>
          </a:p>
        </p:txBody>
      </p:sp>
    </p:spTree>
    <p:extLst>
      <p:ext uri="{BB962C8B-B14F-4D97-AF65-F5344CB8AC3E}">
        <p14:creationId xmlns:p14="http://schemas.microsoft.com/office/powerpoint/2010/main" val="2086960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Machine Learning Modelling</a:t>
            </a:r>
          </a:p>
        </p:txBody>
      </p:sp>
      <p:sp>
        <p:nvSpPr>
          <p:cNvPr id="3" name="Text Placeholder 2">
            <a:extLst>
              <a:ext uri="{FF2B5EF4-FFF2-40B4-BE49-F238E27FC236}">
                <a16:creationId xmlns:a16="http://schemas.microsoft.com/office/drawing/2014/main" id="{E36AD30E-7AAF-BB6C-562A-F0ECE8F64E5F}"/>
              </a:ext>
            </a:extLst>
          </p:cNvPr>
          <p:cNvSpPr>
            <a:spLocks noGrp="1"/>
          </p:cNvSpPr>
          <p:nvPr>
            <p:ph type="body" idx="1"/>
          </p:nvPr>
        </p:nvSpPr>
        <p:spPr/>
        <p:txBody>
          <a:bodyPr/>
          <a:lstStyle/>
          <a:p>
            <a:r>
              <a:rPr lang="en-SG" dirty="0"/>
              <a:t>Models</a:t>
            </a:r>
          </a:p>
        </p:txBody>
      </p:sp>
    </p:spTree>
    <p:extLst>
      <p:ext uri="{BB962C8B-B14F-4D97-AF65-F5344CB8AC3E}">
        <p14:creationId xmlns:p14="http://schemas.microsoft.com/office/powerpoint/2010/main" val="1010156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3EA6CF8-9EA2-8B9B-B1EC-30C8EA327B90}"/>
              </a:ext>
            </a:extLst>
          </p:cNvPr>
          <p:cNvPicPr>
            <a:picLocks noGrp="1" noChangeAspect="1"/>
          </p:cNvPicPr>
          <p:nvPr>
            <p:ph sz="half" idx="2"/>
          </p:nvPr>
        </p:nvPicPr>
        <p:blipFill>
          <a:blip r:embed="rId2"/>
          <a:stretch>
            <a:fillRect/>
          </a:stretch>
        </p:blipFill>
        <p:spPr>
          <a:xfrm>
            <a:off x="6472985" y="2820895"/>
            <a:ext cx="4732430" cy="2133785"/>
          </a:xfrm>
        </p:spPr>
      </p:pic>
      <p:sp>
        <p:nvSpPr>
          <p:cNvPr id="2" name="Title 1">
            <a:extLst>
              <a:ext uri="{FF2B5EF4-FFF2-40B4-BE49-F238E27FC236}">
                <a16:creationId xmlns:a16="http://schemas.microsoft.com/office/drawing/2014/main" id="{27AE47AD-220F-2275-B5AD-D3506B86F208}"/>
              </a:ext>
            </a:extLst>
          </p:cNvPr>
          <p:cNvSpPr>
            <a:spLocks noGrp="1"/>
          </p:cNvSpPr>
          <p:nvPr>
            <p:ph type="title"/>
          </p:nvPr>
        </p:nvSpPr>
        <p:spPr/>
        <p:txBody>
          <a:bodyPr/>
          <a:lstStyle/>
          <a:p>
            <a:r>
              <a:rPr lang="en-SG" dirty="0"/>
              <a:t>Machine Learning Modelling</a:t>
            </a:r>
          </a:p>
        </p:txBody>
      </p:sp>
      <p:pic>
        <p:nvPicPr>
          <p:cNvPr id="10" name="Content Placeholder 9">
            <a:extLst>
              <a:ext uri="{FF2B5EF4-FFF2-40B4-BE49-F238E27FC236}">
                <a16:creationId xmlns:a16="http://schemas.microsoft.com/office/drawing/2014/main" id="{CD360782-777B-AA7D-CF8E-F49E358CB2CE}"/>
              </a:ext>
            </a:extLst>
          </p:cNvPr>
          <p:cNvPicPr>
            <a:picLocks noGrp="1" noChangeAspect="1"/>
          </p:cNvPicPr>
          <p:nvPr>
            <p:ph sz="half" idx="1"/>
          </p:nvPr>
        </p:nvPicPr>
        <p:blipFill>
          <a:blip r:embed="rId3"/>
          <a:stretch>
            <a:fillRect/>
          </a:stretch>
        </p:blipFill>
        <p:spPr>
          <a:xfrm>
            <a:off x="914400" y="3360448"/>
            <a:ext cx="4856163" cy="1054679"/>
          </a:xfrm>
        </p:spPr>
      </p:pic>
      <p:sp>
        <p:nvSpPr>
          <p:cNvPr id="13" name="Rectangle 12">
            <a:extLst>
              <a:ext uri="{FF2B5EF4-FFF2-40B4-BE49-F238E27FC236}">
                <a16:creationId xmlns:a16="http://schemas.microsoft.com/office/drawing/2014/main" id="{487D1AE9-EDA7-4824-A375-936AE49F13C9}"/>
              </a:ext>
            </a:extLst>
          </p:cNvPr>
          <p:cNvSpPr/>
          <p:nvPr/>
        </p:nvSpPr>
        <p:spPr>
          <a:xfrm>
            <a:off x="6410325" y="4579620"/>
            <a:ext cx="1255395" cy="413523"/>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5" name="TextBox 14">
            <a:extLst>
              <a:ext uri="{FF2B5EF4-FFF2-40B4-BE49-F238E27FC236}">
                <a16:creationId xmlns:a16="http://schemas.microsoft.com/office/drawing/2014/main" id="{7B66E797-5F1C-10A7-66BE-AB4395B60854}"/>
              </a:ext>
            </a:extLst>
          </p:cNvPr>
          <p:cNvSpPr txBox="1"/>
          <p:nvPr/>
        </p:nvSpPr>
        <p:spPr>
          <a:xfrm>
            <a:off x="2316480" y="5303938"/>
            <a:ext cx="3230880" cy="1200329"/>
          </a:xfrm>
          <a:prstGeom prst="rect">
            <a:avLst/>
          </a:prstGeom>
          <a:noFill/>
        </p:spPr>
        <p:txBody>
          <a:bodyPr wrap="square">
            <a:spAutoFit/>
          </a:bodyPr>
          <a:lstStyle/>
          <a:p>
            <a:r>
              <a:rPr lang="en-SG" sz="1800" dirty="0"/>
              <a:t>Accuracy: 0.8984751203852327</a:t>
            </a:r>
          </a:p>
          <a:p>
            <a:r>
              <a:rPr lang="en-SG" sz="1800" dirty="0"/>
              <a:t>Precision: 0.7435233160621761</a:t>
            </a:r>
          </a:p>
          <a:p>
            <a:r>
              <a:rPr lang="en-SG" sz="1800" dirty="0"/>
              <a:t>Recall: 0.30306230200633577</a:t>
            </a:r>
          </a:p>
          <a:p>
            <a:r>
              <a:rPr lang="en-SG" sz="1800" dirty="0"/>
              <a:t>F1-Score: 0.43060765191297823</a:t>
            </a:r>
          </a:p>
        </p:txBody>
      </p:sp>
      <p:cxnSp>
        <p:nvCxnSpPr>
          <p:cNvPr id="17" name="Straight Arrow Connector 16">
            <a:extLst>
              <a:ext uri="{FF2B5EF4-FFF2-40B4-BE49-F238E27FC236}">
                <a16:creationId xmlns:a16="http://schemas.microsoft.com/office/drawing/2014/main" id="{7699746D-03D6-ED3E-8981-D4A5B5F0D024}"/>
              </a:ext>
            </a:extLst>
          </p:cNvPr>
          <p:cNvCxnSpPr>
            <a:endCxn id="15" idx="3"/>
          </p:cNvCxnSpPr>
          <p:nvPr/>
        </p:nvCxnSpPr>
        <p:spPr>
          <a:xfrm flipH="1">
            <a:off x="5547360" y="4993143"/>
            <a:ext cx="862965" cy="9109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08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SG" dirty="0"/>
              <a:t>Thank You</a:t>
            </a:r>
          </a:p>
        </p:txBody>
      </p:sp>
      <p:sp>
        <p:nvSpPr>
          <p:cNvPr id="5" name="Text Placeholder 4">
            <a:extLst>
              <a:ext uri="{FF2B5EF4-FFF2-40B4-BE49-F238E27FC236}">
                <a16:creationId xmlns:a16="http://schemas.microsoft.com/office/drawing/2014/main" id="{B6201FB2-86F7-2BCC-DC7B-388DB82FB0BB}"/>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54271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0726-F1FF-96CC-5A63-F36F13505C31}"/>
              </a:ext>
            </a:extLst>
          </p:cNvPr>
          <p:cNvSpPr>
            <a:spLocks noGrp="1"/>
          </p:cNvSpPr>
          <p:nvPr>
            <p:ph type="title"/>
          </p:nvPr>
        </p:nvSpPr>
        <p:spPr>
          <a:xfrm>
            <a:off x="913795" y="609600"/>
            <a:ext cx="10353762" cy="1261872"/>
          </a:xfrm>
        </p:spPr>
        <p:txBody>
          <a:bodyPr vert="horz" lIns="91440" tIns="45720" rIns="91440" bIns="45720" rtlCol="0" anchor="ctr">
            <a:normAutofit/>
          </a:bodyPr>
          <a:lstStyle/>
          <a:p>
            <a:r>
              <a:rPr lang="en-US" b="1" kern="1200">
                <a:effectLst>
                  <a:outerShdw blurRad="9525" dist="25400" dir="14640000" algn="tl" rotWithShape="0">
                    <a:schemeClr val="bg1">
                      <a:alpha val="30000"/>
                    </a:schemeClr>
                  </a:outerShdw>
                </a:effectLst>
                <a:latin typeface="+mj-lt"/>
                <a:ea typeface="+mj-ea"/>
                <a:cs typeface="Trebuchet MS"/>
              </a:rPr>
              <a:t>Problem Understanding</a:t>
            </a:r>
            <a:endParaRPr lang="en-US" kern="1200">
              <a:effectLst>
                <a:outerShdw blurRad="9525" dist="25400" dir="14640000" algn="tl" rotWithShape="0">
                  <a:schemeClr val="bg1">
                    <a:alpha val="30000"/>
                  </a:schemeClr>
                </a:outerShdw>
              </a:effectLst>
              <a:latin typeface="+mj-lt"/>
              <a:ea typeface="+mj-ea"/>
              <a:cs typeface="Trebuchet MS"/>
            </a:endParaRPr>
          </a:p>
        </p:txBody>
      </p:sp>
      <p:sp>
        <p:nvSpPr>
          <p:cNvPr id="3" name="Content Placeholder 2">
            <a:extLst>
              <a:ext uri="{FF2B5EF4-FFF2-40B4-BE49-F238E27FC236}">
                <a16:creationId xmlns:a16="http://schemas.microsoft.com/office/drawing/2014/main" id="{71E2EA11-306E-227A-0F4C-D64E2D488855}"/>
              </a:ext>
            </a:extLst>
          </p:cNvPr>
          <p:cNvSpPr>
            <a:spLocks noGrp="1"/>
          </p:cNvSpPr>
          <p:nvPr>
            <p:ph sz="half" idx="1"/>
          </p:nvPr>
        </p:nvSpPr>
        <p:spPr>
          <a:xfrm>
            <a:off x="913795" y="2076450"/>
            <a:ext cx="4856841" cy="3622671"/>
          </a:xfrm>
        </p:spPr>
        <p:txBody>
          <a:bodyPr vert="horz" lIns="91440" tIns="45720" rIns="91440" bIns="45720" rtlCol="0" anchor="t">
            <a:normAutofit/>
          </a:bodyPr>
          <a:lstStyle/>
          <a:p>
            <a:pPr marL="36900" indent="0">
              <a:buNone/>
            </a:pPr>
            <a:r>
              <a:rPr lang="en-US" sz="2800" b="1" dirty="0"/>
              <a:t>Aim: </a:t>
            </a:r>
          </a:p>
          <a:p>
            <a:pPr>
              <a:buFont typeface="Wingdings" panose="05000000000000000000" pitchFamily="2" charset="2"/>
              <a:buChar char="v"/>
            </a:pPr>
            <a:r>
              <a:rPr lang="en-US" dirty="0"/>
              <a:t>Predicting the </a:t>
            </a:r>
            <a:r>
              <a:rPr lang="en-US" b="1" dirty="0"/>
              <a:t>Top 3 </a:t>
            </a:r>
            <a:r>
              <a:rPr lang="en-US" dirty="0"/>
              <a:t>Drivers who will win the race</a:t>
            </a:r>
          </a:p>
          <a:p>
            <a:endParaRPr lang="en-US" dirty="0"/>
          </a:p>
        </p:txBody>
      </p:sp>
      <p:sp>
        <p:nvSpPr>
          <p:cNvPr id="5" name="TextBox 4">
            <a:extLst>
              <a:ext uri="{FF2B5EF4-FFF2-40B4-BE49-F238E27FC236}">
                <a16:creationId xmlns:a16="http://schemas.microsoft.com/office/drawing/2014/main" id="{9DFB0185-42CD-1669-306D-12DEAE5278FA}"/>
              </a:ext>
            </a:extLst>
          </p:cNvPr>
          <p:cNvSpPr txBox="1"/>
          <p:nvPr/>
        </p:nvSpPr>
        <p:spPr>
          <a:xfrm>
            <a:off x="6410716" y="2076451"/>
            <a:ext cx="4856841" cy="36226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Tables Used: </a:t>
            </a: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Results_mod</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Races_mod</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Driver_mod</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Driver_standings_mod</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defTabSz="457200">
              <a:spcBef>
                <a:spcPct val="20000"/>
              </a:spcBef>
              <a:spcAft>
                <a:spcPts val="600"/>
              </a:spcAft>
              <a:buClr>
                <a:schemeClr val="tx2"/>
              </a:buClr>
              <a:buSzPct val="70000"/>
              <a:buFont typeface="Wingdings" panose="05000000000000000000" pitchFamily="2" charset="2"/>
              <a:buChar char="v"/>
            </a:pPr>
            <a:r>
              <a:rPr lang="en-US"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Circuits_mod</a:t>
            </a:r>
            <a:endPar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93730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72E1-77F1-F94E-3398-799E5FC730CF}"/>
              </a:ext>
            </a:extLst>
          </p:cNvPr>
          <p:cNvSpPr>
            <a:spLocks noGrp="1"/>
          </p:cNvSpPr>
          <p:nvPr>
            <p:ph type="title"/>
          </p:nvPr>
        </p:nvSpPr>
        <p:spPr/>
        <p:txBody>
          <a:bodyPr/>
          <a:lstStyle/>
          <a:p>
            <a:r>
              <a:rPr lang="en-US" b="1" dirty="0"/>
              <a:t>Data Wangling on Multiple Tables</a:t>
            </a:r>
            <a:endParaRPr lang="en-SG" dirty="0"/>
          </a:p>
        </p:txBody>
      </p:sp>
      <p:sp>
        <p:nvSpPr>
          <p:cNvPr id="5" name="Text Placeholder 4">
            <a:extLst>
              <a:ext uri="{FF2B5EF4-FFF2-40B4-BE49-F238E27FC236}">
                <a16:creationId xmlns:a16="http://schemas.microsoft.com/office/drawing/2014/main" id="{B07C454E-C47B-E39F-72EE-123E8EA46ADC}"/>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60970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0B5D-9FB7-E137-8CF4-9AD832F15084}"/>
              </a:ext>
            </a:extLst>
          </p:cNvPr>
          <p:cNvSpPr>
            <a:spLocks noGrp="1"/>
          </p:cNvSpPr>
          <p:nvPr>
            <p:ph type="title"/>
          </p:nvPr>
        </p:nvSpPr>
        <p:spPr>
          <a:xfrm>
            <a:off x="913806" y="4565255"/>
            <a:ext cx="10355326" cy="543472"/>
          </a:xfrm>
        </p:spPr>
        <p:txBody>
          <a:bodyPr anchor="b">
            <a:normAutofit/>
          </a:bodyPr>
          <a:lstStyle/>
          <a:p>
            <a:r>
              <a:rPr lang="en-US" b="1" dirty="0"/>
              <a:t>Data Wangling on Multiple Tables</a:t>
            </a:r>
            <a:endParaRPr lang="en-SG" b="1" dirty="0"/>
          </a:p>
        </p:txBody>
      </p:sp>
      <p:pic>
        <p:nvPicPr>
          <p:cNvPr id="6" name="Picture 5">
            <a:extLst>
              <a:ext uri="{FF2B5EF4-FFF2-40B4-BE49-F238E27FC236}">
                <a16:creationId xmlns:a16="http://schemas.microsoft.com/office/drawing/2014/main" id="{60A11A4F-3549-D424-554A-A95D1F09E3D9}"/>
              </a:ext>
            </a:extLst>
          </p:cNvPr>
          <p:cNvPicPr>
            <a:picLocks noChangeAspect="1"/>
          </p:cNvPicPr>
          <p:nvPr/>
        </p:nvPicPr>
        <p:blipFill>
          <a:blip r:embed="rId2"/>
          <a:stretch>
            <a:fillRect/>
          </a:stretch>
        </p:blipFill>
        <p:spPr>
          <a:xfrm>
            <a:off x="2152724" y="695009"/>
            <a:ext cx="7878595" cy="3525671"/>
          </a:xfrm>
          <a:prstGeom prst="rect">
            <a:avLst/>
          </a:prstGeom>
          <a:noFill/>
          <a:effectLst>
            <a:outerShdw blurRad="38100" dist="25400" dir="4440000">
              <a:srgbClr val="000000">
                <a:alpha val="36000"/>
              </a:srgbClr>
            </a:outerShdw>
          </a:effectLst>
        </p:spPr>
      </p:pic>
      <p:sp>
        <p:nvSpPr>
          <p:cNvPr id="3" name="Content Placeholder 2">
            <a:extLst>
              <a:ext uri="{FF2B5EF4-FFF2-40B4-BE49-F238E27FC236}">
                <a16:creationId xmlns:a16="http://schemas.microsoft.com/office/drawing/2014/main" id="{79902F83-3652-DC9E-5BA9-C7B350DBEC1A}"/>
              </a:ext>
            </a:extLst>
          </p:cNvPr>
          <p:cNvSpPr>
            <a:spLocks noGrp="1"/>
          </p:cNvSpPr>
          <p:nvPr>
            <p:ph type="body" sz="half" idx="2"/>
          </p:nvPr>
        </p:nvSpPr>
        <p:spPr>
          <a:xfrm>
            <a:off x="913795" y="5247728"/>
            <a:ext cx="10353762" cy="543472"/>
          </a:xfrm>
        </p:spPr>
        <p:txBody>
          <a:bodyPr anchor="t">
            <a:normAutofit fontScale="92500" lnSpcReduction="20000"/>
          </a:bodyPr>
          <a:lstStyle/>
          <a:p>
            <a:pPr>
              <a:lnSpc>
                <a:spcPct val="100000"/>
              </a:lnSpc>
            </a:pPr>
            <a:endParaRPr lang="en-SG" sz="1400" dirty="0"/>
          </a:p>
          <a:p>
            <a:pPr>
              <a:lnSpc>
                <a:spcPct val="100000"/>
              </a:lnSpc>
            </a:pPr>
            <a:r>
              <a:rPr lang="en-SG" sz="1400" dirty="0"/>
              <a:t>Loading the Data</a:t>
            </a:r>
          </a:p>
        </p:txBody>
      </p:sp>
    </p:spTree>
    <p:extLst>
      <p:ext uri="{BB962C8B-B14F-4D97-AF65-F5344CB8AC3E}">
        <p14:creationId xmlns:p14="http://schemas.microsoft.com/office/powerpoint/2010/main" val="388019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71E406-FF0B-8AFB-4C59-4A2726A83EF8}"/>
              </a:ext>
            </a:extLst>
          </p:cNvPr>
          <p:cNvPicPr>
            <a:picLocks noChangeAspect="1"/>
          </p:cNvPicPr>
          <p:nvPr/>
        </p:nvPicPr>
        <p:blipFill>
          <a:blip r:embed="rId2"/>
          <a:stretch>
            <a:fillRect/>
          </a:stretch>
        </p:blipFill>
        <p:spPr>
          <a:xfrm>
            <a:off x="2292467" y="909611"/>
            <a:ext cx="7607065" cy="3163515"/>
          </a:xfrm>
          <a:prstGeom prst="rect">
            <a:avLst/>
          </a:prstGeom>
        </p:spPr>
      </p:pic>
      <p:sp>
        <p:nvSpPr>
          <p:cNvPr id="2" name="Title 1">
            <a:extLst>
              <a:ext uri="{FF2B5EF4-FFF2-40B4-BE49-F238E27FC236}">
                <a16:creationId xmlns:a16="http://schemas.microsoft.com/office/drawing/2014/main" id="{53810B5D-9FB7-E137-8CF4-9AD832F15084}"/>
              </a:ext>
            </a:extLst>
          </p:cNvPr>
          <p:cNvSpPr>
            <a:spLocks noGrp="1"/>
          </p:cNvSpPr>
          <p:nvPr>
            <p:ph type="title"/>
          </p:nvPr>
        </p:nvSpPr>
        <p:spPr>
          <a:xfrm>
            <a:off x="913806" y="4565255"/>
            <a:ext cx="10355326" cy="543472"/>
          </a:xfrm>
        </p:spPr>
        <p:txBody>
          <a:bodyPr anchor="b">
            <a:normAutofit/>
          </a:bodyPr>
          <a:lstStyle/>
          <a:p>
            <a:r>
              <a:rPr lang="en-US" b="1" dirty="0"/>
              <a:t>Data Wangling on Multiple Tables</a:t>
            </a:r>
            <a:endParaRPr lang="en-SG" b="1" dirty="0"/>
          </a:p>
        </p:txBody>
      </p:sp>
      <p:sp>
        <p:nvSpPr>
          <p:cNvPr id="3" name="Content Placeholder 2">
            <a:extLst>
              <a:ext uri="{FF2B5EF4-FFF2-40B4-BE49-F238E27FC236}">
                <a16:creationId xmlns:a16="http://schemas.microsoft.com/office/drawing/2014/main" id="{79902F83-3652-DC9E-5BA9-C7B350DBEC1A}"/>
              </a:ext>
            </a:extLst>
          </p:cNvPr>
          <p:cNvSpPr>
            <a:spLocks noGrp="1"/>
          </p:cNvSpPr>
          <p:nvPr>
            <p:ph type="body" sz="half" idx="2"/>
          </p:nvPr>
        </p:nvSpPr>
        <p:spPr>
          <a:xfrm>
            <a:off x="913795" y="5247728"/>
            <a:ext cx="10353762" cy="543472"/>
          </a:xfrm>
        </p:spPr>
        <p:txBody>
          <a:bodyPr anchor="t">
            <a:normAutofit fontScale="92500" lnSpcReduction="20000"/>
          </a:bodyPr>
          <a:lstStyle/>
          <a:p>
            <a:pPr>
              <a:lnSpc>
                <a:spcPct val="100000"/>
              </a:lnSpc>
            </a:pPr>
            <a:endParaRPr lang="en-SG" sz="1400" dirty="0"/>
          </a:p>
          <a:p>
            <a:pPr>
              <a:lnSpc>
                <a:spcPct val="100000"/>
              </a:lnSpc>
            </a:pPr>
            <a:r>
              <a:rPr lang="en-SG" sz="1400" dirty="0"/>
              <a:t>Drop Unnecessary Column</a:t>
            </a:r>
          </a:p>
        </p:txBody>
      </p:sp>
      <p:sp>
        <p:nvSpPr>
          <p:cNvPr id="7" name="Rectangle 6">
            <a:extLst>
              <a:ext uri="{FF2B5EF4-FFF2-40B4-BE49-F238E27FC236}">
                <a16:creationId xmlns:a16="http://schemas.microsoft.com/office/drawing/2014/main" id="{238A5F1F-AB2A-D887-DF7C-5BB201306175}"/>
              </a:ext>
            </a:extLst>
          </p:cNvPr>
          <p:cNvSpPr/>
          <p:nvPr/>
        </p:nvSpPr>
        <p:spPr>
          <a:xfrm>
            <a:off x="3219061" y="1464905"/>
            <a:ext cx="5430416" cy="186613"/>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37050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7B63-F2FF-FEB9-F29D-137107D3E53C}"/>
              </a:ext>
            </a:extLst>
          </p:cNvPr>
          <p:cNvSpPr>
            <a:spLocks noGrp="1"/>
          </p:cNvSpPr>
          <p:nvPr>
            <p:ph type="title"/>
          </p:nvPr>
        </p:nvSpPr>
        <p:spPr/>
        <p:txBody>
          <a:bodyPr/>
          <a:lstStyle/>
          <a:p>
            <a:r>
              <a:rPr lang="en-SG" dirty="0"/>
              <a:t>After dropping the respective columns</a:t>
            </a:r>
          </a:p>
        </p:txBody>
      </p:sp>
      <p:sp>
        <p:nvSpPr>
          <p:cNvPr id="3" name="Text Placeholder 2">
            <a:extLst>
              <a:ext uri="{FF2B5EF4-FFF2-40B4-BE49-F238E27FC236}">
                <a16:creationId xmlns:a16="http://schemas.microsoft.com/office/drawing/2014/main" id="{A7FA10D6-6525-E543-66C6-C91326B3CF2A}"/>
              </a:ext>
            </a:extLst>
          </p:cNvPr>
          <p:cNvSpPr>
            <a:spLocks noGrp="1"/>
          </p:cNvSpPr>
          <p:nvPr>
            <p:ph type="body" idx="1"/>
          </p:nvPr>
        </p:nvSpPr>
        <p:spPr/>
        <p:txBody>
          <a:bodyPr/>
          <a:lstStyle/>
          <a:p>
            <a:r>
              <a:rPr lang="en-SG" dirty="0"/>
              <a:t>Position</a:t>
            </a:r>
          </a:p>
        </p:txBody>
      </p:sp>
      <p:sp>
        <p:nvSpPr>
          <p:cNvPr id="4" name="Content Placeholder 3">
            <a:extLst>
              <a:ext uri="{FF2B5EF4-FFF2-40B4-BE49-F238E27FC236}">
                <a16:creationId xmlns:a16="http://schemas.microsoft.com/office/drawing/2014/main" id="{9BDE9418-73CA-ED19-93B3-790B9387126B}"/>
              </a:ext>
            </a:extLst>
          </p:cNvPr>
          <p:cNvSpPr>
            <a:spLocks noGrp="1"/>
          </p:cNvSpPr>
          <p:nvPr>
            <p:ph sz="half" idx="2"/>
          </p:nvPr>
        </p:nvSpPr>
        <p:spPr/>
        <p:txBody>
          <a:bodyPr/>
          <a:lstStyle/>
          <a:p>
            <a:r>
              <a:rPr lang="en-SG" dirty="0"/>
              <a:t>Accuracy: 0.9690288713910761</a:t>
            </a:r>
          </a:p>
          <a:p>
            <a:r>
              <a:rPr lang="en-SG" dirty="0"/>
              <a:t>Precision: 0.9539295392953929</a:t>
            </a:r>
          </a:p>
          <a:p>
            <a:r>
              <a:rPr lang="en-SG" dirty="0"/>
              <a:t>Recall: 0.7770419426048565</a:t>
            </a:r>
          </a:p>
          <a:p>
            <a:r>
              <a:rPr lang="en-SG" dirty="0"/>
              <a:t>F1-Score: 0.856447688564477</a:t>
            </a:r>
          </a:p>
        </p:txBody>
      </p:sp>
      <p:sp>
        <p:nvSpPr>
          <p:cNvPr id="5" name="Text Placeholder 4">
            <a:extLst>
              <a:ext uri="{FF2B5EF4-FFF2-40B4-BE49-F238E27FC236}">
                <a16:creationId xmlns:a16="http://schemas.microsoft.com/office/drawing/2014/main" id="{82CC300A-031A-29EE-46BF-3BDD76B5C07A}"/>
              </a:ext>
            </a:extLst>
          </p:cNvPr>
          <p:cNvSpPr>
            <a:spLocks noGrp="1"/>
          </p:cNvSpPr>
          <p:nvPr>
            <p:ph type="body" sz="quarter" idx="3"/>
          </p:nvPr>
        </p:nvSpPr>
        <p:spPr/>
        <p:txBody>
          <a:bodyPr/>
          <a:lstStyle/>
          <a:p>
            <a:r>
              <a:rPr lang="en-SG" dirty="0"/>
              <a:t>Points</a:t>
            </a:r>
          </a:p>
        </p:txBody>
      </p:sp>
      <p:sp>
        <p:nvSpPr>
          <p:cNvPr id="6" name="Content Placeholder 5">
            <a:extLst>
              <a:ext uri="{FF2B5EF4-FFF2-40B4-BE49-F238E27FC236}">
                <a16:creationId xmlns:a16="http://schemas.microsoft.com/office/drawing/2014/main" id="{E0EC303B-DEC4-12A9-B65E-78BDDF5C7B9C}"/>
              </a:ext>
            </a:extLst>
          </p:cNvPr>
          <p:cNvSpPr>
            <a:spLocks noGrp="1"/>
          </p:cNvSpPr>
          <p:nvPr>
            <p:ph sz="quarter" idx="4"/>
          </p:nvPr>
        </p:nvSpPr>
        <p:spPr/>
        <p:txBody>
          <a:bodyPr/>
          <a:lstStyle/>
          <a:p>
            <a:r>
              <a:rPr lang="en-SG" dirty="0"/>
              <a:t>Accuracy: 0.8858267716535433</a:t>
            </a:r>
          </a:p>
          <a:p>
            <a:r>
              <a:rPr lang="en-SG" dirty="0"/>
              <a:t>Precision: 0.7093023255813954</a:t>
            </a:r>
          </a:p>
          <a:p>
            <a:r>
              <a:rPr lang="en-SG" dirty="0"/>
              <a:t>Recall: 0.0673289183222958</a:t>
            </a:r>
          </a:p>
          <a:p>
            <a:r>
              <a:rPr lang="en-SG" dirty="0"/>
              <a:t>F1-Score: 0.12298387096774194</a:t>
            </a:r>
          </a:p>
        </p:txBody>
      </p:sp>
    </p:spTree>
    <p:extLst>
      <p:ext uri="{BB962C8B-B14F-4D97-AF65-F5344CB8AC3E}">
        <p14:creationId xmlns:p14="http://schemas.microsoft.com/office/powerpoint/2010/main" val="103645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0B5D-9FB7-E137-8CF4-9AD832F15084}"/>
              </a:ext>
            </a:extLst>
          </p:cNvPr>
          <p:cNvSpPr>
            <a:spLocks noGrp="1"/>
          </p:cNvSpPr>
          <p:nvPr>
            <p:ph type="title"/>
          </p:nvPr>
        </p:nvSpPr>
        <p:spPr>
          <a:xfrm>
            <a:off x="913806" y="4565255"/>
            <a:ext cx="10355326" cy="543472"/>
          </a:xfrm>
        </p:spPr>
        <p:txBody>
          <a:bodyPr anchor="b">
            <a:normAutofit/>
          </a:bodyPr>
          <a:lstStyle/>
          <a:p>
            <a:r>
              <a:rPr lang="en-US" b="1" dirty="0"/>
              <a:t>Data Wangling on Multiple Tables</a:t>
            </a:r>
            <a:endParaRPr lang="en-SG" b="1" dirty="0"/>
          </a:p>
        </p:txBody>
      </p:sp>
      <p:sp>
        <p:nvSpPr>
          <p:cNvPr id="3" name="Content Placeholder 2">
            <a:extLst>
              <a:ext uri="{FF2B5EF4-FFF2-40B4-BE49-F238E27FC236}">
                <a16:creationId xmlns:a16="http://schemas.microsoft.com/office/drawing/2014/main" id="{79902F83-3652-DC9E-5BA9-C7B350DBEC1A}"/>
              </a:ext>
            </a:extLst>
          </p:cNvPr>
          <p:cNvSpPr>
            <a:spLocks noGrp="1"/>
          </p:cNvSpPr>
          <p:nvPr>
            <p:ph type="body" sz="half" idx="2"/>
          </p:nvPr>
        </p:nvSpPr>
        <p:spPr>
          <a:xfrm>
            <a:off x="913795" y="5247728"/>
            <a:ext cx="10353762" cy="543472"/>
          </a:xfrm>
        </p:spPr>
        <p:txBody>
          <a:bodyPr anchor="t">
            <a:normAutofit fontScale="92500" lnSpcReduction="20000"/>
          </a:bodyPr>
          <a:lstStyle/>
          <a:p>
            <a:pPr>
              <a:lnSpc>
                <a:spcPct val="100000"/>
              </a:lnSpc>
            </a:pPr>
            <a:endParaRPr lang="en-SG" sz="1400" dirty="0"/>
          </a:p>
          <a:p>
            <a:pPr>
              <a:lnSpc>
                <a:spcPct val="100000"/>
              </a:lnSpc>
            </a:pPr>
            <a:r>
              <a:rPr lang="en-SG" sz="1400" dirty="0"/>
              <a:t>Create Target Column</a:t>
            </a:r>
          </a:p>
        </p:txBody>
      </p:sp>
      <p:pic>
        <p:nvPicPr>
          <p:cNvPr id="6" name="Picture 5">
            <a:extLst>
              <a:ext uri="{FF2B5EF4-FFF2-40B4-BE49-F238E27FC236}">
                <a16:creationId xmlns:a16="http://schemas.microsoft.com/office/drawing/2014/main" id="{A4B283E9-DB75-8B9E-68BF-AB628D2FDE0F}"/>
              </a:ext>
            </a:extLst>
          </p:cNvPr>
          <p:cNvPicPr>
            <a:picLocks noChangeAspect="1"/>
          </p:cNvPicPr>
          <p:nvPr/>
        </p:nvPicPr>
        <p:blipFill>
          <a:blip r:embed="rId2"/>
          <a:stretch>
            <a:fillRect/>
          </a:stretch>
        </p:blipFill>
        <p:spPr>
          <a:xfrm>
            <a:off x="1527190" y="1228732"/>
            <a:ext cx="9137620" cy="2380388"/>
          </a:xfrm>
          <a:prstGeom prst="rect">
            <a:avLst/>
          </a:prstGeom>
        </p:spPr>
      </p:pic>
      <p:sp>
        <p:nvSpPr>
          <p:cNvPr id="8" name="Rectangle 7">
            <a:extLst>
              <a:ext uri="{FF2B5EF4-FFF2-40B4-BE49-F238E27FC236}">
                <a16:creationId xmlns:a16="http://schemas.microsoft.com/office/drawing/2014/main" id="{51FC7375-0B39-93E0-4818-C84CB415E506}"/>
              </a:ext>
            </a:extLst>
          </p:cNvPr>
          <p:cNvSpPr/>
          <p:nvPr/>
        </p:nvSpPr>
        <p:spPr>
          <a:xfrm>
            <a:off x="7763068" y="2192694"/>
            <a:ext cx="1035699" cy="1416426"/>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897737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{B9E4F4FE-11BF-400B-8327-429F755F0EE9}tf12214701_win32</Template>
  <TotalTime>346</TotalTime>
  <Words>1480</Words>
  <Application>Microsoft Office PowerPoint</Application>
  <PresentationFormat>Widescreen</PresentationFormat>
  <Paragraphs>187</Paragraphs>
  <Slides>36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Helvetica Neue</vt:lpstr>
      <vt:lpstr>Söhne</vt:lpstr>
      <vt:lpstr>Arial</vt:lpstr>
      <vt:lpstr>Calibri</vt:lpstr>
      <vt:lpstr>Goudy Old Style</vt:lpstr>
      <vt:lpstr>Wingdings</vt:lpstr>
      <vt:lpstr>Wingdings 2</vt:lpstr>
      <vt:lpstr>SlateVTI</vt:lpstr>
      <vt:lpstr>Data Wrangling ASG2</vt:lpstr>
      <vt:lpstr>Content</vt:lpstr>
      <vt:lpstr>Problem Understanding</vt:lpstr>
      <vt:lpstr>Problem Understanding</vt:lpstr>
      <vt:lpstr>Data Wangling on Multiple Tables</vt:lpstr>
      <vt:lpstr>Data Wangling on Multiple Tables</vt:lpstr>
      <vt:lpstr>Data Wangling on Multiple Tables</vt:lpstr>
      <vt:lpstr>After dropping the respective columns</vt:lpstr>
      <vt:lpstr>Data Wangling on Multiple Tables</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Data Cleansing and Transformation</vt:lpstr>
      <vt:lpstr>PowerPoint Presentation</vt:lpstr>
      <vt:lpstr>Data Cleansing and Transformation</vt:lpstr>
      <vt:lpstr>Data Cleansing and Transformation</vt:lpstr>
      <vt:lpstr>Data Cleansing and Transformation</vt:lpstr>
      <vt:lpstr>PowerPoint Presentation</vt:lpstr>
      <vt:lpstr>Data Cleansing and Transformation</vt:lpstr>
      <vt:lpstr>PowerPoint Presentation</vt:lpstr>
      <vt:lpstr>PowerPoint Presentation</vt:lpstr>
      <vt:lpstr>Data Cleansing and Transformation</vt:lpstr>
      <vt:lpstr>Feature Engineer</vt:lpstr>
      <vt:lpstr>Feature Engineer</vt:lpstr>
      <vt:lpstr>Feature Engineer</vt:lpstr>
      <vt:lpstr>Machine Learning Modelling</vt:lpstr>
      <vt:lpstr>Machine Learning Modelling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 ASG2</dc:title>
  <dc:creator>Law Jun Jie /DS</dc:creator>
  <cp:lastModifiedBy>Law Jun Jie /DS</cp:lastModifiedBy>
  <cp:revision>2</cp:revision>
  <dcterms:created xsi:type="dcterms:W3CDTF">2023-08-10T21:47:14Z</dcterms:created>
  <dcterms:modified xsi:type="dcterms:W3CDTF">2023-08-19T14:49:41Z</dcterms:modified>
</cp:coreProperties>
</file>