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2" r:id="rId6"/>
    <p:sldId id="327" r:id="rId7"/>
    <p:sldId id="328" r:id="rId8"/>
    <p:sldId id="280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77" r:id="rId19"/>
    <p:sldId id="338" r:id="rId20"/>
    <p:sldId id="339" r:id="rId21"/>
    <p:sldId id="340" r:id="rId22"/>
    <p:sldId id="284" r:id="rId23"/>
    <p:sldId id="341" r:id="rId24"/>
    <p:sldId id="342" r:id="rId25"/>
    <p:sldId id="343" r:id="rId26"/>
    <p:sldId id="344" r:id="rId27"/>
    <p:sldId id="291" r:id="rId28"/>
    <p:sldId id="345" r:id="rId29"/>
    <p:sldId id="305" r:id="rId30"/>
  </p:sldIdLst>
  <p:sldSz cx="9144000" cy="5143500" type="screen16x9"/>
  <p:notesSz cx="6858000" cy="9144000"/>
  <p:embeddedFontLst>
    <p:embeddedFont>
      <p:font typeface="Albert Sans" panose="020B0604020202020204" charset="0"/>
      <p:regular r:id="rId32"/>
      <p:bold r:id="rId33"/>
      <p:italic r:id="rId34"/>
      <p:boldItalic r:id="rId35"/>
    </p:embeddedFont>
    <p:embeddedFont>
      <p:font typeface="Anybody SemiBold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FD28F9-0C85-4021-A7D3-C83EF62BA271}">
  <a:tblStyle styleId="{BCFD28F9-0C85-4021-A7D3-C83EF62BA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28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4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5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013acee2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013acee2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32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078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013acee2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013acee2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760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To look for 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correlation between variables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332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973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e013acee29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e013acee29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To look for 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correlation between variables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8626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computer science, garbage in, garbage out (GIGO) is the concept that flawed, or nonsense (garbage) input data produces nonsense output.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61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118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65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 hasCustomPrompt="1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 idx="2" hasCustomPrompt="1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3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 idx="4" hasCustomPrompt="1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5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7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l="4449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>
            <a:spLocks noGrp="1"/>
          </p:cNvSpPr>
          <p:nvPr>
            <p:ph type="pic" idx="2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l="73023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7" r:id="rId10"/>
    <p:sldLayoutId id="2147483674" r:id="rId11"/>
    <p:sldLayoutId id="2147483677" r:id="rId12"/>
    <p:sldLayoutId id="2147483678" r:id="rId13"/>
    <p:sldLayoutId id="2147483679" r:id="rId14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Wrangling Findings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S10243668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Law Jun Jie</a:t>
            </a:r>
            <a:endParaRPr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6096" y="-17904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2" y="219410"/>
            <a:ext cx="3600300" cy="1054654"/>
          </a:xfrm>
        </p:spPr>
        <p:txBody>
          <a:bodyPr/>
          <a:lstStyle/>
          <a:p>
            <a:r>
              <a:rPr lang="en-SG" sz="2800" dirty="0"/>
              <a:t>Dealing With Missing Values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1E735-EA1D-62E7-4C63-6681B8D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2" y="1274064"/>
            <a:ext cx="6004694" cy="3010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CA8166-77BC-8D6E-F0D3-06194336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22" y="5269007"/>
            <a:ext cx="6004694" cy="19694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A6D2CF-1285-B632-C24A-8F9D8AD83A9A}"/>
              </a:ext>
            </a:extLst>
          </p:cNvPr>
          <p:cNvSpPr/>
          <p:nvPr/>
        </p:nvSpPr>
        <p:spPr>
          <a:xfrm>
            <a:off x="5644896" y="1621535"/>
            <a:ext cx="1024128" cy="26629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272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2" y="219410"/>
            <a:ext cx="3600300" cy="1054654"/>
          </a:xfrm>
        </p:spPr>
        <p:txBody>
          <a:bodyPr/>
          <a:lstStyle/>
          <a:p>
            <a:r>
              <a:rPr lang="en-SG" sz="2800" dirty="0"/>
              <a:t>Dealing With Missing Values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1E735-EA1D-62E7-4C63-6681B8D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53" y="5270052"/>
            <a:ext cx="6004694" cy="3010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CA8166-77BC-8D6E-F0D3-06194336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53" y="1899982"/>
            <a:ext cx="6004694" cy="19694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7DA6D4-1E88-EE5A-27F9-7C3F1F748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552" y="-3300045"/>
            <a:ext cx="6004795" cy="32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79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2458192C-8C8D-F551-742F-F9B88E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8" y="219410"/>
            <a:ext cx="3600300" cy="1054654"/>
          </a:xfrm>
        </p:spPr>
        <p:txBody>
          <a:bodyPr/>
          <a:lstStyle/>
          <a:p>
            <a:r>
              <a:rPr lang="en-SG" sz="2800" dirty="0"/>
              <a:t>Dealing With Missing Values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4FC107-9521-87EC-44D4-D55B0838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7" y="1274064"/>
            <a:ext cx="6004795" cy="32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5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1" y="219410"/>
            <a:ext cx="4118365" cy="1054654"/>
          </a:xfrm>
        </p:spPr>
        <p:txBody>
          <a:bodyPr/>
          <a:lstStyle/>
          <a:p>
            <a:r>
              <a:rPr lang="en-US" sz="2800" dirty="0"/>
              <a:t>Relationship with Numerical Variables</a:t>
            </a:r>
            <a:endParaRPr lang="en-SG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4ECA5-783B-0D80-5C78-39E342BA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35" y="1274064"/>
            <a:ext cx="2232873" cy="185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CFCA6-1A2A-169E-5EF7-C3CD6186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35" y="3286175"/>
            <a:ext cx="2209719" cy="18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92DFF-1B30-DBD3-6CCB-4352D24AF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928" y="1274064"/>
            <a:ext cx="2243750" cy="1857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3D3431-3A91-9BC8-4836-5918B7797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928" y="3286175"/>
            <a:ext cx="2264524" cy="18573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7786019-7533-8658-63BD-6CADFC93B8E1}"/>
              </a:ext>
            </a:extLst>
          </p:cNvPr>
          <p:cNvSpPr/>
          <p:nvPr/>
        </p:nvSpPr>
        <p:spPr>
          <a:xfrm>
            <a:off x="2363638" y="1119278"/>
            <a:ext cx="2398162" cy="2012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338416-3F0D-DC2C-89E9-ADF132DDEE98}"/>
              </a:ext>
            </a:extLst>
          </p:cNvPr>
          <p:cNvSpPr/>
          <p:nvPr/>
        </p:nvSpPr>
        <p:spPr>
          <a:xfrm>
            <a:off x="5362731" y="3131389"/>
            <a:ext cx="2398162" cy="2012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57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1" y="219410"/>
            <a:ext cx="4118365" cy="1054654"/>
          </a:xfrm>
        </p:spPr>
        <p:txBody>
          <a:bodyPr/>
          <a:lstStyle/>
          <a:p>
            <a:r>
              <a:rPr lang="en-US" sz="2800" dirty="0"/>
              <a:t>Relationship with Numerical Variables</a:t>
            </a:r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3CB57-20D4-B9A4-EE26-7FCA2592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1" y="1274064"/>
            <a:ext cx="7313850" cy="2038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AE928-75F0-DD68-9E14-CAF02C56B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21" y="3864233"/>
            <a:ext cx="3635055" cy="5029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D1DAAF-0F38-2F10-7EE8-5BBF920DD9D5}"/>
              </a:ext>
            </a:extLst>
          </p:cNvPr>
          <p:cNvSpPr/>
          <p:nvPr/>
        </p:nvSpPr>
        <p:spPr>
          <a:xfrm>
            <a:off x="8293206" y="1750931"/>
            <a:ext cx="612965" cy="1561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869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2458192C-8C8D-F551-742F-F9B88E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7" y="219410"/>
            <a:ext cx="4284223" cy="1054654"/>
          </a:xfrm>
        </p:spPr>
        <p:txBody>
          <a:bodyPr/>
          <a:lstStyle/>
          <a:p>
            <a:r>
              <a:rPr lang="en-US" sz="2800" dirty="0"/>
              <a:t>Relationship with Categorical Variables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F39F4-515F-0332-FA56-910FAD6A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7" y="1383871"/>
            <a:ext cx="4821395" cy="317125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6F0A48-7878-6714-5659-ABB709202A36}"/>
              </a:ext>
            </a:extLst>
          </p:cNvPr>
          <p:cNvCxnSpPr>
            <a:cxnSpLocks/>
          </p:cNvCxnSpPr>
          <p:nvPr/>
        </p:nvCxnSpPr>
        <p:spPr>
          <a:xfrm>
            <a:off x="4710022" y="1527256"/>
            <a:ext cx="1" cy="2553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5547F7F-76AD-94FE-FF78-57A26698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7" y="4664933"/>
            <a:ext cx="3368332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2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2" y="219410"/>
            <a:ext cx="2755392" cy="1054654"/>
          </a:xfrm>
        </p:spPr>
        <p:txBody>
          <a:bodyPr/>
          <a:lstStyle/>
          <a:p>
            <a:r>
              <a:rPr lang="en-US" sz="2800" dirty="0"/>
              <a:t>Missing Value Imputation</a:t>
            </a:r>
            <a:endParaRPr lang="en-SG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200BC-9B6A-D3E5-43E9-BD4EE74E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2" y="1274064"/>
            <a:ext cx="5781770" cy="1297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3CDAA-50E6-4CF4-5B1C-FB5B1E21C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22" y="2990227"/>
            <a:ext cx="4773972" cy="9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7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2458192C-8C8D-F551-742F-F9B88E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8" y="219410"/>
            <a:ext cx="2817732" cy="1054654"/>
          </a:xfrm>
        </p:spPr>
        <p:txBody>
          <a:bodyPr/>
          <a:lstStyle/>
          <a:p>
            <a:r>
              <a:rPr lang="en-US" sz="2800" dirty="0"/>
              <a:t>Dealing with outliers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FA287-9F9B-1DFC-A8B1-1AC1E32A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158"/>
            <a:ext cx="3529421" cy="3068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E08D-4C60-DD35-A76B-A2BF90AF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11" y="1613158"/>
            <a:ext cx="3529421" cy="314858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3CDDE-83FE-B6B1-144D-6E242BB7B40A}"/>
              </a:ext>
            </a:extLst>
          </p:cNvPr>
          <p:cNvSpPr/>
          <p:nvPr/>
        </p:nvSpPr>
        <p:spPr>
          <a:xfrm>
            <a:off x="-63071" y="1413033"/>
            <a:ext cx="3719437" cy="33384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93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"/>
          <p:cNvSpPr txBox="1">
            <a:spLocks noGrp="1"/>
          </p:cNvSpPr>
          <p:nvPr>
            <p:ph type="title"/>
          </p:nvPr>
        </p:nvSpPr>
        <p:spPr>
          <a:xfrm flipH="1">
            <a:off x="2560320" y="1761725"/>
            <a:ext cx="454318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Transformation</a:t>
            </a:r>
            <a:endParaRPr dirty="0"/>
          </a:p>
        </p:txBody>
      </p:sp>
      <p:sp>
        <p:nvSpPr>
          <p:cNvPr id="600" name="Google Shape;600;p58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1" name="Google Shape;601;p58"/>
          <p:cNvSpPr txBox="1">
            <a:spLocks noGrp="1"/>
          </p:cNvSpPr>
          <p:nvPr>
            <p:ph type="subTitle" idx="1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Categorical Data &amp; Numerical Data</a:t>
            </a:r>
            <a:endParaRPr dirty="0"/>
          </a:p>
        </p:txBody>
      </p:sp>
      <p:cxnSp>
        <p:nvCxnSpPr>
          <p:cNvPr id="602" name="Google Shape;602;p58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3" name="Google Shape;603;p58"/>
          <p:cNvGrpSpPr/>
          <p:nvPr/>
        </p:nvGrpSpPr>
        <p:grpSpPr>
          <a:xfrm flipH="1">
            <a:off x="8222585" y="355031"/>
            <a:ext cx="402866" cy="369933"/>
            <a:chOff x="6985538" y="307000"/>
            <a:chExt cx="1545325" cy="1419000"/>
          </a:xfrm>
        </p:grpSpPr>
        <p:sp>
          <p:nvSpPr>
            <p:cNvPr id="604" name="Google Shape;604;p5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0" name="Google Shape;6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2458192C-8C8D-F551-742F-F9B88E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7" y="219410"/>
            <a:ext cx="4172080" cy="1054654"/>
          </a:xfrm>
        </p:spPr>
        <p:txBody>
          <a:bodyPr/>
          <a:lstStyle/>
          <a:p>
            <a:r>
              <a:rPr lang="en-US" sz="2800" dirty="0"/>
              <a:t>Encoding Categorical Variables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04C0F-FCE9-D96B-DFC0-AC492E09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8" y="1274064"/>
            <a:ext cx="4305673" cy="967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64321B-4C92-C36F-FA48-212247CA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7" y="3003684"/>
            <a:ext cx="4648603" cy="192040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45C8A5-1DF7-9D08-5C84-771F84D1CD6F}"/>
              </a:ext>
            </a:extLst>
          </p:cNvPr>
          <p:cNvSpPr/>
          <p:nvPr/>
        </p:nvSpPr>
        <p:spPr>
          <a:xfrm>
            <a:off x="287777" y="4282058"/>
            <a:ext cx="4827687" cy="7800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70DBD-5834-698B-57B5-7FA1612BFBEF}"/>
              </a:ext>
            </a:extLst>
          </p:cNvPr>
          <p:cNvSpPr txBox="1"/>
          <p:nvPr/>
        </p:nvSpPr>
        <p:spPr>
          <a:xfrm>
            <a:off x="287777" y="2711815"/>
            <a:ext cx="1144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Encoding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269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Exploration &amp; Cleansing</a:t>
            </a:r>
            <a:endParaRPr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Transformation</a:t>
            </a:r>
            <a:endParaRPr dirty="0"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Feature Engineer</a:t>
            </a:r>
            <a:endParaRPr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Summary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27B43A-4045-80A1-78E7-03538F83A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0A6ADB-6B62-BF23-4059-0174BCC4441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99BC4C-EEA0-7A0E-2488-F7BB3DDA500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CF25156-3E01-71E4-E648-FF2BB808413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1" y="219410"/>
            <a:ext cx="3945837" cy="1054654"/>
          </a:xfrm>
        </p:spPr>
        <p:txBody>
          <a:bodyPr/>
          <a:lstStyle/>
          <a:p>
            <a:r>
              <a:rPr lang="en-US" sz="2800" dirty="0"/>
              <a:t>Transforming Numerical Variables</a:t>
            </a:r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BC904-C7E2-B9B3-79AA-18711637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1" y="1174577"/>
            <a:ext cx="4302267" cy="1964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8B180-AD96-A75C-E25A-F3EE6558B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171" y="3138656"/>
            <a:ext cx="4644829" cy="196091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1CD40-4604-7233-481B-BA9A0CD78776}"/>
              </a:ext>
            </a:extLst>
          </p:cNvPr>
          <p:cNvSpPr/>
          <p:nvPr/>
        </p:nvSpPr>
        <p:spPr>
          <a:xfrm>
            <a:off x="1446552" y="1131445"/>
            <a:ext cx="4644829" cy="19640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7420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1" y="219410"/>
            <a:ext cx="3945837" cy="1054654"/>
          </a:xfrm>
        </p:spPr>
        <p:txBody>
          <a:bodyPr/>
          <a:lstStyle/>
          <a:p>
            <a:r>
              <a:rPr lang="en-US" sz="2800" dirty="0"/>
              <a:t>Transforming Numerical Variables</a:t>
            </a:r>
            <a:endParaRPr lang="en-SG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077F8-C8AC-7163-A881-7CCF785C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1" y="1133851"/>
            <a:ext cx="4298456" cy="1959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377D7E-256B-412B-5FE7-6C6BBF76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3192812"/>
            <a:ext cx="2751826" cy="8113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A3730B-35C0-F848-5FF6-EE51DC412EA1}"/>
              </a:ext>
            </a:extLst>
          </p:cNvPr>
          <p:cNvSpPr/>
          <p:nvPr/>
        </p:nvSpPr>
        <p:spPr>
          <a:xfrm>
            <a:off x="1446552" y="1131445"/>
            <a:ext cx="4644829" cy="19640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891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5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646812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dirty="0"/>
              <a:t>Feature Engineer</a:t>
            </a:r>
          </a:p>
        </p:txBody>
      </p:sp>
      <p:sp>
        <p:nvSpPr>
          <p:cNvPr id="721" name="Google Shape;721;p65"/>
          <p:cNvSpPr txBox="1">
            <a:spLocks noGrp="1"/>
          </p:cNvSpPr>
          <p:nvPr>
            <p:ph type="title" idx="2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2" name="Google Shape;722;p65"/>
          <p:cNvSpPr txBox="1">
            <a:spLocks noGrp="1"/>
          </p:cNvSpPr>
          <p:nvPr>
            <p:ph type="subTitle" idx="1"/>
          </p:nvPr>
        </p:nvSpPr>
        <p:spPr>
          <a:xfrm>
            <a:off x="720000" y="3609599"/>
            <a:ext cx="2114640" cy="1413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Feature Scaling &amp;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Create new features</a:t>
            </a:r>
            <a:endParaRPr dirty="0"/>
          </a:p>
        </p:txBody>
      </p:sp>
      <p:cxnSp>
        <p:nvCxnSpPr>
          <p:cNvPr id="723" name="Google Shape;723;p65"/>
          <p:cNvCxnSpPr/>
          <p:nvPr/>
        </p:nvCxnSpPr>
        <p:spPr>
          <a:xfrm rot="10800000">
            <a:off x="719900" y="2400200"/>
            <a:ext cx="64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4" name="Google Shape;724;p65"/>
          <p:cNvGrpSpPr/>
          <p:nvPr/>
        </p:nvGrpSpPr>
        <p:grpSpPr>
          <a:xfrm flipH="1">
            <a:off x="6023510" y="3921581"/>
            <a:ext cx="402866" cy="369933"/>
            <a:chOff x="6985538" y="307000"/>
            <a:chExt cx="1545325" cy="1419000"/>
          </a:xfrm>
        </p:grpSpPr>
        <p:sp>
          <p:nvSpPr>
            <p:cNvPr id="725" name="Google Shape;725;p65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5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5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5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5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5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1" name="Google Shape;7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811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2458192C-8C8D-F551-742F-F9B88E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7" y="219410"/>
            <a:ext cx="4172080" cy="1054654"/>
          </a:xfrm>
        </p:spPr>
        <p:txBody>
          <a:bodyPr/>
          <a:lstStyle/>
          <a:p>
            <a:pPr algn="just"/>
            <a:r>
              <a:rPr lang="en-SG" sz="2800" dirty="0"/>
              <a:t>Standardization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CC001-31F9-0754-6043-161873FF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7" y="1274064"/>
            <a:ext cx="6302286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4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1" y="219410"/>
            <a:ext cx="3945837" cy="1054654"/>
          </a:xfrm>
        </p:spPr>
        <p:txBody>
          <a:bodyPr/>
          <a:lstStyle/>
          <a:p>
            <a:r>
              <a:rPr lang="en-US" sz="2800" dirty="0"/>
              <a:t>Min Max Scaling</a:t>
            </a:r>
            <a:endParaRPr lang="en-SG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AE61D-602B-3970-FCD7-DF8246D7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1" y="1274064"/>
            <a:ext cx="6881456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9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2458192C-8C8D-F551-742F-F9B88E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7" y="219410"/>
            <a:ext cx="4172080" cy="1054654"/>
          </a:xfrm>
        </p:spPr>
        <p:txBody>
          <a:bodyPr/>
          <a:lstStyle/>
          <a:p>
            <a:pPr algn="just"/>
            <a:r>
              <a:rPr lang="en-SG" sz="2800" dirty="0"/>
              <a:t>Heatmap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ED8DD-69F9-D281-568A-64735588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80" y="1054654"/>
            <a:ext cx="3514021" cy="38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78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1" y="219410"/>
            <a:ext cx="4118366" cy="1054654"/>
          </a:xfrm>
        </p:spPr>
        <p:txBody>
          <a:bodyPr/>
          <a:lstStyle/>
          <a:p>
            <a:r>
              <a:rPr lang="en-US" sz="2800" dirty="0"/>
              <a:t>Polynomial Expansion</a:t>
            </a:r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0CFC2-0125-9244-7DE4-4EBF85D7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1" y="1274064"/>
            <a:ext cx="512108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0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2"/>
          <p:cNvSpPr txBox="1">
            <a:spLocks noGrp="1"/>
          </p:cNvSpPr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874" name="Google Shape;874;p72"/>
          <p:cNvSpPr txBox="1">
            <a:spLocks noGrp="1"/>
          </p:cNvSpPr>
          <p:nvPr>
            <p:ph type="title" idx="2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5" name="Google Shape;875;p72"/>
          <p:cNvSpPr txBox="1">
            <a:spLocks noGrp="1"/>
          </p:cNvSpPr>
          <p:nvPr>
            <p:ph type="subTitle" idx="1"/>
          </p:nvPr>
        </p:nvSpPr>
        <p:spPr>
          <a:xfrm flipH="1">
            <a:off x="6065520" y="3609600"/>
            <a:ext cx="2358533" cy="1139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Evaluate the model &amp; share findings</a:t>
            </a:r>
            <a:endParaRPr dirty="0"/>
          </a:p>
        </p:txBody>
      </p:sp>
      <p:cxnSp>
        <p:nvCxnSpPr>
          <p:cNvPr id="876" name="Google Shape;876;p72"/>
          <p:cNvCxnSpPr/>
          <p:nvPr/>
        </p:nvCxnSpPr>
        <p:spPr>
          <a:xfrm rot="10800000">
            <a:off x="2003112" y="2347350"/>
            <a:ext cx="642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7" name="Google Shape;877;p72"/>
          <p:cNvGrpSpPr/>
          <p:nvPr/>
        </p:nvGrpSpPr>
        <p:grpSpPr>
          <a:xfrm flipH="1">
            <a:off x="2415035" y="4057756"/>
            <a:ext cx="402866" cy="369933"/>
            <a:chOff x="6985538" y="307000"/>
            <a:chExt cx="1545325" cy="1419000"/>
          </a:xfrm>
        </p:grpSpPr>
        <p:sp>
          <p:nvSpPr>
            <p:cNvPr id="878" name="Google Shape;878;p7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4" name="Google Shape;88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D4AB9E97-E0DB-88DD-14AC-6181F137E4E1}"/>
              </a:ext>
            </a:extLst>
          </p:cNvPr>
          <p:cNvSpPr txBox="1">
            <a:spLocks/>
          </p:cNvSpPr>
          <p:nvPr/>
        </p:nvSpPr>
        <p:spPr>
          <a:xfrm>
            <a:off x="287777" y="219410"/>
            <a:ext cx="4118366" cy="105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6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10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10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10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10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10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10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10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nybody SemiBold"/>
              <a:buNone/>
              <a:defRPr sz="10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800" dirty="0"/>
              <a:t>Linear Regression Model</a:t>
            </a:r>
            <a:endParaRPr lang="en-SG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F4D3B-082C-6FE9-98BF-FF617E9E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7" y="1274064"/>
            <a:ext cx="6477561" cy="240050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330E4A-D393-0F32-F901-5C8B13166639}"/>
              </a:ext>
            </a:extLst>
          </p:cNvPr>
          <p:cNvSpPr/>
          <p:nvPr/>
        </p:nvSpPr>
        <p:spPr>
          <a:xfrm>
            <a:off x="195722" y="3029022"/>
            <a:ext cx="1995388" cy="714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238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69" name="Google Shape;1269;p86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nybody SemiBold"/>
                <a:ea typeface="Anybody SemiBold"/>
                <a:cs typeface="Anybody SemiBold"/>
                <a:sym typeface="Anybody SemiBold"/>
              </a:rPr>
              <a:t>Do you have any questions?</a:t>
            </a:r>
            <a:endParaRPr sz="2000" dirty="0"/>
          </a:p>
        </p:txBody>
      </p:sp>
      <p:sp>
        <p:nvSpPr>
          <p:cNvPr id="1270" name="Google Shape;1270;p86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cxnSp>
        <p:nvCxnSpPr>
          <p:cNvPr id="1271" name="Google Shape;1271;p86"/>
          <p:cNvCxnSpPr/>
          <p:nvPr/>
        </p:nvCxnSpPr>
        <p:spPr>
          <a:xfrm>
            <a:off x="2468800" y="3562475"/>
            <a:ext cx="672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2" name="Google Shape;1272;p86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1273" name="Google Shape;1273;p8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</p:txBody>
      </p:sp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“Garbage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Garbage out.”</a:t>
            </a:r>
            <a:endParaRPr dirty="0"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4092076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4000" dirty="0"/>
              <a:t>Exploration &amp; Cleansing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dirty="0"/>
              <a:t>R</a:t>
            </a:r>
            <a:r>
              <a:rPr lang="en" dirty="0"/>
              <a:t>elationships &amp; </a:t>
            </a:r>
            <a:r>
              <a:rPr lang="en-SG" dirty="0"/>
              <a:t>Missing Data/ Outliers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603;p58">
            <a:extLst>
              <a:ext uri="{FF2B5EF4-FFF2-40B4-BE49-F238E27FC236}">
                <a16:creationId xmlns:a16="http://schemas.microsoft.com/office/drawing/2014/main" id="{9476929B-2B08-7204-9438-F900824DCA1E}"/>
              </a:ext>
            </a:extLst>
          </p:cNvPr>
          <p:cNvGrpSpPr/>
          <p:nvPr/>
        </p:nvGrpSpPr>
        <p:grpSpPr>
          <a:xfrm flipH="1">
            <a:off x="6485225" y="355031"/>
            <a:ext cx="402866" cy="369933"/>
            <a:chOff x="6985538" y="307000"/>
            <a:chExt cx="1545325" cy="1419000"/>
          </a:xfrm>
        </p:grpSpPr>
        <p:sp>
          <p:nvSpPr>
            <p:cNvPr id="3" name="Google Shape;604;p58">
              <a:extLst>
                <a:ext uri="{FF2B5EF4-FFF2-40B4-BE49-F238E27FC236}">
                  <a16:creationId xmlns:a16="http://schemas.microsoft.com/office/drawing/2014/main" id="{82D4BB68-A656-AE30-0BAD-9C8FC75178FE}"/>
                </a:ext>
              </a:extLst>
            </p:cNvPr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05;p58">
              <a:extLst>
                <a:ext uri="{FF2B5EF4-FFF2-40B4-BE49-F238E27FC236}">
                  <a16:creationId xmlns:a16="http://schemas.microsoft.com/office/drawing/2014/main" id="{0D102AB6-9465-A5D2-D4F7-66CA1606BF3D}"/>
                </a:ext>
              </a:extLst>
            </p:cNvPr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06;p58">
              <a:extLst>
                <a:ext uri="{FF2B5EF4-FFF2-40B4-BE49-F238E27FC236}">
                  <a16:creationId xmlns:a16="http://schemas.microsoft.com/office/drawing/2014/main" id="{203205B4-5694-EFD8-7773-5E7D7519E30D}"/>
                </a:ext>
              </a:extLst>
            </p:cNvPr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7;p58">
              <a:extLst>
                <a:ext uri="{FF2B5EF4-FFF2-40B4-BE49-F238E27FC236}">
                  <a16:creationId xmlns:a16="http://schemas.microsoft.com/office/drawing/2014/main" id="{E814BD2D-DA87-B893-011D-3C34171ADC9D}"/>
                </a:ext>
              </a:extLst>
            </p:cNvPr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8;p58">
              <a:extLst>
                <a:ext uri="{FF2B5EF4-FFF2-40B4-BE49-F238E27FC236}">
                  <a16:creationId xmlns:a16="http://schemas.microsoft.com/office/drawing/2014/main" id="{6B29388A-F767-01D0-A1AB-37086FAB71DD}"/>
                </a:ext>
              </a:extLst>
            </p:cNvPr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9;p58">
              <a:extLst>
                <a:ext uri="{FF2B5EF4-FFF2-40B4-BE49-F238E27FC236}">
                  <a16:creationId xmlns:a16="http://schemas.microsoft.com/office/drawing/2014/main" id="{F2DA2CF7-47E6-0BF1-8062-AE5FAEA610C2}"/>
                </a:ext>
              </a:extLst>
            </p:cNvPr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Supermarket Dataset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8B6E4-5502-6306-D3F8-A16F07C8B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23"/>
          <a:stretch/>
        </p:blipFill>
        <p:spPr>
          <a:xfrm>
            <a:off x="720000" y="1013038"/>
            <a:ext cx="4705684" cy="1882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E0839-9FCA-B645-B23A-62F18020E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95" y="2895341"/>
            <a:ext cx="5845047" cy="188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7;p43">
            <a:extLst>
              <a:ext uri="{FF2B5EF4-FFF2-40B4-BE49-F238E27FC236}">
                <a16:creationId xmlns:a16="http://schemas.microsoft.com/office/drawing/2014/main" id="{058847BA-CEE9-B0D0-C860-D867435DBA41}"/>
              </a:ext>
            </a:extLst>
          </p:cNvPr>
          <p:cNvSpPr txBox="1">
            <a:spLocks/>
          </p:cNvSpPr>
          <p:nvPr/>
        </p:nvSpPr>
        <p:spPr>
          <a:xfrm>
            <a:off x="2026225" y="1413679"/>
            <a:ext cx="28584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3000" b="0" i="0" u="none" strike="noStrike" cap="none">
                <a:solidFill>
                  <a:srgbClr val="191919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24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24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24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24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24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24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24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 SemiBold"/>
              <a:buNone/>
              <a:defRPr sz="24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SG" dirty="0"/>
              <a:t>Checking for Duplicates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4E4121-E8D2-0006-522D-716B2D01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5" y="2608189"/>
            <a:ext cx="3978528" cy="11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30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50;p61">
            <a:extLst>
              <a:ext uri="{FF2B5EF4-FFF2-40B4-BE49-F238E27FC236}">
                <a16:creationId xmlns:a16="http://schemas.microsoft.com/office/drawing/2014/main" id="{58B2BE99-5D27-5BDB-352C-FFD3E0C820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9220" y="1834850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200" dirty="0"/>
              <a:t>Identifying Inconsistencies</a:t>
            </a:r>
            <a:endParaRPr sz="3200" dirty="0"/>
          </a:p>
        </p:txBody>
      </p:sp>
      <p:sp>
        <p:nvSpPr>
          <p:cNvPr id="11" name="Google Shape;651;p61">
            <a:extLst>
              <a:ext uri="{FF2B5EF4-FFF2-40B4-BE49-F238E27FC236}">
                <a16:creationId xmlns:a16="http://schemas.microsoft.com/office/drawing/2014/main" id="{72973E47-4E8E-93E6-BEA9-BCA3F6F37F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69232" y="3677750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621E7E-1452-2800-4C54-54B1D8D9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8" y="930643"/>
            <a:ext cx="3064368" cy="328221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4E7431-003E-D5D8-1FDE-2121001055E1}"/>
              </a:ext>
            </a:extLst>
          </p:cNvPr>
          <p:cNvSpPr/>
          <p:nvPr/>
        </p:nvSpPr>
        <p:spPr>
          <a:xfrm>
            <a:off x="204840" y="2316480"/>
            <a:ext cx="2812680" cy="829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722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4A4BF2-D424-B905-1D6A-27DA3F9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22" y="219410"/>
            <a:ext cx="3600300" cy="1054654"/>
          </a:xfrm>
        </p:spPr>
        <p:txBody>
          <a:bodyPr/>
          <a:lstStyle/>
          <a:p>
            <a:r>
              <a:rPr lang="en-SG" sz="2800" dirty="0"/>
              <a:t>Dealing With Inconsistencies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BF1375-31C5-591C-1540-C508F243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2" y="1425265"/>
            <a:ext cx="5959356" cy="838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8DD1D-54EA-894B-9F07-EAF7CE53C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187" y="2571750"/>
            <a:ext cx="3735626" cy="2401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50;p61">
            <a:extLst>
              <a:ext uri="{FF2B5EF4-FFF2-40B4-BE49-F238E27FC236}">
                <a16:creationId xmlns:a16="http://schemas.microsoft.com/office/drawing/2014/main" id="{58B2BE99-5D27-5BDB-352C-FFD3E0C820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9220" y="1834850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200" dirty="0"/>
              <a:t>Null Values</a:t>
            </a:r>
            <a:endParaRPr sz="3200" dirty="0"/>
          </a:p>
        </p:txBody>
      </p:sp>
      <p:sp>
        <p:nvSpPr>
          <p:cNvPr id="11" name="Google Shape;651;p61">
            <a:extLst>
              <a:ext uri="{FF2B5EF4-FFF2-40B4-BE49-F238E27FC236}">
                <a16:creationId xmlns:a16="http://schemas.microsoft.com/office/drawing/2014/main" id="{72973E47-4E8E-93E6-BEA9-BCA3F6F37F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69232" y="3677750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FB810-1B9E-0FEB-E308-CF7A3168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4" y="1175007"/>
            <a:ext cx="3064368" cy="31625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99ADFC-1793-D198-F458-07CC291E6053}"/>
              </a:ext>
            </a:extLst>
          </p:cNvPr>
          <p:cNvSpPr/>
          <p:nvPr/>
        </p:nvSpPr>
        <p:spPr>
          <a:xfrm>
            <a:off x="162168" y="1975104"/>
            <a:ext cx="2910216" cy="20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6BFB06-4835-7E49-C98E-BFA1A56D3BE9}"/>
              </a:ext>
            </a:extLst>
          </p:cNvPr>
          <p:cNvSpPr/>
          <p:nvPr/>
        </p:nvSpPr>
        <p:spPr>
          <a:xfrm>
            <a:off x="162168" y="3285744"/>
            <a:ext cx="2910216" cy="20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204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183</Words>
  <Application>Microsoft Office PowerPoint</Application>
  <PresentationFormat>On-screen Show (16:9)</PresentationFormat>
  <Paragraphs>56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Albert Sans</vt:lpstr>
      <vt:lpstr>Arial</vt:lpstr>
      <vt:lpstr>Anybody SemiBold</vt:lpstr>
      <vt:lpstr>Calibri</vt:lpstr>
      <vt:lpstr>Data Analysis Consulting by Slidesgo</vt:lpstr>
      <vt:lpstr>Data Wrangling Findings</vt:lpstr>
      <vt:lpstr>02</vt:lpstr>
      <vt:lpstr>—Someone Famous</vt:lpstr>
      <vt:lpstr>Exploration &amp; Cleansing</vt:lpstr>
      <vt:lpstr>Supermarket Dataset</vt:lpstr>
      <vt:lpstr>PowerPoint Presentation</vt:lpstr>
      <vt:lpstr>Identifying Inconsistencies</vt:lpstr>
      <vt:lpstr>Dealing With Inconsistencies</vt:lpstr>
      <vt:lpstr>Null Values</vt:lpstr>
      <vt:lpstr>Dealing With Missing Values</vt:lpstr>
      <vt:lpstr>Dealing With Missing Values</vt:lpstr>
      <vt:lpstr>Dealing With Missing Values</vt:lpstr>
      <vt:lpstr>Relationship with Numerical Variables</vt:lpstr>
      <vt:lpstr>Relationship with Numerical Variables</vt:lpstr>
      <vt:lpstr>Relationship with Categorical Variables</vt:lpstr>
      <vt:lpstr>Missing Value Imputation</vt:lpstr>
      <vt:lpstr>Dealing with outliers</vt:lpstr>
      <vt:lpstr>Transformation</vt:lpstr>
      <vt:lpstr>Encoding Categorical Variables</vt:lpstr>
      <vt:lpstr>Transforming Numerical Variables</vt:lpstr>
      <vt:lpstr>Transforming Numerical Variables</vt:lpstr>
      <vt:lpstr>Feature Engineer</vt:lpstr>
      <vt:lpstr>Standardization</vt:lpstr>
      <vt:lpstr>Min Max Scaling</vt:lpstr>
      <vt:lpstr>Heatmap</vt:lpstr>
      <vt:lpstr>Polynomial Expansion</vt:lpstr>
      <vt:lpstr>Summary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Findings</dc:title>
  <dc:creator>user</dc:creator>
  <cp:lastModifiedBy>Law Jun Jie /DS</cp:lastModifiedBy>
  <cp:revision>4</cp:revision>
  <dcterms:modified xsi:type="dcterms:W3CDTF">2023-06-02T07:28:36Z</dcterms:modified>
</cp:coreProperties>
</file>