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9" r:id="rId4"/>
    <p:sldId id="260" r:id="rId5"/>
    <p:sldId id="261" r:id="rId6"/>
    <p:sldId id="289" r:id="rId7"/>
    <p:sldId id="263" r:id="rId8"/>
    <p:sldId id="264" r:id="rId9"/>
    <p:sldId id="290" r:id="rId10"/>
    <p:sldId id="265" r:id="rId11"/>
    <p:sldId id="266" r:id="rId12"/>
    <p:sldId id="267" r:id="rId13"/>
    <p:sldId id="268" r:id="rId14"/>
    <p:sldId id="269" r:id="rId15"/>
    <p:sldId id="270" r:id="rId16"/>
    <p:sldId id="271" r:id="rId17"/>
    <p:sldId id="291" r:id="rId18"/>
    <p:sldId id="272" r:id="rId19"/>
    <p:sldId id="273" r:id="rId20"/>
    <p:sldId id="274" r:id="rId21"/>
    <p:sldId id="275" r:id="rId22"/>
    <p:sldId id="292" r:id="rId23"/>
    <p:sldId id="276" r:id="rId24"/>
    <p:sldId id="277" r:id="rId25"/>
    <p:sldId id="278" r:id="rId26"/>
    <p:sldId id="279" r:id="rId27"/>
    <p:sldId id="280" r:id="rId28"/>
    <p:sldId id="281" r:id="rId29"/>
    <p:sldId id="285" r:id="rId30"/>
    <p:sldId id="282" r:id="rId31"/>
    <p:sldId id="286" r:id="rId32"/>
    <p:sldId id="287" r:id="rId33"/>
    <p:sldId id="288" r:id="rId34"/>
    <p:sldId id="283" r:id="rId35"/>
    <p:sldId id="284" r:id="rId36"/>
  </p:sldIdLst>
  <p:sldSz cx="9144000" cy="5143500" type="screen16x9"/>
  <p:notesSz cx="6858000" cy="9144000"/>
  <p:embeddedFontLst>
    <p:embeddedFont>
      <p:font typeface="PT Sans Narrow" panose="020B0604020202020204" charset="0"/>
      <p:regular r:id="rId38"/>
      <p:bold r:id="rId39"/>
    </p:embeddedFont>
    <p:embeddedFont>
      <p:font typeface="Verdana" panose="020B0604030504040204" pitchFamily="34" charset="0"/>
      <p:regular r:id="rId40"/>
      <p:bold r:id="rId41"/>
      <p:italic r:id="rId42"/>
      <p:boldItalic r:id="rId43"/>
    </p:embeddedFont>
    <p:embeddedFont>
      <p:font typeface="Trebuchet MS" panose="020B0603020202020204" pitchFamily="34" charset="0"/>
      <p:regular r:id="rId44"/>
      <p:bold r:id="rId45"/>
      <p:italic r:id="rId46"/>
      <p:boldItalic r:id="rId47"/>
    </p:embeddedFont>
    <p:embeddedFont>
      <p:font typeface="Open Sans" panose="020B0604020202020204" charset="0"/>
      <p:regular r:id="rId48"/>
      <p:bold r:id="rId49"/>
      <p:italic r:id="rId50"/>
      <p:boldItalic r:id="rId51"/>
    </p:embeddedFont>
    <p:embeddedFont>
      <p:font typeface="Tahoma" panose="020B0604030504040204" pitchFamily="34" charset="0"/>
      <p:regular r:id="rId52"/>
      <p:bold r:id="rId5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C5E8"/>
    <a:srgbClr val="F5A664"/>
    <a:srgbClr val="695D46"/>
    <a:srgbClr val="B7B1A6"/>
    <a:srgbClr val="1E4F7C"/>
    <a:srgbClr val="3A33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821DF-0A20-4A97-883A-35A7F081EE9B}">
  <a:tblStyle styleId="{ACB821DF-0A20-4A97-883A-35A7F081EE9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51" autoAdjust="0"/>
  </p:normalViewPr>
  <p:slideViewPr>
    <p:cSldViewPr snapToGrid="0">
      <p:cViewPr varScale="1">
        <p:scale>
          <a:sx n="76" d="100"/>
          <a:sy n="76" d="100"/>
        </p:scale>
        <p:origin x="10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27230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sdn.microsoft.com/en-us/library/microsoft.visualstudio.data.datareader(v=vs.100).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msdn.microsoft.com/library/windows/apps/br208154"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7ung/StreamSocketExamp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sdn.microsoft.com/library/windows/apps/br24131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sdn.microsoft.com/library/windows/apps/br241203"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sdn.microsoft.com/vi-vn/library/windows/apps/windows.networking.proximity.peerfinder.connectionrequeste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sdn.microsoft.com/vi-vn/library/windows/apps/windows.networking.proximity.peerfinder.triggeredconnectionstatechange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windows/apps/jj207060(v=vs.105).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de.msdn.microsoft.com/windowsapps/DatagramSocket-sample-76a7d82b#conten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wattpad.com/3008561-ch%C6%B0%C6%A1ng-ii-l%E1%BA%ADp-tr%C3%ACnh-socket/page/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www.facebook.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vi"/>
              <a:t>Thiết bị công nghê nói chung, thiết bị di động nói riêng phát triển ngày càng nhanh. </a:t>
            </a:r>
            <a:br>
              <a:rPr lang="vi"/>
            </a:br>
            <a:r>
              <a:rPr lang="vi"/>
              <a:t>Giao tiếp cộng đồng là một phần không thể thiếu. </a:t>
            </a:r>
            <a:br>
              <a:rPr lang="vi"/>
            </a:br>
            <a:r>
              <a:rPr lang="vi"/>
              <a:t>=&gt; Chủ đề hôm nay bàn về các phương pháp giao tiếp thiết bị di động. Và các phát triển một ứng dụng giao tiếp trên mạng cục bộ</a:t>
            </a:r>
          </a:p>
        </p:txBody>
      </p:sp>
    </p:spTree>
    <p:extLst>
      <p:ext uri="{BB962C8B-B14F-4D97-AF65-F5344CB8AC3E}">
        <p14:creationId xmlns:p14="http://schemas.microsoft.com/office/powerpoint/2010/main" val="20929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Trong socket luôn có InputStream và OutputStream. </a:t>
            </a:r>
          </a:p>
          <a:p>
            <a:pPr rtl="0">
              <a:spcBef>
                <a:spcPts val="0"/>
              </a:spcBef>
              <a:buNone/>
            </a:pPr>
            <a:r>
              <a:rPr lang="vi"/>
              <a:t>InputStream dùng cho việc ghi dữ liệu, sử dụng DataWritter.</a:t>
            </a:r>
          </a:p>
          <a:p>
            <a:pPr rtl="0">
              <a:spcBef>
                <a:spcPts val="0"/>
              </a:spcBef>
              <a:buNone/>
            </a:pPr>
            <a:r>
              <a:rPr lang="vi"/>
              <a:t>OutputStream dùng cho việc xuất dữ liệu, sử dụng DataReader;</a:t>
            </a:r>
          </a:p>
          <a:p>
            <a:pPr rtl="0">
              <a:spcBef>
                <a:spcPts val="0"/>
              </a:spcBef>
              <a:buNone/>
            </a:pPr>
            <a:endParaRPr/>
          </a:p>
          <a:p>
            <a:pPr rtl="0">
              <a:spcBef>
                <a:spcPts val="0"/>
              </a:spcBef>
              <a:buNone/>
            </a:pPr>
            <a:r>
              <a:rPr lang="vi"/>
              <a:t>Như vậy ta đã hoàn tất công việc trên một server.</a:t>
            </a:r>
          </a:p>
          <a:p>
            <a:pPr rtl="0">
              <a:spcBef>
                <a:spcPts val="0"/>
              </a:spcBef>
              <a:buNone/>
            </a:pPr>
            <a:r>
              <a:rPr lang="vi"/>
              <a:t>Kế đến chúng ta sẽ cài đặt tiến trình cho một client</a:t>
            </a:r>
          </a:p>
          <a:p>
            <a:pPr>
              <a:spcBef>
                <a:spcPts val="0"/>
              </a:spcBef>
              <a:buNone/>
            </a:pPr>
            <a:endParaRPr/>
          </a:p>
        </p:txBody>
      </p:sp>
    </p:spTree>
    <p:extLst>
      <p:ext uri="{BB962C8B-B14F-4D97-AF65-F5344CB8AC3E}">
        <p14:creationId xmlns:p14="http://schemas.microsoft.com/office/powerpoint/2010/main" val="3869715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ở phía client chúng ta sẽ tạo một đối tượng StreamSocket.</a:t>
            </a:r>
          </a:p>
          <a:p>
            <a:pPr rtl="0">
              <a:spcBef>
                <a:spcPts val="0"/>
              </a:spcBef>
              <a:buNone/>
            </a:pPr>
            <a:r>
              <a:rPr lang="vi"/>
              <a:t>Khi phương thức connect async được gọi, một gói tin yêu cầu kết nối sẽ được đến server. và kích hoạt sự kiện ConnectionReceived.</a:t>
            </a:r>
          </a:p>
          <a:p>
            <a:pPr rtl="0">
              <a:spcBef>
                <a:spcPts val="0"/>
              </a:spcBef>
              <a:buNone/>
            </a:pPr>
            <a:endParaRPr/>
          </a:p>
          <a:p>
            <a:pPr rtl="0">
              <a:spcBef>
                <a:spcPts val="0"/>
              </a:spcBef>
              <a:buNone/>
            </a:pPr>
            <a:r>
              <a:rPr lang="vi"/>
              <a:t>hostname chứa IP của server.</a:t>
            </a:r>
          </a:p>
          <a:p>
            <a:pPr lvl="0" rtl="0">
              <a:spcBef>
                <a:spcPts val="0"/>
              </a:spcBef>
              <a:buNone/>
            </a:pPr>
            <a:r>
              <a:rPr lang="vi"/>
              <a:t>port là cổng của server dùng làm host (kiểu tring)</a:t>
            </a:r>
          </a:p>
        </p:txBody>
      </p:sp>
    </p:spTree>
    <p:extLst>
      <p:ext uri="{BB962C8B-B14F-4D97-AF65-F5344CB8AC3E}">
        <p14:creationId xmlns:p14="http://schemas.microsoft.com/office/powerpoint/2010/main" val="36284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r>
              <a:rPr lang="vi"/>
              <a:t>Constructor có nhiều option, có thể lựa chọn khởi tạo soket bằng hostname hoặc endpointpair </a:t>
            </a:r>
          </a:p>
          <a:p>
            <a:pPr rtl="0">
              <a:spcBef>
                <a:spcPts val="0"/>
              </a:spcBef>
              <a:buNone/>
            </a:pPr>
            <a:endParaRPr/>
          </a:p>
          <a:p>
            <a:pPr rtl="0">
              <a:spcBef>
                <a:spcPts val="0"/>
              </a:spcBef>
              <a:buNone/>
            </a:pPr>
            <a:r>
              <a:rPr lang="vi"/>
              <a:t>Ở bên gửi, muốn truyền thông tin đi thì ta tạo một đối tượng DataReader bằng InputStream,</a:t>
            </a:r>
          </a:p>
          <a:p>
            <a:pPr rtl="0">
              <a:spcBef>
                <a:spcPts val="0"/>
              </a:spcBef>
              <a:buNone/>
            </a:pPr>
            <a:r>
              <a:rPr lang="vi"/>
              <a:t>Ở bên nhận, khi sự kiện nhận msg được kích hoạt thì, ta tạo một đối tượng DataWritter bằng OutputStream.</a:t>
            </a:r>
          </a:p>
          <a:p>
            <a:pPr rtl="0">
              <a:spcBef>
                <a:spcPts val="0"/>
              </a:spcBef>
              <a:buNone/>
            </a:pPr>
            <a:endParaRPr/>
          </a:p>
          <a:p>
            <a:pPr>
              <a:spcBef>
                <a:spcPts val="0"/>
              </a:spcBef>
              <a:buNone/>
            </a:pPr>
            <a:endParaRPr/>
          </a:p>
        </p:txBody>
      </p:sp>
    </p:spTree>
    <p:extLst>
      <p:ext uri="{BB962C8B-B14F-4D97-AF65-F5344CB8AC3E}">
        <p14:creationId xmlns:p14="http://schemas.microsoft.com/office/powerpoint/2010/main" val="1582712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phía client, muốn truyền dữ liệu có thể dùng đối tượng datawritter trên OutputStream.</a:t>
            </a:r>
          </a:p>
          <a:p>
            <a:pPr rtl="0">
              <a:spcBef>
                <a:spcPts val="0"/>
              </a:spcBef>
              <a:buNone/>
            </a:pPr>
            <a:r>
              <a:rPr lang="vi"/>
              <a:t>và gửi gói tin ra mạng bằng hàm storeAsync()</a:t>
            </a:r>
          </a:p>
          <a:p>
            <a:pPr rtl="0">
              <a:spcBef>
                <a:spcPts val="0"/>
              </a:spcBef>
              <a:buNone/>
            </a:pPr>
            <a:endParaRPr/>
          </a:p>
          <a:p>
            <a:pPr rtl="0">
              <a:spcBef>
                <a:spcPts val="0"/>
              </a:spcBef>
              <a:buNone/>
            </a:pPr>
            <a:r>
              <a:rPr lang="vi"/>
              <a:t>Cách đơn giản để gởi và nhận dữ liệu bằng DataReader và DataWritter.</a:t>
            </a:r>
          </a:p>
          <a:p>
            <a:pPr rtl="0">
              <a:spcBef>
                <a:spcPts val="0"/>
              </a:spcBef>
              <a:buNone/>
            </a:pPr>
            <a:endParaRPr/>
          </a:p>
          <a:p>
            <a:pPr rtl="0">
              <a:spcBef>
                <a:spcPts val="0"/>
              </a:spcBef>
              <a:buNone/>
            </a:pPr>
            <a:r>
              <a:rPr lang="vi" u="sng">
                <a:solidFill>
                  <a:schemeClr val="hlink"/>
                </a:solidFill>
                <a:hlinkClick r:id="rId3"/>
              </a:rPr>
              <a:t>https://msdn.microsoft.com/en-us/library/microsoft.visualstudio.data.datareader(v=vs.100).aspx</a:t>
            </a:r>
          </a:p>
          <a:p>
            <a:pPr rtl="0">
              <a:spcBef>
                <a:spcPts val="0"/>
              </a:spcBef>
              <a:buNone/>
            </a:pPr>
            <a:r>
              <a:rPr lang="vi" u="sng">
                <a:solidFill>
                  <a:schemeClr val="hlink"/>
                </a:solidFill>
                <a:hlinkClick r:id="rId4"/>
              </a:rPr>
              <a:t>https://msdn.microsoft.com/library/windows/apps/br208154</a:t>
            </a:r>
          </a:p>
          <a:p>
            <a:pPr lvl="0" rtl="0">
              <a:spcBef>
                <a:spcPts val="0"/>
              </a:spcBef>
              <a:buNone/>
            </a:pPr>
            <a:endParaRPr/>
          </a:p>
        </p:txBody>
      </p:sp>
    </p:spTree>
    <p:extLst>
      <p:ext uri="{BB962C8B-B14F-4D97-AF65-F5344CB8AC3E}">
        <p14:creationId xmlns:p14="http://schemas.microsoft.com/office/powerpoint/2010/main" val="2334450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Để kết thúc làm việc, ta ngắt kết  nối ở server.</a:t>
            </a:r>
          </a:p>
          <a:p>
            <a:pPr rtl="0">
              <a:spcBef>
                <a:spcPts val="0"/>
              </a:spcBef>
              <a:buNone/>
            </a:pPr>
            <a:r>
              <a:rPr lang="vi"/>
              <a:t>Trước khi giải phóng đối tượng streamsocketlistener ta cần huỷ handle event trên sự kiện ConnectionReceived.</a:t>
            </a:r>
          </a:p>
          <a:p>
            <a:pPr rtl="0">
              <a:spcBef>
                <a:spcPts val="0"/>
              </a:spcBef>
              <a:buNone/>
            </a:pPr>
            <a:endParaRPr/>
          </a:p>
          <a:p>
            <a:pPr rtl="0">
              <a:spcBef>
                <a:spcPts val="0"/>
              </a:spcBef>
              <a:buNone/>
            </a:pPr>
            <a:r>
              <a:rPr lang="vi"/>
              <a:t>Demo:</a:t>
            </a:r>
          </a:p>
          <a:p>
            <a:pPr rtl="0">
              <a:spcBef>
                <a:spcPts val="0"/>
              </a:spcBef>
              <a:buNone/>
            </a:pPr>
            <a:r>
              <a:rPr lang="vi" u="sng">
                <a:solidFill>
                  <a:schemeClr val="hlink"/>
                </a:solidFill>
                <a:hlinkClick r:id="rId3"/>
              </a:rPr>
              <a:t>https://github.com/7ung/StreamSocketExample</a:t>
            </a:r>
          </a:p>
          <a:p>
            <a:pPr rtl="0">
              <a:spcBef>
                <a:spcPts val="0"/>
              </a:spcBef>
              <a:buNone/>
            </a:pPr>
            <a:endParaRPr/>
          </a:p>
          <a:p>
            <a:pPr lvl="0" rtl="0">
              <a:spcBef>
                <a:spcPts val="0"/>
              </a:spcBef>
              <a:buNone/>
            </a:pPr>
            <a:r>
              <a:rPr lang="vi"/>
              <a:t>Tham khảo:</a:t>
            </a:r>
          </a:p>
          <a:p>
            <a:pPr lvl="0" rtl="0">
              <a:spcBef>
                <a:spcPts val="0"/>
              </a:spcBef>
              <a:buNone/>
            </a:pPr>
            <a:r>
              <a:rPr lang="vi"/>
              <a:t>https://code.msdn.microsoft.com/windowsapps/StreamSocket-Sample-8c573931#content</a:t>
            </a:r>
          </a:p>
        </p:txBody>
      </p:sp>
    </p:spTree>
    <p:extLst>
      <p:ext uri="{BB962C8B-B14F-4D97-AF65-F5344CB8AC3E}">
        <p14:creationId xmlns:p14="http://schemas.microsoft.com/office/powerpoint/2010/main" val="2048682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15000"/>
              </a:lnSpc>
              <a:spcBef>
                <a:spcPts val="0"/>
              </a:spcBef>
              <a:spcAft>
                <a:spcPts val="1600"/>
              </a:spcAft>
              <a:buNone/>
            </a:pPr>
            <a:r>
              <a:rPr lang="vi" sz="1400">
                <a:latin typeface="Times New Roman"/>
                <a:ea typeface="Times New Roman"/>
                <a:cs typeface="Times New Roman"/>
                <a:sym typeface="Times New Roman"/>
              </a:rPr>
              <a:t>Nói cách khác nó giống như một băng chuyền, chỉ cần đặt gói tin UDP lên băng chuyền và nhận hay không là chuyện của người nhận.</a:t>
            </a:r>
          </a:p>
          <a:p>
            <a:pPr>
              <a:spcBef>
                <a:spcPts val="0"/>
              </a:spcBef>
              <a:buNone/>
            </a:pPr>
            <a:endParaRPr sz="1400">
              <a:latin typeface="Times New Roman"/>
              <a:ea typeface="Times New Roman"/>
              <a:cs typeface="Times New Roman"/>
              <a:sym typeface="Times New Roman"/>
            </a:endParaRPr>
          </a:p>
        </p:txBody>
      </p:sp>
    </p:spTree>
    <p:extLst>
      <p:ext uri="{BB962C8B-B14F-4D97-AF65-F5344CB8AC3E}">
        <p14:creationId xmlns:p14="http://schemas.microsoft.com/office/powerpoint/2010/main" val="409399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Mặc dù không cần khởi tạo kết nối nhưng datagram socket vẫn phải đăng kí cổng dịch vụ, để các hệ thống quản lý port hiêu gói tin đến sẽ đi đến app nào. đó là điều kiện tối thiểu để một ứng dụng mạng hoạt động. </a:t>
            </a:r>
            <a:br>
              <a:rPr lang="vi"/>
            </a:br>
            <a:r>
              <a:rPr lang="vi"/>
              <a:t>Lớp DatagramSocket sử dụng phương thức Bind để đăng kí cổng dịch vụ.</a:t>
            </a:r>
          </a:p>
          <a:p>
            <a:pPr rtl="0">
              <a:spcBef>
                <a:spcPts val="0"/>
              </a:spcBef>
              <a:buNone/>
            </a:pPr>
            <a:r>
              <a:rPr lang="vi" u="sng">
                <a:solidFill>
                  <a:schemeClr val="hlink"/>
                </a:solidFill>
                <a:hlinkClick r:id="rId3"/>
              </a:rPr>
              <a:t>https://msdn.microsoft.com/library/windows/apps/br241319</a:t>
            </a:r>
          </a:p>
          <a:p>
            <a:pPr>
              <a:spcBef>
                <a:spcPts val="0"/>
              </a:spcBef>
              <a:buNone/>
            </a:pPr>
            <a:endParaRPr/>
          </a:p>
        </p:txBody>
      </p:sp>
    </p:spTree>
    <p:extLst>
      <p:ext uri="{BB962C8B-B14F-4D97-AF65-F5344CB8AC3E}">
        <p14:creationId xmlns:p14="http://schemas.microsoft.com/office/powerpoint/2010/main" val="741253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vi"/>
              <a:t>Sau khi khởi tạo đối tượng, ta gán handle sự kiện MessageReceived. và bind đến port kết nối với ứng dụng</a:t>
            </a:r>
          </a:p>
        </p:txBody>
      </p:sp>
    </p:spTree>
    <p:extLst>
      <p:ext uri="{BB962C8B-B14F-4D97-AF65-F5344CB8AC3E}">
        <p14:creationId xmlns:p14="http://schemas.microsoft.com/office/powerpoint/2010/main" val="295711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vi"/>
              <a:t>Hostname là gọi chung của RemoteHostName và LocalHostName</a:t>
            </a:r>
          </a:p>
        </p:txBody>
      </p:sp>
    </p:spTree>
    <p:extLst>
      <p:ext uri="{BB962C8B-B14F-4D97-AF65-F5344CB8AC3E}">
        <p14:creationId xmlns:p14="http://schemas.microsoft.com/office/powerpoint/2010/main" val="3405553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vi"/>
              <a:t>Slide này chỉ nói về kết nối app2app</a:t>
            </a:r>
          </a:p>
        </p:txBody>
      </p:sp>
    </p:spTree>
    <p:extLst>
      <p:ext uri="{BB962C8B-B14F-4D97-AF65-F5344CB8AC3E}">
        <p14:creationId xmlns:p14="http://schemas.microsoft.com/office/powerpoint/2010/main" val="103235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Đâu tiên, một trong các giao thức truyền tin đầu tiên trên mobile đó là bluetooth. Có lẽ ai cũng biết đến bluetooth.</a:t>
            </a:r>
          </a:p>
          <a:p>
            <a:pPr rtl="0">
              <a:spcBef>
                <a:spcPts val="0"/>
              </a:spcBef>
              <a:buNone/>
            </a:pPr>
            <a:r>
              <a:rPr lang="vi"/>
              <a:t>Bluetooth có tốc độ truyền tải dữ liệu từ 700Kbps đến 1Mbps, trong phạm vi hoạt động từ 10 đến 100m. Ra đời vào năm 1999. </a:t>
            </a:r>
          </a:p>
          <a:p>
            <a:pPr rtl="0">
              <a:spcBef>
                <a:spcPts val="0"/>
              </a:spcBef>
              <a:buNone/>
            </a:pPr>
            <a:endParaRPr/>
          </a:p>
          <a:p>
            <a:pPr rtl="0">
              <a:spcBef>
                <a:spcPts val="0"/>
              </a:spcBef>
              <a:buNone/>
            </a:pPr>
            <a:r>
              <a:rPr lang="vi"/>
              <a:t>Kể từ khi smart phone ra đời, nhiều chuẩn giao tiếp khác cũng ra đời. Thông dụng và phổ biến nhất là Wi-Fi. Tuỳ theo chuẩn giao thức nào mà tốc độ truyền dữ liệu có thể đạt từ 10Mbps đến 100Mbps.</a:t>
            </a:r>
            <a:br>
              <a:rPr lang="vi"/>
            </a:br>
            <a:r>
              <a:rPr lang="vi"/>
              <a:t/>
            </a:r>
            <a:br>
              <a:rPr lang="vi"/>
            </a:br>
            <a:r>
              <a:rPr lang="vi"/>
              <a:t>NFC là một phương thức kết nối dữ liệu tầm gần qua từ trường, khoảng cách chỉ xấp xỉ 4cm nên để kết nối được , người ta thường cho các thiết bị chạm vào nhau. Thực chất đường truyền dữ liệu của NFC sử dụng card blutooth hoặc wifi nên tốc đôj truyền tải cũng phụ thuộc vào hai phương pháp tuyền tin này.</a:t>
            </a:r>
          </a:p>
          <a:p>
            <a:pPr>
              <a:spcBef>
                <a:spcPts val="0"/>
              </a:spcBef>
              <a:buNone/>
            </a:pPr>
            <a:r>
              <a:rPr lang="vi"/>
              <a:t>Vì khoản cách kết nối ngắn, nên NFC bỏ qua hầu hết thủ tục bảo mật trước khi kết nối tạo sự tiện dụng cho người dùng.</a:t>
            </a:r>
          </a:p>
        </p:txBody>
      </p:sp>
    </p:spTree>
    <p:extLst>
      <p:ext uri="{BB962C8B-B14F-4D97-AF65-F5344CB8AC3E}">
        <p14:creationId xmlns:p14="http://schemas.microsoft.com/office/powerpoint/2010/main" val="2910359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u="sng">
                <a:solidFill>
                  <a:schemeClr val="hlink"/>
                </a:solidFill>
                <a:hlinkClick r:id="rId3"/>
              </a:rPr>
              <a:t>https://msdn.microsoft.com/library/windows/apps/br241203</a:t>
            </a:r>
          </a:p>
          <a:p>
            <a:pPr>
              <a:spcBef>
                <a:spcPts val="0"/>
              </a:spcBef>
              <a:buNone/>
            </a:pPr>
            <a:endParaRPr/>
          </a:p>
        </p:txBody>
      </p:sp>
    </p:spTree>
    <p:extLst>
      <p:ext uri="{BB962C8B-B14F-4D97-AF65-F5344CB8AC3E}">
        <p14:creationId xmlns:p14="http://schemas.microsoft.com/office/powerpoint/2010/main" val="111307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sz="1400"/>
              <a:t>SupportedDiscoverType là một thuộc tính kiểu enum bao gồm 3 giá trị là None, Browse, Triggerred.</a:t>
            </a:r>
          </a:p>
          <a:p>
            <a:pPr rtl="0">
              <a:spcBef>
                <a:spcPts val="0"/>
              </a:spcBef>
              <a:buNone/>
            </a:pPr>
            <a:r>
              <a:rPr lang="vi" sz="1400"/>
              <a:t>		Nếu thiết bị có thể kết nối bluetooth thì Supported sẽ có Browse</a:t>
            </a:r>
          </a:p>
          <a:p>
            <a:pPr rtl="0">
              <a:spcBef>
                <a:spcPts val="0"/>
              </a:spcBef>
              <a:buNone/>
            </a:pPr>
            <a:r>
              <a:rPr lang="vi" sz="1400"/>
              <a:t>		Nếu thiết bị có thể kết nối NFC thì Supported sẽ có Triggerred</a:t>
            </a:r>
          </a:p>
          <a:p>
            <a:pPr rtl="0">
              <a:spcBef>
                <a:spcPts val="0"/>
              </a:spcBef>
              <a:buNone/>
            </a:pPr>
            <a:r>
              <a:rPr lang="vi" sz="1400"/>
              <a:t>alternateidentities: &lt;</a:t>
            </a:r>
            <a:r>
              <a:rPr lang="vi" sz="1050" b="1">
                <a:solidFill>
                  <a:srgbClr val="454545"/>
                </a:solidFill>
                <a:latin typeface="Verdana"/>
                <a:ea typeface="Verdana"/>
                <a:cs typeface="Verdana"/>
                <a:sym typeface="Verdana"/>
              </a:rPr>
              <a:t>package family name&gt;!&lt;app Id&gt;</a:t>
            </a:r>
            <a:r>
              <a:rPr lang="vi" sz="1050">
                <a:solidFill>
                  <a:srgbClr val="454545"/>
                </a:solidFill>
                <a:latin typeface="Verdana"/>
                <a:ea typeface="Verdana"/>
                <a:cs typeface="Verdana"/>
                <a:sym typeface="Verdana"/>
              </a:rPr>
              <a:t>.</a:t>
            </a:r>
          </a:p>
          <a:p>
            <a:pPr rtl="0">
              <a:spcBef>
                <a:spcPts val="0"/>
              </a:spcBef>
              <a:buNone/>
            </a:pPr>
            <a:r>
              <a:rPr lang="vi" sz="1400"/>
              <a:t>Ví dụ:</a:t>
            </a:r>
            <a:r>
              <a:rPr lang="vi" sz="1050">
                <a:solidFill>
                  <a:srgbClr val="454545"/>
                </a:solidFill>
                <a:latin typeface="Verdana"/>
                <a:ea typeface="Verdana"/>
                <a:cs typeface="Verdana"/>
                <a:sym typeface="Verdana"/>
              </a:rPr>
              <a:t>For Example, </a:t>
            </a:r>
            <a:r>
              <a:rPr lang="vi">
                <a:solidFill>
                  <a:srgbClr val="454545"/>
                </a:solidFill>
              </a:rPr>
              <a:t>PeerFinder.Add("WindowsPhone", "{1c6379c1-9d5e-4254-8f4c-be7ea24057d1}")</a:t>
            </a:r>
            <a:r>
              <a:rPr lang="vi" sz="1050">
                <a:solidFill>
                  <a:srgbClr val="454545"/>
                </a:solidFill>
                <a:latin typeface="Verdana"/>
                <a:ea typeface="Verdana"/>
                <a:cs typeface="Verdana"/>
                <a:sym typeface="Verdana"/>
              </a:rPr>
              <a:t> adds a Windows Phone 8 app id as an alternate identity in your Windows 8 app. </a:t>
            </a:r>
            <a:r>
              <a:rPr lang="vi">
                <a:solidFill>
                  <a:srgbClr val="454545"/>
                </a:solidFill>
              </a:rPr>
              <a:t>PeerFinder.Add("Windows", "b3c3e7ef-371a-464f-a75e-95ddbdcaf974_7fed2v891h66p!App")</a:t>
            </a:r>
          </a:p>
          <a:p>
            <a:pPr>
              <a:spcBef>
                <a:spcPts val="0"/>
              </a:spcBef>
              <a:buNone/>
            </a:pPr>
            <a:endParaRPr sz="1400"/>
          </a:p>
        </p:txBody>
      </p:sp>
    </p:spTree>
    <p:extLst>
      <p:ext uri="{BB962C8B-B14F-4D97-AF65-F5344CB8AC3E}">
        <p14:creationId xmlns:p14="http://schemas.microsoft.com/office/powerpoint/2010/main" val="4795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80975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dirty="0"/>
              <a:t>args chỉ có  một thuộc tính duy nhất là PeerInformation chứa thông tin của bên yêu cầu kết nối, </a:t>
            </a:r>
          </a:p>
          <a:p>
            <a:pPr rtl="0">
              <a:spcBef>
                <a:spcPts val="0"/>
              </a:spcBef>
              <a:buNone/>
            </a:pPr>
            <a:r>
              <a:rPr lang="vi" dirty="0"/>
              <a:t>việc ta cần làm là xử lý xem có chấp nhận kết nối hay không, nếu có thực hiện kết nối bằng phương thức ConnectAsync, kết quả sẽ trả về đối tượng streamsocket.</a:t>
            </a:r>
          </a:p>
          <a:p>
            <a:pPr rtl="0">
              <a:spcBef>
                <a:spcPts val="0"/>
              </a:spcBef>
              <a:buNone/>
            </a:pPr>
            <a:r>
              <a:rPr lang="vi" u="sng" dirty="0">
                <a:solidFill>
                  <a:schemeClr val="hlink"/>
                </a:solidFill>
                <a:hlinkClick r:id="rId3"/>
              </a:rPr>
              <a:t>https://msdn.microsoft.com/vi-vn/library/windows/apps/windows.networking.proximity.peerfinder.connectionrequested</a:t>
            </a:r>
          </a:p>
          <a:p>
            <a:pPr>
              <a:spcBef>
                <a:spcPts val="0"/>
              </a:spcBef>
              <a:buNone/>
            </a:pPr>
            <a:endParaRPr dirty="0"/>
          </a:p>
        </p:txBody>
      </p:sp>
    </p:spTree>
    <p:extLst>
      <p:ext uri="{BB962C8B-B14F-4D97-AF65-F5344CB8AC3E}">
        <p14:creationId xmlns:p14="http://schemas.microsoft.com/office/powerpoint/2010/main" val="2840647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u="sng">
                <a:solidFill>
                  <a:schemeClr val="hlink"/>
                </a:solidFill>
                <a:hlinkClick r:id="rId3"/>
              </a:rPr>
              <a:t>https://msdn.microsoft.com/vi-vn/library/windows/apps/windows.networking.proximity.peerfinder.triggeredconnectionstatechanged</a:t>
            </a:r>
          </a:p>
          <a:p>
            <a:pPr rtl="0">
              <a:spcBef>
                <a:spcPts val="0"/>
              </a:spcBef>
              <a:buNone/>
            </a:pPr>
            <a:endParaRPr/>
          </a:p>
          <a:p>
            <a:pPr rtl="0">
              <a:spcBef>
                <a:spcPts val="0"/>
              </a:spcBef>
              <a:buNone/>
            </a:pPr>
            <a:endParaRPr/>
          </a:p>
          <a:p>
            <a:pPr rtl="0">
              <a:lnSpc>
                <a:spcPct val="115000"/>
              </a:lnSpc>
              <a:spcBef>
                <a:spcPts val="0"/>
              </a:spcBef>
              <a:spcAft>
                <a:spcPts val="1600"/>
              </a:spcAft>
              <a:buNone/>
            </a:pPr>
            <a:endParaRPr/>
          </a:p>
          <a:p>
            <a:pPr>
              <a:spcBef>
                <a:spcPts val="0"/>
              </a:spcBef>
              <a:buNone/>
            </a:pPr>
            <a:endParaRPr/>
          </a:p>
        </p:txBody>
      </p:sp>
    </p:spTree>
    <p:extLst>
      <p:ext uri="{BB962C8B-B14F-4D97-AF65-F5344CB8AC3E}">
        <p14:creationId xmlns:p14="http://schemas.microsoft.com/office/powerpoint/2010/main" val="3580981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986840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dirty="0"/>
              <a:t>Tham khảo về kết nối NFC.</a:t>
            </a:r>
          </a:p>
          <a:p>
            <a:pPr rtl="0">
              <a:lnSpc>
                <a:spcPct val="115000"/>
              </a:lnSpc>
              <a:spcBef>
                <a:spcPts val="0"/>
              </a:spcBef>
              <a:spcAft>
                <a:spcPts val="1600"/>
              </a:spcAft>
              <a:buNone/>
            </a:pPr>
            <a:r>
              <a:rPr lang="vi" u="sng" dirty="0">
                <a:solidFill>
                  <a:srgbClr val="0000FF"/>
                </a:solidFill>
                <a:hlinkClick r:id="rId3"/>
              </a:rPr>
              <a:t>https://msdn.microsoft.com/en-us/library/windows/apps/jj207060(v=vs.105).aspx</a:t>
            </a:r>
          </a:p>
          <a:p>
            <a:pPr>
              <a:lnSpc>
                <a:spcPct val="115000"/>
              </a:lnSpc>
              <a:spcBef>
                <a:spcPts val="0"/>
              </a:spcBef>
              <a:spcAft>
                <a:spcPts val="1600"/>
              </a:spcAft>
              <a:buNone/>
            </a:pPr>
            <a:r>
              <a:rPr lang="vi" dirty="0">
                <a:latin typeface="Open Sans"/>
                <a:ea typeface="Open Sans"/>
                <a:cs typeface="Open Sans"/>
                <a:sym typeface="Open Sans"/>
              </a:rPr>
              <a:t>Vì thời gian có hạn nên không nói nhiều về NFC</a:t>
            </a:r>
            <a:r>
              <a:rPr lang="vi" sz="1800" dirty="0">
                <a:solidFill>
                  <a:schemeClr val="dk2"/>
                </a:solidFill>
                <a:latin typeface="Open Sans"/>
                <a:ea typeface="Open Sans"/>
                <a:cs typeface="Open Sans"/>
                <a:sym typeface="Open Sans"/>
              </a:rPr>
              <a:t/>
            </a:r>
            <a:br>
              <a:rPr lang="vi" sz="1800" dirty="0">
                <a:solidFill>
                  <a:schemeClr val="dk2"/>
                </a:solidFill>
                <a:latin typeface="Open Sans"/>
                <a:ea typeface="Open Sans"/>
                <a:cs typeface="Open Sans"/>
                <a:sym typeface="Open Sans"/>
              </a:rPr>
            </a:br>
            <a:endParaRPr lang="en-US" sz="1800" dirty="0" smtClean="0">
              <a:solidFill>
                <a:schemeClr val="dk2"/>
              </a:solidFill>
              <a:latin typeface="Open Sans"/>
              <a:ea typeface="Open Sans"/>
              <a:cs typeface="Open Sans"/>
              <a:sym typeface="Open Sans"/>
            </a:endParaRPr>
          </a:p>
          <a:p>
            <a:pPr>
              <a:lnSpc>
                <a:spcPct val="115000"/>
              </a:lnSpc>
              <a:spcBef>
                <a:spcPts val="0"/>
              </a:spcBef>
              <a:spcAft>
                <a:spcPts val="1600"/>
              </a:spcAft>
              <a:buNone/>
            </a:pPr>
            <a:r>
              <a:rPr lang="en-US" sz="1800" dirty="0" err="1" smtClean="0">
                <a:solidFill>
                  <a:schemeClr val="dk2"/>
                </a:solidFill>
                <a:latin typeface="Open Sans"/>
                <a:ea typeface="Open Sans"/>
                <a:cs typeface="Open Sans"/>
                <a:sym typeface="Open Sans"/>
              </a:rPr>
              <a:t>Khởi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tạo</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đối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tượng</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bằng</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cách</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gọi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phương</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thức</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GetDefault</a:t>
            </a:r>
            <a:endParaRPr lang="en-US" sz="1800" baseline="0" dirty="0" smtClean="0">
              <a:solidFill>
                <a:schemeClr val="dk2"/>
              </a:solidFill>
              <a:latin typeface="Open Sans"/>
              <a:ea typeface="Open Sans"/>
              <a:cs typeface="Open Sans"/>
              <a:sym typeface="Open Sans"/>
            </a:endParaRPr>
          </a:p>
          <a:p>
            <a:pPr>
              <a:lnSpc>
                <a:spcPct val="115000"/>
              </a:lnSpc>
              <a:spcBef>
                <a:spcPts val="0"/>
              </a:spcBef>
              <a:spcAft>
                <a:spcPts val="1600"/>
              </a:spcAft>
              <a:buNone/>
            </a:pPr>
            <a:r>
              <a:rPr lang="en-US" sz="1800" dirty="0" err="1" smtClean="0">
                <a:solidFill>
                  <a:schemeClr val="dk2"/>
                </a:solidFill>
                <a:latin typeface="Open Sans"/>
                <a:ea typeface="Open Sans"/>
                <a:cs typeface="Open Sans"/>
                <a:sym typeface="Open Sans"/>
              </a:rPr>
              <a:t>Proximitydevice</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có</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hai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sự</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kiện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chính</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là</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DeviceArrived</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và</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DeviceDepart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Chúng</a:t>
            </a:r>
            <a:r>
              <a:rPr lang="en-US" sz="1800" baseline="0" dirty="0" smtClean="0">
                <a:solidFill>
                  <a:schemeClr val="dk2"/>
                </a:solidFill>
                <a:latin typeface="Open Sans"/>
                <a:ea typeface="Open Sans"/>
                <a:cs typeface="Open Sans"/>
                <a:sym typeface="Open Sans"/>
              </a:rPr>
              <a:t> ta </a:t>
            </a:r>
            <a:r>
              <a:rPr lang="en-US" sz="1800" baseline="0" dirty="0" err="1" smtClean="0">
                <a:solidFill>
                  <a:schemeClr val="dk2"/>
                </a:solidFill>
                <a:latin typeface="Open Sans"/>
                <a:ea typeface="Open Sans"/>
                <a:cs typeface="Open Sans"/>
                <a:sym typeface="Open Sans"/>
              </a:rPr>
              <a:t>xử</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lý</a:t>
            </a:r>
            <a:r>
              <a:rPr lang="en-US" sz="1800" baseline="0" dirty="0" smtClean="0">
                <a:solidFill>
                  <a:schemeClr val="dk2"/>
                </a:solidFill>
                <a:latin typeface="Open Sans"/>
                <a:ea typeface="Open Sans"/>
                <a:cs typeface="Open Sans"/>
                <a:sym typeface="Open Sans"/>
              </a:rPr>
              <a:t> logic </a:t>
            </a:r>
            <a:r>
              <a:rPr lang="en-US" sz="1800" baseline="0" dirty="0" err="1" smtClean="0">
                <a:solidFill>
                  <a:schemeClr val="dk2"/>
                </a:solidFill>
                <a:latin typeface="Open Sans"/>
                <a:ea typeface="Open Sans"/>
                <a:cs typeface="Open Sans"/>
                <a:sym typeface="Open Sans"/>
              </a:rPr>
              <a:t>chủ</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yếu</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trên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hai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sự</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kiện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này</a:t>
            </a:r>
            <a:r>
              <a:rPr lang="en-US" sz="1800" baseline="0" dirty="0" smtClean="0">
                <a:solidFill>
                  <a:schemeClr val="dk2"/>
                </a:solidFill>
                <a:latin typeface="Open Sans"/>
                <a:ea typeface="Open Sans"/>
                <a:cs typeface="Open Sans"/>
                <a:sym typeface="Open Sans"/>
              </a:rPr>
              <a:t>.</a:t>
            </a:r>
          </a:p>
          <a:p>
            <a:pPr>
              <a:lnSpc>
                <a:spcPct val="115000"/>
              </a:lnSpc>
              <a:spcBef>
                <a:spcPts val="0"/>
              </a:spcBef>
              <a:spcAft>
                <a:spcPts val="1600"/>
              </a:spcAft>
              <a:buNone/>
            </a:pPr>
            <a:endParaRPr lang="en-US" sz="1800" baseline="0" dirty="0" smtClean="0">
              <a:solidFill>
                <a:schemeClr val="dk2"/>
              </a:solidFill>
              <a:latin typeface="Open Sans"/>
              <a:ea typeface="Open Sans"/>
              <a:cs typeface="Open Sans"/>
              <a:sym typeface="Open Sans"/>
            </a:endParaRPr>
          </a:p>
          <a:p>
            <a:pPr>
              <a:lnSpc>
                <a:spcPct val="115000"/>
              </a:lnSpc>
              <a:spcBef>
                <a:spcPts val="0"/>
              </a:spcBef>
              <a:spcAft>
                <a:spcPts val="1600"/>
              </a:spcAft>
              <a:buNone/>
            </a:pPr>
            <a:r>
              <a:rPr lang="en-US" sz="1800" baseline="0" dirty="0" err="1" smtClean="0">
                <a:solidFill>
                  <a:schemeClr val="dk2"/>
                </a:solidFill>
                <a:latin typeface="Open Sans"/>
                <a:ea typeface="Open Sans"/>
                <a:cs typeface="Open Sans"/>
                <a:sym typeface="Open Sans"/>
              </a:rPr>
              <a:t>Đôi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với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kiểu</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kết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nối</a:t>
            </a:r>
            <a:r>
              <a:rPr lang="en-US" sz="1800" baseline="0" dirty="0" smtClean="0">
                <a:solidFill>
                  <a:schemeClr val="dk2"/>
                </a:solidFill>
                <a:latin typeface="Open Sans"/>
                <a:ea typeface="Open Sans"/>
                <a:cs typeface="Open Sans"/>
                <a:sym typeface="Open Sans"/>
              </a:rPr>
              <a:t> NFC </a:t>
            </a:r>
            <a:r>
              <a:rPr lang="en-US" sz="1800" baseline="0" dirty="0" err="1" smtClean="0">
                <a:solidFill>
                  <a:schemeClr val="dk2"/>
                </a:solidFill>
                <a:latin typeface="Open Sans"/>
                <a:ea typeface="Open Sans"/>
                <a:cs typeface="Open Sans"/>
                <a:sym typeface="Open Sans"/>
              </a:rPr>
              <a:t>chúng</a:t>
            </a:r>
            <a:r>
              <a:rPr lang="en-US" sz="1800" baseline="0" dirty="0" smtClean="0">
                <a:solidFill>
                  <a:schemeClr val="dk2"/>
                </a:solidFill>
                <a:latin typeface="Open Sans"/>
                <a:ea typeface="Open Sans"/>
                <a:cs typeface="Open Sans"/>
                <a:sym typeface="Open Sans"/>
              </a:rPr>
              <a:t> ta </a:t>
            </a:r>
            <a:r>
              <a:rPr lang="en-US" sz="1800" baseline="0" dirty="0" err="1" smtClean="0">
                <a:solidFill>
                  <a:schemeClr val="dk2"/>
                </a:solidFill>
                <a:latin typeface="Open Sans"/>
                <a:ea typeface="Open Sans"/>
                <a:cs typeface="Open Sans"/>
                <a:sym typeface="Open Sans"/>
              </a:rPr>
              <a:t>không</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cần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phải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tạo</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kết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nối</a:t>
            </a:r>
            <a:r>
              <a:rPr lang="en-US" sz="1800" baseline="0" dirty="0" smtClean="0">
                <a:solidFill>
                  <a:schemeClr val="dk2"/>
                </a:solidFill>
                <a:latin typeface="Open Sans"/>
                <a:ea typeface="Open Sans"/>
                <a:cs typeface="Open Sans"/>
                <a:sym typeface="Open Sans"/>
              </a:rPr>
              <a:t> hay, </a:t>
            </a:r>
            <a:r>
              <a:rPr lang="en-US" sz="1800" baseline="0" dirty="0" err="1" smtClean="0">
                <a:solidFill>
                  <a:schemeClr val="dk2"/>
                </a:solidFill>
                <a:latin typeface="Open Sans"/>
                <a:ea typeface="Open Sans"/>
                <a:cs typeface="Open Sans"/>
                <a:sym typeface="Open Sans"/>
              </a:rPr>
              <a:t>lắng</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nghe</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kết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nối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rườm</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ra</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như</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các</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kiểu</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kết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nối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khác</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Chỉ</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cần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xử</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lý</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hai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sự</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kiện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thiết</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bị</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đến</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và</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đi</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là</a:t>
            </a:r>
            <a:r>
              <a:rPr lang="en-US" sz="1800" baseline="0" dirty="0" smtClean="0">
                <a:solidFill>
                  <a:schemeClr val="dk2"/>
                </a:solidFill>
                <a:latin typeface="Open Sans"/>
                <a:ea typeface="Open Sans"/>
                <a:cs typeface="Open Sans"/>
                <a:sym typeface="Open Sans"/>
              </a:rPr>
              <a:t> </a:t>
            </a:r>
            <a:r>
              <a:rPr lang="en-US" sz="1800" baseline="0" dirty="0" err="1" smtClean="0">
                <a:solidFill>
                  <a:schemeClr val="dk2"/>
                </a:solidFill>
                <a:latin typeface="Open Sans"/>
                <a:ea typeface="Open Sans"/>
                <a:cs typeface="Open Sans"/>
                <a:sym typeface="Open Sans"/>
              </a:rPr>
              <a:t>đủ</a:t>
            </a:r>
            <a:r>
              <a:rPr lang="en-US" sz="1800" baseline="0" dirty="0" smtClean="0">
                <a:solidFill>
                  <a:schemeClr val="dk2"/>
                </a:solidFill>
                <a:latin typeface="Open Sans"/>
                <a:ea typeface="Open Sans"/>
                <a:cs typeface="Open Sans"/>
                <a:sym typeface="Open Sans"/>
              </a:rPr>
              <a:t>.</a:t>
            </a:r>
            <a:endParaRPr lang="vi" sz="18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50366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Message</a:t>
            </a:r>
            <a:r>
              <a:rPr lang="en-US" baseline="0" dirty="0" smtClean="0"/>
              <a:t> Type: https://msdn.microsoft.com/vi-vn/library/windows/apps/hh701129</a:t>
            </a:r>
          </a:p>
          <a:p>
            <a:r>
              <a:rPr lang="en-US"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là</a:t>
            </a:r>
            <a:r>
              <a:rPr lang="en-US" baseline="0" dirty="0" smtClean="0"/>
              <a:t> </a:t>
            </a:r>
            <a:r>
              <a:rPr lang="en-US" baseline="0" dirty="0" err="1" smtClean="0"/>
              <a:t>messageId</a:t>
            </a:r>
            <a:endParaRPr lang="vi-VN" dirty="0"/>
          </a:p>
        </p:txBody>
      </p:sp>
    </p:spTree>
    <p:extLst>
      <p:ext uri="{BB962C8B-B14F-4D97-AF65-F5344CB8AC3E}">
        <p14:creationId xmlns:p14="http://schemas.microsoft.com/office/powerpoint/2010/main" val="178907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Message</a:t>
            </a:r>
            <a:r>
              <a:rPr lang="en-US" baseline="0" smtClean="0"/>
              <a:t> Type: https://msdn.microsoft.com/vi-vn/library/windows/apps/hh701129</a:t>
            </a:r>
          </a:p>
          <a:p>
            <a:endParaRPr lang="vi-VN" dirty="0"/>
          </a:p>
        </p:txBody>
      </p:sp>
    </p:spTree>
    <p:extLst>
      <p:ext uri="{BB962C8B-B14F-4D97-AF65-F5344CB8AC3E}">
        <p14:creationId xmlns:p14="http://schemas.microsoft.com/office/powerpoint/2010/main" val="2678198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78056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Mỗi thiết bị kết nối vào mạng cục bộ đều có một IP. </a:t>
            </a:r>
            <a:br>
              <a:rPr lang="vi"/>
            </a:br>
            <a:r>
              <a:rPr lang="vi"/>
              <a:t>Các thiết bị cùng kết nối vào một mạng con sẽ có cùng prefix, là một chuỗi đầu tiên của IP.</a:t>
            </a:r>
          </a:p>
          <a:p>
            <a:pPr rtl="0">
              <a:spcBef>
                <a:spcPts val="0"/>
              </a:spcBef>
              <a:buNone/>
            </a:pPr>
            <a:r>
              <a:rPr lang="vi"/>
              <a:t>Thường thì các mạng cục bộ sẽ có IP là 192.168.x.x. hoặc 10.0.x.x</a:t>
            </a:r>
          </a:p>
          <a:p>
            <a:pPr rtl="0">
              <a:spcBef>
                <a:spcPts val="0"/>
              </a:spcBef>
              <a:buNone/>
            </a:pPr>
            <a:r>
              <a:rPr lang="vi"/>
              <a:t>Mỗi thiết bị có thể có nhiều IP, vì có thể được kết nối với nhiều mạng con. Do đó, cần chọn IP phù hợp để xây dựng một ứng dụng</a:t>
            </a:r>
          </a:p>
          <a:p>
            <a:pPr rtl="0">
              <a:spcBef>
                <a:spcPts val="0"/>
              </a:spcBef>
              <a:buNone/>
            </a:pPr>
            <a:r>
              <a:rPr lang="vi"/>
              <a:t>Thông thường adapter dùng để kết nối mạng cục bộ sẽ có IP là prefix công với một bit 1 ở cuối, còn lại là bit 0</a:t>
            </a:r>
          </a:p>
          <a:p>
            <a:pPr rtl="0">
              <a:spcBef>
                <a:spcPts val="0"/>
              </a:spcBef>
              <a:buNone/>
            </a:pPr>
            <a:r>
              <a:rPr lang="vi"/>
              <a:t>VÍ dụ mạng con có prefix là 192.168.0.0 và prefix lenght là 16 thì adapter có IP là 192.168.0.1 và đây cũng là giá trị của default gateway cho các thiết bị trong mạng</a:t>
            </a:r>
          </a:p>
          <a:p>
            <a:pPr rtl="0">
              <a:spcBef>
                <a:spcPts val="0"/>
              </a:spcBef>
              <a:buNone/>
            </a:pPr>
            <a:endParaRPr/>
          </a:p>
          <a:p>
            <a:pPr rtl="0">
              <a:spcBef>
                <a:spcPts val="0"/>
              </a:spcBef>
              <a:buNone/>
            </a:pPr>
            <a:r>
              <a:rPr lang="vi"/>
              <a:t>Mỗi network interface card có 63353 cổng dịch vụ dùng để nhận các các tin socket ở mức vật lý. trong đó các port từ 0 đến 1023 được dùng cho các chuẩn giao thức tầng mạng. </a:t>
            </a:r>
          </a:p>
          <a:p>
            <a:pPr rtl="0">
              <a:spcBef>
                <a:spcPts val="0"/>
              </a:spcBef>
              <a:buNone/>
            </a:pPr>
            <a:r>
              <a:rPr lang="vi"/>
              <a:t>Nên khi xây dựng ứng dụng chúng ta nên tránh các port này. Mỗi port chỉ xử dụng được cho một ứng dụng.</a:t>
            </a:r>
          </a:p>
          <a:p>
            <a:pPr rtl="0">
              <a:spcBef>
                <a:spcPts val="0"/>
              </a:spcBef>
              <a:buNone/>
            </a:pPr>
            <a:endParaRPr/>
          </a:p>
          <a:p>
            <a:pPr>
              <a:spcBef>
                <a:spcPts val="0"/>
              </a:spcBef>
              <a:buNone/>
            </a:pPr>
            <a:r>
              <a:rPr lang="vi"/>
              <a:t>Tóm tắt: cần biết subnet mast để xác định mạng con. Cần chọn IP và port phù hợp</a:t>
            </a:r>
          </a:p>
        </p:txBody>
      </p:sp>
    </p:spTree>
    <p:extLst>
      <p:ext uri="{BB962C8B-B14F-4D97-AF65-F5344CB8AC3E}">
        <p14:creationId xmlns:p14="http://schemas.microsoft.com/office/powerpoint/2010/main" val="2551991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7308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765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Có hai phương pháp chính đề truyền dữ liệu là TCP và UDP.</a:t>
            </a:r>
          </a:p>
          <a:p>
            <a:pPr rtl="0">
              <a:spcBef>
                <a:spcPts val="0"/>
              </a:spcBef>
              <a:buNone/>
            </a:pPr>
            <a:r>
              <a:rPr lang="vi"/>
              <a:t>Đối với TCP, chúng ta sẽ làm việc trên socket, socket là đối tượng chính để quản lý gói tin. Socket sẽ có InputStream và OutputStream để đọc và ghi dẽ liệu</a:t>
            </a:r>
          </a:p>
          <a:p>
            <a:pPr rtl="0">
              <a:spcBef>
                <a:spcPts val="0"/>
              </a:spcBef>
              <a:buNone/>
            </a:pPr>
            <a:r>
              <a:rPr lang="vi"/>
              <a:t>Trong mô hình TCP chúng ta cần ít nhất một thiết bị đóng vai trò server, một thiết bị đóng vai trò là client</a:t>
            </a:r>
          </a:p>
          <a:p>
            <a:pPr rtl="0">
              <a:spcBef>
                <a:spcPts val="0"/>
              </a:spcBef>
              <a:buNone/>
            </a:pPr>
            <a:r>
              <a:rPr lang="vi"/>
              <a:t>Server sẽ lắng nghe kết nối, và Client sẽ kết nối đến server. Và quá trình truyền dữ liệu sẽ bắt đầu.</a:t>
            </a:r>
          </a:p>
          <a:p>
            <a:pPr rtl="0">
              <a:spcBef>
                <a:spcPts val="0"/>
              </a:spcBef>
              <a:buNone/>
            </a:pPr>
            <a:r>
              <a:rPr lang="vi"/>
              <a:t>Thông tường trong chương trình ứng dụng sẽ cần có sự trao đổi qua lại giữa hai phía. Khi đó hai thiết bị sẽ trao đổi vai trò cho nhau. Tức là mỗi thiết bị sẽ vừa đóng vai trò là client, vừa đóng vai trò là server.</a:t>
            </a:r>
          </a:p>
          <a:p>
            <a:pPr>
              <a:spcBef>
                <a:spcPts val="0"/>
              </a:spcBef>
              <a:buNone/>
            </a:pPr>
            <a:endParaRPr/>
          </a:p>
        </p:txBody>
      </p:sp>
    </p:spTree>
    <p:extLst>
      <p:ext uri="{BB962C8B-B14F-4D97-AF65-F5344CB8AC3E}">
        <p14:creationId xmlns:p14="http://schemas.microsoft.com/office/powerpoint/2010/main" val="107856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dirty="0"/>
              <a:t>Đối với phương pháp truyền dữ liệu bằng UDP thì chúng ta không cần phải tạo đối tượng lắng nghe kết nối ở server. UDP được thiết kế để rút gọn các thủ tục kết nối nhằm nâng cao tốc độ truyền dữ liệu, tuy nhiên cũng có những mặt hạn chế của nó.</a:t>
            </a:r>
          </a:p>
          <a:p>
            <a:pPr rtl="0">
              <a:spcBef>
                <a:spcPts val="0"/>
              </a:spcBef>
              <a:buNone/>
            </a:pPr>
            <a:r>
              <a:rPr lang="vi" dirty="0"/>
              <a:t>Đối với kết nối UDP, sử dụng các gói tin datagram để truyền dữ liệu, khi truyền dữ liệu, không hề có bất cứ phương pháp bảo mật nào. Cũng không chờ đợi kết quả phản hồi của bên nhận.</a:t>
            </a:r>
          </a:p>
          <a:p>
            <a:pPr>
              <a:spcBef>
                <a:spcPts val="0"/>
              </a:spcBef>
              <a:buNone/>
            </a:pPr>
            <a:endParaRPr lang="en-US" dirty="0" smtClean="0"/>
          </a:p>
          <a:p>
            <a:pPr>
              <a:spcBef>
                <a:spcPts val="0"/>
              </a:spcBef>
              <a:buNone/>
            </a:pPr>
            <a:endParaRPr lang="en-US" dirty="0" smtClean="0"/>
          </a:p>
          <a:p>
            <a:pPr rtl="0">
              <a:spcBef>
                <a:spcPts val="0"/>
              </a:spcBef>
              <a:buNone/>
            </a:pPr>
            <a:r>
              <a:rPr lang="vi-VN" dirty="0" err="1" smtClean="0"/>
              <a:t>Dùng</a:t>
            </a:r>
            <a:r>
              <a:rPr lang="vi-VN" dirty="0" smtClean="0"/>
              <a:t> ngôn </a:t>
            </a:r>
            <a:r>
              <a:rPr lang="vi-VN" dirty="0" err="1" smtClean="0"/>
              <a:t>ngữ</a:t>
            </a:r>
            <a:r>
              <a:rPr lang="vi-VN" dirty="0" smtClean="0"/>
              <a:t> </a:t>
            </a:r>
            <a:r>
              <a:rPr lang="vi-VN" dirty="0" err="1" smtClean="0"/>
              <a:t>nào</a:t>
            </a:r>
            <a:r>
              <a:rPr lang="vi-VN" dirty="0" smtClean="0"/>
              <a:t> </a:t>
            </a:r>
            <a:r>
              <a:rPr lang="vi-VN" dirty="0" err="1" smtClean="0"/>
              <a:t>để</a:t>
            </a:r>
            <a:r>
              <a:rPr lang="vi-VN" dirty="0" smtClean="0"/>
              <a:t> </a:t>
            </a:r>
            <a:r>
              <a:rPr lang="vi-VN" dirty="0" err="1" smtClean="0"/>
              <a:t>lập</a:t>
            </a:r>
            <a:r>
              <a:rPr lang="vi-VN" dirty="0" smtClean="0"/>
              <a:t> </a:t>
            </a:r>
            <a:r>
              <a:rPr lang="vi-VN" dirty="0" err="1" smtClean="0"/>
              <a:t>trình</a:t>
            </a:r>
            <a:r>
              <a:rPr lang="vi-VN" dirty="0" smtClean="0"/>
              <a:t>?</a:t>
            </a:r>
          </a:p>
          <a:p>
            <a:pPr rtl="0">
              <a:spcBef>
                <a:spcPts val="0"/>
              </a:spcBef>
              <a:buNone/>
            </a:pPr>
            <a:endParaRPr lang="vi-VN" dirty="0" smtClean="0"/>
          </a:p>
          <a:p>
            <a:pPr rtl="0">
              <a:spcBef>
                <a:spcPts val="0"/>
              </a:spcBef>
              <a:buNone/>
            </a:pPr>
            <a:r>
              <a:rPr lang="vi-VN" dirty="0" err="1" smtClean="0"/>
              <a:t>Chúng</a:t>
            </a:r>
            <a:r>
              <a:rPr lang="vi-VN" dirty="0" smtClean="0"/>
              <a:t> ta </a:t>
            </a:r>
            <a:r>
              <a:rPr lang="vi-VN" dirty="0" err="1" smtClean="0"/>
              <a:t>có</a:t>
            </a:r>
            <a:r>
              <a:rPr lang="vi-VN" dirty="0" smtClean="0"/>
              <a:t> </a:t>
            </a:r>
            <a:r>
              <a:rPr lang="vi-VN" dirty="0" err="1" smtClean="0"/>
              <a:t>thể</a:t>
            </a:r>
            <a:r>
              <a:rPr lang="vi-VN" dirty="0" smtClean="0"/>
              <a:t> </a:t>
            </a:r>
            <a:r>
              <a:rPr lang="vi-VN" dirty="0" err="1" smtClean="0"/>
              <a:t>dùng</a:t>
            </a:r>
            <a:r>
              <a:rPr lang="vi-VN" dirty="0" smtClean="0"/>
              <a:t> </a:t>
            </a:r>
            <a:r>
              <a:rPr lang="vi-VN" dirty="0" err="1" smtClean="0"/>
              <a:t>bất</a:t>
            </a:r>
            <a:r>
              <a:rPr lang="vi-VN" dirty="0" smtClean="0"/>
              <a:t> </a:t>
            </a:r>
            <a:r>
              <a:rPr lang="vi-VN" dirty="0" err="1" smtClean="0"/>
              <a:t>cứ</a:t>
            </a:r>
            <a:r>
              <a:rPr lang="vi-VN" dirty="0" smtClean="0"/>
              <a:t> </a:t>
            </a:r>
            <a:r>
              <a:rPr lang="vi-VN" dirty="0" err="1" smtClean="0"/>
              <a:t>ngồn</a:t>
            </a:r>
            <a:r>
              <a:rPr lang="vi-VN" dirty="0" smtClean="0"/>
              <a:t> </a:t>
            </a:r>
            <a:r>
              <a:rPr lang="vi-VN" dirty="0" err="1" smtClean="0"/>
              <a:t>ngữ</a:t>
            </a:r>
            <a:r>
              <a:rPr lang="vi-VN" dirty="0" smtClean="0"/>
              <a:t> </a:t>
            </a:r>
            <a:r>
              <a:rPr lang="vi-VN" dirty="0" err="1" smtClean="0"/>
              <a:t>nào</a:t>
            </a:r>
            <a:r>
              <a:rPr lang="vi-VN" dirty="0" smtClean="0"/>
              <a:t> </a:t>
            </a:r>
            <a:r>
              <a:rPr lang="vi-VN" dirty="0" err="1" smtClean="0"/>
              <a:t>để</a:t>
            </a:r>
            <a:r>
              <a:rPr lang="vi-VN" dirty="0" smtClean="0"/>
              <a:t> </a:t>
            </a:r>
            <a:r>
              <a:rPr lang="vi-VN" dirty="0" err="1" smtClean="0"/>
              <a:t>lập</a:t>
            </a:r>
            <a:r>
              <a:rPr lang="vi-VN" dirty="0" smtClean="0"/>
              <a:t> </a:t>
            </a:r>
            <a:r>
              <a:rPr lang="vi-VN" dirty="0" err="1" smtClean="0"/>
              <a:t>trình</a:t>
            </a:r>
            <a:r>
              <a:rPr lang="vi-VN" dirty="0" smtClean="0"/>
              <a:t> </a:t>
            </a:r>
            <a:r>
              <a:rPr lang="vi-VN" dirty="0" err="1" smtClean="0"/>
              <a:t>socket</a:t>
            </a:r>
            <a:r>
              <a:rPr lang="vi-VN" dirty="0" smtClean="0"/>
              <a:t>. Tiêu </a:t>
            </a:r>
            <a:r>
              <a:rPr lang="vi-VN" dirty="0" err="1" smtClean="0"/>
              <a:t>biểu</a:t>
            </a:r>
            <a:r>
              <a:rPr lang="vi-VN" dirty="0" smtClean="0"/>
              <a:t> </a:t>
            </a:r>
            <a:r>
              <a:rPr lang="vi-VN" dirty="0" err="1" smtClean="0"/>
              <a:t>là</a:t>
            </a:r>
            <a:r>
              <a:rPr lang="vi-VN" dirty="0" smtClean="0"/>
              <a:t> 3 ngôn </a:t>
            </a:r>
            <a:r>
              <a:rPr lang="vi-VN" dirty="0" err="1" smtClean="0"/>
              <a:t>ngữ</a:t>
            </a:r>
            <a:r>
              <a:rPr lang="vi-VN" dirty="0" smtClean="0"/>
              <a:t> </a:t>
            </a:r>
            <a:r>
              <a:rPr lang="vi-VN" dirty="0" err="1" smtClean="0"/>
              <a:t>lập</a:t>
            </a:r>
            <a:r>
              <a:rPr lang="vi-VN" dirty="0" smtClean="0"/>
              <a:t> </a:t>
            </a:r>
            <a:r>
              <a:rPr lang="vi-VN" dirty="0" err="1" smtClean="0"/>
              <a:t>trình</a:t>
            </a:r>
            <a:r>
              <a:rPr lang="vi-VN" dirty="0" smtClean="0"/>
              <a:t> </a:t>
            </a:r>
            <a:r>
              <a:rPr lang="vi-VN" dirty="0" err="1" smtClean="0"/>
              <a:t>được</a:t>
            </a:r>
            <a:r>
              <a:rPr lang="vi-VN" dirty="0" smtClean="0"/>
              <a:t> </a:t>
            </a:r>
            <a:r>
              <a:rPr lang="vi-VN" dirty="0" err="1" smtClean="0"/>
              <a:t>sử</a:t>
            </a:r>
            <a:r>
              <a:rPr lang="vi-VN" dirty="0" smtClean="0"/>
              <a:t> </a:t>
            </a:r>
            <a:r>
              <a:rPr lang="vi-VN" dirty="0" err="1" smtClean="0"/>
              <a:t>dụng</a:t>
            </a:r>
            <a:r>
              <a:rPr lang="vi-VN" dirty="0" smtClean="0"/>
              <a:t> </a:t>
            </a:r>
            <a:r>
              <a:rPr lang="vi-VN" dirty="0" err="1" smtClean="0"/>
              <a:t>nhiều</a:t>
            </a:r>
            <a:r>
              <a:rPr lang="vi-VN" dirty="0" smtClean="0"/>
              <a:t> </a:t>
            </a:r>
            <a:r>
              <a:rPr lang="vi-VN" dirty="0" err="1" smtClean="0"/>
              <a:t>nhất</a:t>
            </a:r>
            <a:r>
              <a:rPr lang="vi-VN" dirty="0" smtClean="0"/>
              <a:t>.</a:t>
            </a:r>
          </a:p>
          <a:p>
            <a:pPr rtl="0">
              <a:spcBef>
                <a:spcPts val="0"/>
              </a:spcBef>
              <a:buNone/>
            </a:pPr>
            <a:endParaRPr lang="vi-VN" dirty="0" smtClean="0"/>
          </a:p>
          <a:p>
            <a:pPr rtl="0">
              <a:spcBef>
                <a:spcPts val="0"/>
              </a:spcBef>
              <a:buNone/>
            </a:pPr>
            <a:r>
              <a:rPr lang="vi-VN" dirty="0" smtClean="0"/>
              <a:t>Trong </a:t>
            </a:r>
            <a:r>
              <a:rPr lang="vi-VN" dirty="0" err="1" smtClean="0"/>
              <a:t>buổi</a:t>
            </a:r>
            <a:r>
              <a:rPr lang="vi-VN" dirty="0" smtClean="0"/>
              <a:t> </a:t>
            </a:r>
            <a:r>
              <a:rPr lang="vi-VN" dirty="0" err="1" smtClean="0"/>
              <a:t>seminar</a:t>
            </a:r>
            <a:r>
              <a:rPr lang="vi-VN" dirty="0" smtClean="0"/>
              <a:t>, </a:t>
            </a:r>
            <a:r>
              <a:rPr lang="vi-VN" dirty="0" err="1" smtClean="0"/>
              <a:t>chúng</a:t>
            </a:r>
            <a:r>
              <a:rPr lang="vi-VN" dirty="0" smtClean="0"/>
              <a:t> ta </a:t>
            </a:r>
            <a:r>
              <a:rPr lang="vi-VN" dirty="0" err="1" smtClean="0"/>
              <a:t>sẽ</a:t>
            </a:r>
            <a:r>
              <a:rPr lang="vi-VN" dirty="0" smtClean="0"/>
              <a:t> </a:t>
            </a:r>
            <a:r>
              <a:rPr lang="vi-VN" dirty="0" err="1" smtClean="0"/>
              <a:t>làm</a:t>
            </a:r>
            <a:r>
              <a:rPr lang="vi-VN" dirty="0" smtClean="0"/>
              <a:t> </a:t>
            </a:r>
            <a:r>
              <a:rPr lang="vi-VN" dirty="0" err="1" smtClean="0"/>
              <a:t>việc</a:t>
            </a:r>
            <a:r>
              <a:rPr lang="vi-VN" dirty="0" smtClean="0"/>
              <a:t> trên C# </a:t>
            </a:r>
            <a:r>
              <a:rPr lang="vi-VN" dirty="0" err="1" smtClean="0"/>
              <a:t>và</a:t>
            </a:r>
            <a:r>
              <a:rPr lang="vi-VN" dirty="0" smtClean="0"/>
              <a:t> </a:t>
            </a:r>
            <a:r>
              <a:rPr lang="vi-VN" dirty="0" err="1" smtClean="0"/>
              <a:t>sử</a:t>
            </a:r>
            <a:r>
              <a:rPr lang="vi-VN" dirty="0" smtClean="0"/>
              <a:t> </a:t>
            </a:r>
            <a:r>
              <a:rPr lang="vi-VN" dirty="0" err="1" smtClean="0"/>
              <a:t>dụng</a:t>
            </a:r>
            <a:r>
              <a:rPr lang="vi-VN" dirty="0" smtClean="0"/>
              <a:t> mô </a:t>
            </a:r>
            <a:r>
              <a:rPr lang="vi-VN" dirty="0" err="1" smtClean="0"/>
              <a:t>hình</a:t>
            </a:r>
            <a:r>
              <a:rPr lang="vi-VN" dirty="0" smtClean="0"/>
              <a:t> TCP</a:t>
            </a:r>
          </a:p>
          <a:p>
            <a:pPr rtl="0">
              <a:spcBef>
                <a:spcPts val="0"/>
              </a:spcBef>
              <a:buNone/>
            </a:pPr>
            <a:endParaRPr lang="vi-VN" dirty="0" smtClean="0"/>
          </a:p>
          <a:p>
            <a:pPr rtl="0">
              <a:spcBef>
                <a:spcPts val="0"/>
              </a:spcBef>
              <a:buNone/>
            </a:pPr>
            <a:r>
              <a:rPr lang="vi-VN" dirty="0" err="1" smtClean="0"/>
              <a:t>các</a:t>
            </a:r>
            <a:r>
              <a:rPr lang="vi-VN" dirty="0" smtClean="0"/>
              <a:t> </a:t>
            </a:r>
            <a:r>
              <a:rPr lang="vi-VN" dirty="0" err="1" smtClean="0"/>
              <a:t>bạn</a:t>
            </a:r>
            <a:r>
              <a:rPr lang="vi-VN" dirty="0" smtClean="0"/>
              <a:t> </a:t>
            </a:r>
            <a:r>
              <a:rPr lang="vi-VN" dirty="0" err="1" smtClean="0"/>
              <a:t>có</a:t>
            </a:r>
            <a:r>
              <a:rPr lang="vi-VN" dirty="0" smtClean="0"/>
              <a:t> </a:t>
            </a:r>
            <a:r>
              <a:rPr lang="vi-VN" dirty="0" err="1" smtClean="0"/>
              <a:t>thể</a:t>
            </a:r>
            <a:r>
              <a:rPr lang="vi-VN" dirty="0" smtClean="0"/>
              <a:t> tham </a:t>
            </a:r>
            <a:r>
              <a:rPr lang="vi-VN" dirty="0" err="1" smtClean="0"/>
              <a:t>khảo</a:t>
            </a:r>
            <a:r>
              <a:rPr lang="vi-VN" dirty="0" smtClean="0"/>
              <a:t> thêm:</a:t>
            </a:r>
          </a:p>
          <a:p>
            <a:pPr rtl="0">
              <a:spcBef>
                <a:spcPts val="0"/>
              </a:spcBef>
              <a:buNone/>
            </a:pPr>
            <a:r>
              <a:rPr lang="vi-VN" dirty="0" smtClean="0"/>
              <a:t>UDP C#: </a:t>
            </a:r>
            <a:r>
              <a:rPr lang="vi-VN" u="sng" dirty="0" smtClean="0">
                <a:solidFill>
                  <a:schemeClr val="hlink"/>
                </a:solidFill>
                <a:hlinkClick r:id="rId3"/>
              </a:rPr>
              <a:t>https://code.msdn.microsoft.com/windowsapps/DatagramSocket-sample-76a7d82b#content</a:t>
            </a:r>
          </a:p>
          <a:p>
            <a:pPr rtl="0">
              <a:spcBef>
                <a:spcPts val="0"/>
              </a:spcBef>
              <a:buNone/>
            </a:pPr>
            <a:r>
              <a:rPr lang="vi-VN" dirty="0" smtClean="0"/>
              <a:t>UDP </a:t>
            </a:r>
            <a:r>
              <a:rPr lang="vi-VN" dirty="0" err="1" smtClean="0"/>
              <a:t>java</a:t>
            </a:r>
            <a:r>
              <a:rPr lang="vi-VN" dirty="0" smtClean="0"/>
              <a:t>: </a:t>
            </a:r>
            <a:r>
              <a:rPr lang="vi-VN" u="sng" dirty="0" smtClean="0">
                <a:solidFill>
                  <a:schemeClr val="hlink"/>
                </a:solidFill>
                <a:hlinkClick r:id="rId4"/>
              </a:rPr>
              <a:t>https://www.wattpad.com/3008561-ch%C6%B0%C6%A1ng-ii-l%E1%BA%ADp-tr%C3%ACnh-socket/page/2</a:t>
            </a:r>
          </a:p>
          <a:p>
            <a:pPr rtl="0">
              <a:spcBef>
                <a:spcPts val="0"/>
              </a:spcBef>
              <a:buNone/>
            </a:pPr>
            <a:endParaRPr lang="vi-VN" dirty="0" smtClean="0"/>
          </a:p>
          <a:p>
            <a:pPr>
              <a:spcBef>
                <a:spcPts val="0"/>
              </a:spcBef>
              <a:buNone/>
            </a:pPr>
            <a:r>
              <a:rPr lang="vi-VN" dirty="0" smtClean="0"/>
              <a:t>Sau </a:t>
            </a:r>
            <a:r>
              <a:rPr lang="vi-VN" dirty="0" err="1" smtClean="0"/>
              <a:t>đó</a:t>
            </a:r>
            <a:r>
              <a:rPr lang="vi-VN" dirty="0" smtClean="0"/>
              <a:t> </a:t>
            </a:r>
            <a:r>
              <a:rPr lang="vi-VN" dirty="0" err="1" smtClean="0"/>
              <a:t>chúng</a:t>
            </a:r>
            <a:r>
              <a:rPr lang="vi-VN" dirty="0" smtClean="0"/>
              <a:t> ta </a:t>
            </a:r>
            <a:r>
              <a:rPr lang="vi-VN" dirty="0" err="1" smtClean="0"/>
              <a:t>sẽ</a:t>
            </a:r>
            <a:r>
              <a:rPr lang="vi-VN" dirty="0" smtClean="0"/>
              <a:t> </a:t>
            </a:r>
            <a:r>
              <a:rPr lang="vi-VN" dirty="0" err="1" smtClean="0"/>
              <a:t>demo</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một</a:t>
            </a:r>
            <a:r>
              <a:rPr lang="vi-VN" dirty="0" smtClean="0"/>
              <a:t> chương </a:t>
            </a:r>
            <a:r>
              <a:rPr lang="vi-VN" dirty="0" err="1" smtClean="0"/>
              <a:t>trình</a:t>
            </a:r>
            <a:r>
              <a:rPr lang="vi-VN" dirty="0" smtClean="0"/>
              <a:t> </a:t>
            </a:r>
            <a:r>
              <a:rPr lang="vi-VN" dirty="0" err="1" smtClean="0"/>
              <a:t>nhắn</a:t>
            </a:r>
            <a:r>
              <a:rPr lang="vi-VN" dirty="0" smtClean="0"/>
              <a:t> tin trên </a:t>
            </a:r>
            <a:r>
              <a:rPr lang="vi-VN" dirty="0" err="1" smtClean="0"/>
              <a:t>mạng</a:t>
            </a:r>
            <a:r>
              <a:rPr lang="vi-VN" dirty="0" smtClean="0"/>
              <a:t> </a:t>
            </a:r>
            <a:r>
              <a:rPr lang="vi-VN" dirty="0" err="1" smtClean="0"/>
              <a:t>cục</a:t>
            </a:r>
            <a:r>
              <a:rPr lang="vi-VN" dirty="0" smtClean="0"/>
              <a:t> </a:t>
            </a:r>
            <a:r>
              <a:rPr lang="vi-VN" dirty="0" err="1" smtClean="0"/>
              <a:t>bộ</a:t>
            </a:r>
            <a:r>
              <a:rPr lang="vi-VN" dirty="0" smtClean="0"/>
              <a:t>.</a:t>
            </a:r>
          </a:p>
          <a:p>
            <a:pPr>
              <a:spcBef>
                <a:spcPts val="0"/>
              </a:spcBef>
              <a:buNone/>
            </a:pPr>
            <a:endParaRPr dirty="0"/>
          </a:p>
        </p:txBody>
      </p:sp>
    </p:spTree>
    <p:extLst>
      <p:ext uri="{BB962C8B-B14F-4D97-AF65-F5344CB8AC3E}">
        <p14:creationId xmlns:p14="http://schemas.microsoft.com/office/powerpoint/2010/main" val="220475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7124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dirty="0"/>
              <a:t>Ví dụ constructor: </a:t>
            </a:r>
          </a:p>
          <a:p>
            <a:pPr rtl="0">
              <a:spcBef>
                <a:spcPts val="0"/>
              </a:spcBef>
              <a:buNone/>
            </a:pPr>
            <a:r>
              <a:rPr lang="vi" dirty="0"/>
              <a:t>		HostName hostname = new HostName(“192.168.1.1”);</a:t>
            </a:r>
          </a:p>
          <a:p>
            <a:pPr rtl="0">
              <a:spcBef>
                <a:spcPts val="0"/>
              </a:spcBef>
              <a:buNone/>
            </a:pPr>
            <a:endParaRPr dirty="0"/>
          </a:p>
          <a:p>
            <a:pPr rtl="0">
              <a:spcBef>
                <a:spcPts val="0"/>
              </a:spcBef>
              <a:buNone/>
            </a:pPr>
            <a:r>
              <a:rPr lang="vi" dirty="0"/>
              <a:t>DisplayName trả về tên của thiết bị ví dụ: STEVIE-PC, 7ung-Winphone, …</a:t>
            </a:r>
          </a:p>
          <a:p>
            <a:pPr rtl="0">
              <a:spcBef>
                <a:spcPts val="0"/>
              </a:spcBef>
              <a:buNone/>
            </a:pPr>
            <a:endParaRPr dirty="0"/>
          </a:p>
          <a:p>
            <a:pPr rtl="0">
              <a:spcBef>
                <a:spcPts val="0"/>
              </a:spcBef>
              <a:buNone/>
            </a:pPr>
            <a:r>
              <a:rPr lang="vi" dirty="0"/>
              <a:t>HostNameType nhận 4 giá trị là:</a:t>
            </a:r>
          </a:p>
          <a:p>
            <a:pPr rtl="0">
              <a:spcBef>
                <a:spcPts val="0"/>
              </a:spcBef>
              <a:buNone/>
            </a:pPr>
            <a:r>
              <a:rPr lang="vi" dirty="0"/>
              <a:t>	</a:t>
            </a:r>
          </a:p>
          <a:p>
            <a:pPr rtl="0">
              <a:spcBef>
                <a:spcPts val="0"/>
              </a:spcBef>
              <a:buNone/>
            </a:pPr>
            <a:r>
              <a:rPr lang="vi" dirty="0"/>
              <a:t>		DomainName, khi ta khởi tạo hostname như sau: HostName(“</a:t>
            </a:r>
            <a:r>
              <a:rPr lang="vi" u="sng" dirty="0">
                <a:solidFill>
                  <a:schemeClr val="hlink"/>
                </a:solidFill>
                <a:hlinkClick r:id="rId3"/>
              </a:rPr>
              <a:t>www.facebook.com</a:t>
            </a:r>
            <a:r>
              <a:rPr lang="vi" dirty="0"/>
              <a:t>”)</a:t>
            </a:r>
          </a:p>
          <a:p>
            <a:pPr rtl="0">
              <a:spcBef>
                <a:spcPts val="0"/>
              </a:spcBef>
              <a:buNone/>
            </a:pPr>
            <a:r>
              <a:rPr lang="vi" dirty="0"/>
              <a:t>		IPv4</a:t>
            </a:r>
          </a:p>
          <a:p>
            <a:pPr rtl="0">
              <a:spcBef>
                <a:spcPts val="0"/>
              </a:spcBef>
              <a:buNone/>
            </a:pPr>
            <a:r>
              <a:rPr lang="vi" dirty="0"/>
              <a:t>		IPv6</a:t>
            </a:r>
          </a:p>
          <a:p>
            <a:pPr rtl="0">
              <a:spcBef>
                <a:spcPts val="0"/>
              </a:spcBef>
              <a:buNone/>
            </a:pPr>
            <a:r>
              <a:rPr lang="vi" dirty="0"/>
              <a:t>			khi ta khởi tạo hostname bằng một chuỗi IPv4 hoặc IPv6</a:t>
            </a:r>
          </a:p>
          <a:p>
            <a:pPr rtl="0">
              <a:spcBef>
                <a:spcPts val="0"/>
              </a:spcBef>
              <a:buNone/>
            </a:pPr>
            <a:r>
              <a:rPr lang="vi" dirty="0"/>
              <a:t>		Bluetooth: khi ta khởi tạo hostname bằng địa chỉ MAC của bluetooth</a:t>
            </a:r>
          </a:p>
        </p:txBody>
      </p:sp>
    </p:spTree>
    <p:extLst>
      <p:ext uri="{BB962C8B-B14F-4D97-AF65-F5344CB8AC3E}">
        <p14:creationId xmlns:p14="http://schemas.microsoft.com/office/powerpoint/2010/main" val="228382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4668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vi"/>
              <a:t>Ở phía server chúng ta cần tạo một đối tuộng StreamSocketListener để lắng nghe kết nối từ Client, đồng thời. đối tượng này cũng nhận socket được gửi đến khi client gửi một thông điệp lên server</a:t>
            </a:r>
          </a:p>
          <a:p>
            <a:pPr rtl="0">
              <a:spcBef>
                <a:spcPts val="0"/>
              </a:spcBef>
              <a:buNone/>
            </a:pPr>
            <a:r>
              <a:rPr lang="vi"/>
              <a:t>hostname là đối tượng thuộc lớp HostName, khởi tạo bằng một chuỗi địa chỉ IP hoặc địa chỉ MAC nếu sử dụng bluetooth.</a:t>
            </a:r>
          </a:p>
          <a:p>
            <a:pPr rtl="0">
              <a:spcBef>
                <a:spcPts val="0"/>
              </a:spcBef>
              <a:buNone/>
            </a:pPr>
            <a:r>
              <a:rPr lang="vi"/>
              <a:t>port là chỉ số cổng dịch vụ muốn dùng làm host, ép kiểu sang string.</a:t>
            </a:r>
          </a:p>
          <a:p>
            <a:pPr rtl="0">
              <a:spcBef>
                <a:spcPts val="0"/>
              </a:spcBef>
              <a:buNone/>
            </a:pPr>
            <a:endParaRPr/>
          </a:p>
          <a:p>
            <a:pPr>
              <a:spcBef>
                <a:spcPts val="0"/>
              </a:spcBef>
              <a:buNone/>
            </a:pPr>
            <a:r>
              <a:rPr lang="vi"/>
              <a:t>Mỗi khi server nhận được một thông điệp nào đó từ client thì sự kiên ConnectionReceived được kích hoạt. Trong sự kiện này ta có thể đọc được các thông điệp từ client.</a:t>
            </a:r>
          </a:p>
        </p:txBody>
      </p:sp>
    </p:spTree>
    <p:extLst>
      <p:ext uri="{BB962C8B-B14F-4D97-AF65-F5344CB8AC3E}">
        <p14:creationId xmlns:p14="http://schemas.microsoft.com/office/powerpoint/2010/main" val="160613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cxnSp>
        <p:nvCxnSpPr>
          <p:cNvPr id="9" name="Shape 9"/>
          <p:cNvCxnSpPr/>
          <p:nvPr/>
        </p:nvCxnSpPr>
        <p:spPr>
          <a:xfrm>
            <a:off x="7007735" y="3176887"/>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0" name="Shape 10"/>
          <p:cNvCxnSpPr/>
          <p:nvPr/>
        </p:nvCxnSpPr>
        <p:spPr>
          <a:xfrm>
            <a:off x="1575034" y="3158251"/>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1" name="Shape 11"/>
          <p:cNvGrpSpPr/>
          <p:nvPr/>
        </p:nvGrpSpPr>
        <p:grpSpPr>
          <a:xfrm>
            <a:off x="1004143" y="1022025"/>
            <a:ext cx="7136667" cy="152400"/>
            <a:chOff x="1346428" y="1011300"/>
            <a:chExt cx="6452100" cy="152400"/>
          </a:xfrm>
        </p:grpSpPr>
        <p:cxnSp>
          <p:nvCxnSpPr>
            <p:cNvPr id="12" name="Shape 12"/>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3" name="Shape 13"/>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4" name="Shape 14"/>
          <p:cNvGrpSpPr/>
          <p:nvPr/>
        </p:nvGrpSpPr>
        <p:grpSpPr>
          <a:xfrm>
            <a:off x="1004150" y="3969100"/>
            <a:ext cx="7136667" cy="152400"/>
            <a:chOff x="1346435" y="3969087"/>
            <a:chExt cx="6452100" cy="152400"/>
          </a:xfrm>
        </p:grpSpPr>
        <p:cxnSp>
          <p:nvCxnSpPr>
            <p:cNvPr id="15" name="Shape 15"/>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6" name="Shape 16"/>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7" name="Shape 17"/>
          <p:cNvSpPr txBox="1">
            <a:spLocks noGrp="1"/>
          </p:cNvSpPr>
          <p:nvPr>
            <p:ph type="ctrTitle"/>
          </p:nvPr>
        </p:nvSpPr>
        <p:spPr>
          <a:xfrm>
            <a:off x="1004150" y="1751764"/>
            <a:ext cx="7136700" cy="1022399"/>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18" name="Shape 18"/>
          <p:cNvSpPr txBox="1">
            <a:spLocks noGrp="1"/>
          </p:cNvSpPr>
          <p:nvPr>
            <p:ph type="subTitle" idx="1"/>
          </p:nvPr>
        </p:nvSpPr>
        <p:spPr>
          <a:xfrm>
            <a:off x="2137225" y="2850039"/>
            <a:ext cx="48704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20"/>
        <p:cNvGrpSpPr/>
        <p:nvPr/>
      </p:nvGrpSpPr>
      <p:grpSpPr>
        <a:xfrm>
          <a:off x="0" y="0"/>
          <a:ext cx="0" cy="0"/>
          <a:chOff x="0" y="0"/>
          <a:chExt cx="0" cy="0"/>
        </a:xfrm>
      </p:grpSpPr>
      <p:sp>
        <p:nvSpPr>
          <p:cNvPr id="21" name="Shape 21"/>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22" name="Shape 22"/>
          <p:cNvSpPr txBox="1">
            <a:spLocks noGrp="1"/>
          </p:cNvSpPr>
          <p:nvPr>
            <p:ph type="title"/>
          </p:nvPr>
        </p:nvSpPr>
        <p:spPr>
          <a:xfrm>
            <a:off x="311700" y="814800"/>
            <a:ext cx="8571300" cy="942000"/>
          </a:xfrm>
          <a:prstGeom prst="rect">
            <a:avLst/>
          </a:prstGeom>
        </p:spPr>
        <p:txBody>
          <a:bodyPr lIns="91425" tIns="91425" rIns="91425" bIns="91425" anchor="ctr"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solidFill>
                  <a:schemeClr val="lt1"/>
                </a:solidFill>
              </a:rPr>
              <a:t>‹#›</a:t>
            </a:fld>
            <a:endParaRPr lang="vi">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4"/>
        <p:cNvGrpSpPr/>
        <p:nvPr/>
      </p:nvGrpSpPr>
      <p:grpSpPr>
        <a:xfrm>
          <a:off x="0" y="0"/>
          <a:ext cx="0" cy="0"/>
          <a:chOff x="0" y="0"/>
          <a:chExt cx="0" cy="0"/>
        </a:xfrm>
      </p:grpSpPr>
      <p:sp>
        <p:nvSpPr>
          <p:cNvPr id="25" name="Shape 25"/>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311700" y="445025"/>
            <a:ext cx="8520599" cy="707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311700" y="1266325"/>
            <a:ext cx="8520599" cy="3302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 name="Shape 2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599" cy="7073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body" idx="1"/>
          </p:nvPr>
        </p:nvSpPr>
        <p:spPr>
          <a:xfrm>
            <a:off x="311700" y="1266175"/>
            <a:ext cx="3999899" cy="3302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2" name="Shape 32"/>
          <p:cNvSpPr txBox="1">
            <a:spLocks noGrp="1"/>
          </p:cNvSpPr>
          <p:nvPr>
            <p:ph type="body" idx="2"/>
          </p:nvPr>
        </p:nvSpPr>
        <p:spPr>
          <a:xfrm>
            <a:off x="4832400" y="1266175"/>
            <a:ext cx="3999899" cy="33027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526350"/>
            <a:ext cx="5613599" cy="4090800"/>
          </a:xfrm>
          <a:prstGeom prst="rect">
            <a:avLst/>
          </a:prstGeom>
        </p:spPr>
        <p:txBody>
          <a:bodyPr lIns="91425" tIns="91425" rIns="91425" bIns="91425" anchor="ctr" anchorCtr="0"/>
          <a:lstStyle>
            <a:lvl1pPr>
              <a:spcBef>
                <a:spcPts val="0"/>
              </a:spcBef>
              <a:buClr>
                <a:schemeClr val="dk2"/>
              </a:buClr>
              <a:buSzPct val="100000"/>
              <a:defRPr sz="5400" b="0">
                <a:solidFill>
                  <a:schemeClr val="dk2"/>
                </a:solidFill>
              </a:defRPr>
            </a:lvl1pPr>
            <a:lvl2pPr>
              <a:spcBef>
                <a:spcPts val="0"/>
              </a:spcBef>
              <a:buClr>
                <a:schemeClr val="dk2"/>
              </a:buClr>
              <a:buSzPct val="100000"/>
              <a:defRPr sz="5400" b="0">
                <a:solidFill>
                  <a:schemeClr val="dk2"/>
                </a:solidFill>
              </a:defRPr>
            </a:lvl2pPr>
            <a:lvl3pPr>
              <a:spcBef>
                <a:spcPts val="0"/>
              </a:spcBef>
              <a:buClr>
                <a:schemeClr val="dk2"/>
              </a:buClr>
              <a:buSzPct val="100000"/>
              <a:defRPr sz="5400" b="0">
                <a:solidFill>
                  <a:schemeClr val="dk2"/>
                </a:solidFill>
              </a:defRPr>
            </a:lvl3pPr>
            <a:lvl4pPr>
              <a:spcBef>
                <a:spcPts val="0"/>
              </a:spcBef>
              <a:buClr>
                <a:schemeClr val="dk2"/>
              </a:buClr>
              <a:buSzPct val="100000"/>
              <a:defRPr sz="5400" b="0">
                <a:solidFill>
                  <a:schemeClr val="dk2"/>
                </a:solidFill>
              </a:defRPr>
            </a:lvl4pPr>
            <a:lvl5pPr>
              <a:spcBef>
                <a:spcPts val="0"/>
              </a:spcBef>
              <a:buClr>
                <a:schemeClr val="dk2"/>
              </a:buClr>
              <a:buSzPct val="100000"/>
              <a:defRPr sz="5400" b="0">
                <a:solidFill>
                  <a:schemeClr val="dk2"/>
                </a:solidFill>
              </a:defRPr>
            </a:lvl5pPr>
            <a:lvl6pPr>
              <a:spcBef>
                <a:spcPts val="0"/>
              </a:spcBef>
              <a:buClr>
                <a:schemeClr val="dk2"/>
              </a:buClr>
              <a:buSzPct val="100000"/>
              <a:defRPr sz="5400" b="0">
                <a:solidFill>
                  <a:schemeClr val="dk2"/>
                </a:solidFill>
              </a:defRPr>
            </a:lvl6pPr>
            <a:lvl7pPr>
              <a:spcBef>
                <a:spcPts val="0"/>
              </a:spcBef>
              <a:buClr>
                <a:schemeClr val="dk2"/>
              </a:buClr>
              <a:buSzPct val="100000"/>
              <a:defRPr sz="5400" b="0">
                <a:solidFill>
                  <a:schemeClr val="dk2"/>
                </a:solidFill>
              </a:defRPr>
            </a:lvl7pPr>
            <a:lvl8pPr>
              <a:spcBef>
                <a:spcPts val="0"/>
              </a:spcBef>
              <a:buClr>
                <a:schemeClr val="dk2"/>
              </a:buClr>
              <a:buSzPct val="100000"/>
              <a:defRPr sz="5400" b="0">
                <a:solidFill>
                  <a:schemeClr val="dk2"/>
                </a:solidFill>
              </a:defRPr>
            </a:lvl8pPr>
            <a:lvl9pPr>
              <a:spcBef>
                <a:spcPts val="0"/>
              </a:spcBef>
              <a:buClr>
                <a:schemeClr val="dk2"/>
              </a:buClr>
              <a:buSzPct val="100000"/>
              <a:defRPr sz="5400" b="0">
                <a:solidFill>
                  <a:schemeClr val="dk2"/>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a:spcBef>
                <a:spcPts val="0"/>
              </a:spcBef>
              <a:buNone/>
            </a:pPr>
            <a:endParaRPr/>
          </a:p>
        </p:txBody>
      </p:sp>
      <p:cxnSp>
        <p:nvCxnSpPr>
          <p:cNvPr id="46" name="Shape 46"/>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7" name="Shape 47"/>
          <p:cNvSpPr txBox="1">
            <a:spLocks noGrp="1"/>
          </p:cNvSpPr>
          <p:nvPr>
            <p:ph type="title"/>
          </p:nvPr>
        </p:nvSpPr>
        <p:spPr>
          <a:xfrm>
            <a:off x="265500" y="1039675"/>
            <a:ext cx="4045199" cy="16758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8" name="Shape 48"/>
          <p:cNvSpPr txBox="1">
            <a:spLocks noGrp="1"/>
          </p:cNvSpPr>
          <p:nvPr>
            <p:ph type="subTitle" idx="1"/>
          </p:nvPr>
        </p:nvSpPr>
        <p:spPr>
          <a:xfrm>
            <a:off x="265500" y="27268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solidFill>
                  <a:schemeClr val="lt1"/>
                </a:solidFill>
              </a:rPr>
              <a:t>‹#›</a:t>
            </a:fld>
            <a:endParaRPr lang="vi">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311700" y="4230725"/>
            <a:ext cx="5998800" cy="598799"/>
          </a:xfrm>
          <a:prstGeom prst="rect">
            <a:avLst/>
          </a:prstGeom>
        </p:spPr>
        <p:txBody>
          <a:bodyPr lIns="91425" tIns="91425" rIns="91425" bIns="91425" anchor="ctr" anchorCtr="0"/>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4"/>
        <p:cNvGrpSpPr/>
        <p:nvPr/>
      </p:nvGrpSpPr>
      <p:grpSpPr>
        <a:xfrm>
          <a:off x="0" y="0"/>
          <a:ext cx="0" cy="0"/>
          <a:chOff x="0" y="0"/>
          <a:chExt cx="0" cy="0"/>
        </a:xfrm>
      </p:grpSpPr>
      <p:sp>
        <p:nvSpPr>
          <p:cNvPr id="55" name="Shape 55"/>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56" name="Shape 56"/>
          <p:cNvSpPr txBox="1">
            <a:spLocks noGrp="1"/>
          </p:cNvSpPr>
          <p:nvPr>
            <p:ph type="title"/>
          </p:nvPr>
        </p:nvSpPr>
        <p:spPr>
          <a:xfrm>
            <a:off x="311700" y="1304850"/>
            <a:ext cx="8520599" cy="1538399"/>
          </a:xfrm>
          <a:prstGeom prst="rect">
            <a:avLst/>
          </a:prstGeom>
        </p:spPr>
        <p:txBody>
          <a:bodyPr lIns="91425" tIns="91425" rIns="91425" bIns="91425" anchor="ctr" anchorCtr="0"/>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a:endParaRPr/>
          </a:p>
        </p:txBody>
      </p:sp>
      <p:sp>
        <p:nvSpPr>
          <p:cNvPr id="57" name="Shape 57"/>
          <p:cNvSpPr txBox="1">
            <a:spLocks noGrp="1"/>
          </p:cNvSpPr>
          <p:nvPr>
            <p:ph type="body" idx="1"/>
          </p:nvPr>
        </p:nvSpPr>
        <p:spPr>
          <a:xfrm>
            <a:off x="311700" y="2995650"/>
            <a:ext cx="8520599" cy="1071599"/>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8" name="Shape 5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vi"/>
              <a:t>‹#›</a:t>
            </a:fld>
            <a:endParaRPr lang="v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6" name="Shape 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vi" sz="1000">
                <a:solidFill>
                  <a:schemeClr val="dk2"/>
                </a:solidFill>
                <a:latin typeface="Open Sans"/>
                <a:ea typeface="Open Sans"/>
                <a:cs typeface="Open Sans"/>
                <a:sym typeface="Open Sans"/>
              </a:rPr>
              <a:t>‹#›</a:t>
            </a:fld>
            <a:endParaRPr lang="vi"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vi-vn/library/windows/apps/windows.networking.proximity.peerfinder.alternateidentitie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1052700" y="1192706"/>
            <a:ext cx="7136700" cy="830966"/>
          </a:xfrm>
          <a:prstGeom prst="rect">
            <a:avLst/>
          </a:prstGeom>
        </p:spPr>
        <p:txBody>
          <a:bodyPr lIns="91425" tIns="91425" rIns="91425" bIns="91425" anchor="b" anchorCtr="0">
            <a:spAutoFit/>
          </a:bodyPr>
          <a:lstStyle/>
          <a:p>
            <a:pPr rtl="0">
              <a:spcBef>
                <a:spcPts val="0"/>
              </a:spcBef>
              <a:buNone/>
            </a:pPr>
            <a:r>
              <a:rPr lang="en-US" sz="4200" dirty="0" err="1" smtClean="0"/>
              <a:t>Giao</a:t>
            </a:r>
            <a:r>
              <a:rPr lang="en-US" sz="4200" dirty="0" smtClean="0"/>
              <a:t> </a:t>
            </a:r>
            <a:r>
              <a:rPr lang="en-US" sz="4200" dirty="0" err="1" smtClean="0"/>
              <a:t>tiếp</a:t>
            </a:r>
            <a:r>
              <a:rPr lang="en-US" sz="4200" dirty="0" smtClean="0"/>
              <a:t> </a:t>
            </a:r>
            <a:r>
              <a:rPr lang="en-US" sz="4200" dirty="0" err="1" smtClean="0"/>
              <a:t>giữa</a:t>
            </a:r>
            <a:r>
              <a:rPr lang="en-US" sz="4200" dirty="0" smtClean="0"/>
              <a:t> </a:t>
            </a:r>
            <a:r>
              <a:rPr lang="en-US" sz="4200" dirty="0" err="1" smtClean="0"/>
              <a:t>các</a:t>
            </a:r>
            <a:r>
              <a:rPr lang="en-US" sz="4200" dirty="0" smtClean="0"/>
              <a:t> </a:t>
            </a:r>
            <a:r>
              <a:rPr lang="en-US" sz="4200" dirty="0" err="1" smtClean="0"/>
              <a:t>thiết</a:t>
            </a:r>
            <a:r>
              <a:rPr lang="en-US" sz="4200" dirty="0" smtClean="0"/>
              <a:t> </a:t>
            </a:r>
            <a:r>
              <a:rPr lang="en-US" sz="4200" dirty="0" err="1" smtClean="0"/>
              <a:t>bị</a:t>
            </a:r>
            <a:endParaRPr lang="vi" sz="4200" dirty="0"/>
          </a:p>
        </p:txBody>
      </p:sp>
      <p:sp>
        <p:nvSpPr>
          <p:cNvPr id="66" name="Shape 66"/>
          <p:cNvSpPr txBox="1">
            <a:spLocks noGrp="1"/>
          </p:cNvSpPr>
          <p:nvPr>
            <p:ph type="subTitle" idx="1"/>
          </p:nvPr>
        </p:nvSpPr>
        <p:spPr>
          <a:xfrm>
            <a:off x="2136750" y="2367889"/>
            <a:ext cx="4870499" cy="1292631"/>
          </a:xfrm>
          <a:prstGeom prst="rect">
            <a:avLst/>
          </a:prstGeom>
        </p:spPr>
        <p:txBody>
          <a:bodyPr lIns="91425" tIns="91425" rIns="91425" bIns="91425" anchor="t" anchorCtr="0">
            <a:spAutoFit/>
          </a:bodyPr>
          <a:lstStyle/>
          <a:p>
            <a:pPr rtl="0">
              <a:spcBef>
                <a:spcPts val="0"/>
              </a:spcBef>
              <a:buNone/>
            </a:pPr>
            <a:r>
              <a:rPr lang="vi" sz="2000" dirty="0" smtClean="0"/>
              <a:t>Nhóm </a:t>
            </a:r>
            <a:r>
              <a:rPr lang="vi" sz="2000" dirty="0"/>
              <a:t>49:</a:t>
            </a:r>
          </a:p>
          <a:p>
            <a:pPr rtl="0">
              <a:spcBef>
                <a:spcPts val="0"/>
              </a:spcBef>
              <a:buNone/>
            </a:pPr>
            <a:r>
              <a:rPr lang="vi" sz="2600" dirty="0"/>
              <a:t>Hồ Hoàng Tùng - 13521005</a:t>
            </a:r>
          </a:p>
          <a:p>
            <a:pPr>
              <a:spcBef>
                <a:spcPts val="0"/>
              </a:spcBef>
              <a:buNone/>
            </a:pPr>
            <a:r>
              <a:rPr lang="vi" sz="2600" dirty="0"/>
              <a:t>Lưu Thế Vinh - 13521043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r>
              <a:rPr lang="vi" dirty="0">
                <a:latin typeface="Open Sans" panose="020B0604020202020204" charset="0"/>
                <a:ea typeface="Open Sans" panose="020B0604020202020204" charset="0"/>
                <a:cs typeface="Open Sans" panose="020B0604020202020204" charset="0"/>
              </a:rPr>
              <a:t>Thiết lập Capabilities</a:t>
            </a:r>
            <a:endParaRPr lang="vi" dirty="0"/>
          </a:p>
        </p:txBody>
      </p:sp>
      <p:pic>
        <p:nvPicPr>
          <p:cNvPr id="154" name="Shape 154"/>
          <p:cNvPicPr preferRelativeResize="0"/>
          <p:nvPr/>
        </p:nvPicPr>
        <p:blipFill rotWithShape="1">
          <a:blip r:embed="rId3">
            <a:alphaModFix/>
          </a:blip>
          <a:srcRect l="3521" r="4035"/>
          <a:stretch/>
        </p:blipFill>
        <p:spPr>
          <a:xfrm>
            <a:off x="3051671" y="1152424"/>
            <a:ext cx="3040656" cy="36253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en-US" dirty="0" err="1" smtClean="0"/>
              <a:t>StreamSocket</a:t>
            </a:r>
            <a:endParaRPr lang="vi" dirty="0"/>
          </a:p>
        </p:txBody>
      </p:sp>
      <p:sp>
        <p:nvSpPr>
          <p:cNvPr id="161" name="Shape 161"/>
          <p:cNvSpPr txBox="1">
            <a:spLocks noGrp="1"/>
          </p:cNvSpPr>
          <p:nvPr>
            <p:ph type="body" idx="1"/>
          </p:nvPr>
        </p:nvSpPr>
        <p:spPr>
          <a:xfrm>
            <a:off x="311700" y="2788739"/>
            <a:ext cx="8520599" cy="1715854"/>
          </a:xfrm>
          <a:prstGeom prst="rect">
            <a:avLst/>
          </a:prstGeom>
          <a:ln w="38100">
            <a:solidFill>
              <a:srgbClr val="9FC5E8"/>
            </a:solidFill>
          </a:ln>
          <a:effectLst/>
        </p:spPr>
        <p:txBody>
          <a:bodyPr lIns="274320" tIns="182880" rIns="91440" bIns="182880" anchor="t" anchorCtr="0">
            <a:spAutoFit/>
          </a:bodyPr>
          <a:lstStyle/>
          <a:p>
            <a:pPr algn="just" rtl="0">
              <a:lnSpc>
                <a:spcPct val="150000"/>
              </a:lnSpc>
              <a:spcBef>
                <a:spcPts val="0"/>
              </a:spcBef>
              <a:spcAft>
                <a:spcPts val="1200"/>
              </a:spcAft>
              <a:buNone/>
            </a:pPr>
            <a:r>
              <a:rPr lang="vi" sz="1500" dirty="0">
                <a:solidFill>
                  <a:srgbClr val="659ACA"/>
                </a:solidFill>
                <a:latin typeface="Courier New" panose="02070309020205020404" pitchFamily="49" charset="0"/>
                <a:cs typeface="Courier New" panose="02070309020205020404" pitchFamily="49" charset="0"/>
              </a:rPr>
              <a:t>StreamSocketListener </a:t>
            </a:r>
            <a:r>
              <a:rPr lang="vi" sz="1500" dirty="0">
                <a:latin typeface="Courier New" panose="02070309020205020404" pitchFamily="49" charset="0"/>
                <a:cs typeface="Courier New" panose="02070309020205020404" pitchFamily="49" charset="0"/>
              </a:rPr>
              <a:t>_streamsocketlistner = </a:t>
            </a:r>
            <a:r>
              <a:rPr lang="vi" sz="1500" dirty="0">
                <a:solidFill>
                  <a:srgbClr val="1155CC"/>
                </a:solidFill>
                <a:latin typeface="Courier New" panose="02070309020205020404" pitchFamily="49" charset="0"/>
                <a:cs typeface="Courier New" panose="02070309020205020404" pitchFamily="49" charset="0"/>
              </a:rPr>
              <a:t>new </a:t>
            </a:r>
            <a:r>
              <a:rPr lang="vi" sz="1500" dirty="0">
                <a:solidFill>
                  <a:srgbClr val="659ACA"/>
                </a:solidFill>
                <a:latin typeface="Courier New" panose="02070309020205020404" pitchFamily="49" charset="0"/>
                <a:cs typeface="Courier New" panose="02070309020205020404" pitchFamily="49" charset="0"/>
              </a:rPr>
              <a:t>StreamSocketListener</a:t>
            </a:r>
            <a:r>
              <a:rPr lang="vi" sz="1500" dirty="0">
                <a:latin typeface="Courier New" panose="02070309020205020404" pitchFamily="49" charset="0"/>
                <a:cs typeface="Courier New" panose="02070309020205020404" pitchFamily="49" charset="0"/>
              </a:rPr>
              <a:t>();</a:t>
            </a:r>
          </a:p>
          <a:p>
            <a:pPr algn="just" rtl="0">
              <a:lnSpc>
                <a:spcPct val="150000"/>
              </a:lnSpc>
              <a:spcBef>
                <a:spcPts val="0"/>
              </a:spcBef>
              <a:spcAft>
                <a:spcPts val="1200"/>
              </a:spcAft>
              <a:buNone/>
            </a:pPr>
            <a:r>
              <a:rPr lang="vi" sz="1500" dirty="0">
                <a:latin typeface="Courier New" panose="02070309020205020404" pitchFamily="49" charset="0"/>
                <a:cs typeface="Courier New" panose="02070309020205020404" pitchFamily="49" charset="0"/>
              </a:rPr>
              <a:t>_streamsocketlistener.ConnectionReceived += connectionreceivedHandle;</a:t>
            </a:r>
          </a:p>
          <a:p>
            <a:pPr algn="just">
              <a:lnSpc>
                <a:spcPct val="150000"/>
              </a:lnSpc>
              <a:spcBef>
                <a:spcPts val="0"/>
              </a:spcBef>
              <a:spcAft>
                <a:spcPts val="1200"/>
              </a:spcAft>
              <a:buNone/>
            </a:pPr>
            <a:r>
              <a:rPr lang="vi" sz="1500" dirty="0">
                <a:solidFill>
                  <a:srgbClr val="1155CC"/>
                </a:solidFill>
                <a:latin typeface="Courier New" panose="02070309020205020404" pitchFamily="49" charset="0"/>
                <a:cs typeface="Courier New" panose="02070309020205020404" pitchFamily="49" charset="0"/>
              </a:rPr>
              <a:t>await </a:t>
            </a:r>
            <a:r>
              <a:rPr lang="vi" sz="1500" dirty="0">
                <a:latin typeface="Courier New" panose="02070309020205020404" pitchFamily="49" charset="0"/>
                <a:cs typeface="Courier New" panose="02070309020205020404" pitchFamily="49" charset="0"/>
              </a:rPr>
              <a:t>_streamsocketlistener.BindEndpointAsync(hostname, port);</a:t>
            </a:r>
          </a:p>
        </p:txBody>
      </p:sp>
      <p:sp>
        <p:nvSpPr>
          <p:cNvPr id="162" name="Shape 162"/>
          <p:cNvSpPr txBox="1"/>
          <p:nvPr/>
        </p:nvSpPr>
        <p:spPr>
          <a:xfrm>
            <a:off x="308471" y="1152424"/>
            <a:ext cx="8520599" cy="1636315"/>
          </a:xfrm>
          <a:prstGeom prst="rect">
            <a:avLst/>
          </a:prstGeom>
          <a:noFill/>
          <a:ln>
            <a:noFill/>
          </a:ln>
        </p:spPr>
        <p:txBody>
          <a:bodyPr lIns="91425" tIns="91425" rIns="91425" bIns="91425" anchor="t" anchorCtr="0">
            <a:spAutoFit/>
          </a:bodyPr>
          <a:lstStyle/>
          <a:p>
            <a:pPr marL="457200" lvl="0" indent="-355600" algn="just" rtl="0">
              <a:lnSpc>
                <a:spcPct val="150000"/>
              </a:lnSpc>
              <a:spcBef>
                <a:spcPts val="0"/>
              </a:spcBef>
              <a:spcAft>
                <a:spcPts val="1600"/>
              </a:spcAft>
              <a:buClr>
                <a:schemeClr val="dk2"/>
              </a:buClr>
              <a:buSzPct val="100000"/>
              <a:buChar char="●"/>
            </a:pPr>
            <a:r>
              <a:rPr lang="vi" sz="1800" dirty="0">
                <a:solidFill>
                  <a:schemeClr val="dk2"/>
                </a:solidFill>
                <a:latin typeface="Open Sans" panose="020B0604020202020204" charset="0"/>
                <a:ea typeface="Open Sans" panose="020B0604020202020204" charset="0"/>
                <a:cs typeface="Open Sans" panose="020B0604020202020204" charset="0"/>
              </a:rPr>
              <a:t>Phía server chúng ta cần tạo một đói tượng để lắng nghe kết nối từ client và các thông điệp mà </a:t>
            </a:r>
            <a:r>
              <a:rPr lang="vi" sz="1800" dirty="0" smtClean="0">
                <a:solidFill>
                  <a:schemeClr val="dk2"/>
                </a:solidFill>
                <a:latin typeface="Open Sans" panose="020B0604020202020204" charset="0"/>
                <a:ea typeface="Open Sans" panose="020B0604020202020204" charset="0"/>
                <a:cs typeface="Open Sans" panose="020B0604020202020204" charset="0"/>
              </a:rPr>
              <a:t>Client </a:t>
            </a:r>
            <a:r>
              <a:rPr lang="vi" sz="1800" dirty="0">
                <a:solidFill>
                  <a:schemeClr val="dk2"/>
                </a:solidFill>
                <a:latin typeface="Open Sans" panose="020B0604020202020204" charset="0"/>
                <a:ea typeface="Open Sans" panose="020B0604020202020204" charset="0"/>
                <a:cs typeface="Open Sans" panose="020B0604020202020204" charset="0"/>
              </a:rPr>
              <a:t>gửi đến. </a:t>
            </a:r>
          </a:p>
          <a:p>
            <a:pPr marL="457200" lvl="0" indent="-355600" algn="just">
              <a:lnSpc>
                <a:spcPct val="150000"/>
              </a:lnSpc>
              <a:spcBef>
                <a:spcPts val="0"/>
              </a:spcBef>
              <a:spcAft>
                <a:spcPts val="1600"/>
              </a:spcAft>
              <a:buClr>
                <a:schemeClr val="dk2"/>
              </a:buClr>
              <a:buSzPct val="100000"/>
              <a:buChar char="●"/>
            </a:pPr>
            <a:r>
              <a:rPr lang="vi" sz="1800" dirty="0">
                <a:solidFill>
                  <a:schemeClr val="dk2"/>
                </a:solidFill>
                <a:latin typeface="Open Sans" panose="020B0604020202020204" charset="0"/>
                <a:ea typeface="Open Sans" panose="020B0604020202020204" charset="0"/>
                <a:cs typeface="Open Sans" panose="020B0604020202020204" charset="0"/>
              </a:rPr>
              <a:t>StremSocketListener là một lớp hỗ trợ điều này.</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r>
              <a:rPr lang="en-US" dirty="0" err="1" smtClean="0"/>
              <a:t>StreamSocket</a:t>
            </a:r>
            <a:endParaRPr lang="vi" dirty="0"/>
          </a:p>
        </p:txBody>
      </p:sp>
      <p:sp>
        <p:nvSpPr>
          <p:cNvPr id="168" name="Shape 168"/>
          <p:cNvSpPr txBox="1">
            <a:spLocks noGrp="1"/>
          </p:cNvSpPr>
          <p:nvPr>
            <p:ph type="body" idx="1"/>
          </p:nvPr>
        </p:nvSpPr>
        <p:spPr>
          <a:xfrm>
            <a:off x="311700" y="1152424"/>
            <a:ext cx="8520599" cy="971389"/>
          </a:xfrm>
          <a:prstGeom prst="rect">
            <a:avLst/>
          </a:prstGeom>
        </p:spPr>
        <p:txBody>
          <a:bodyPr lIns="91425" tIns="91425" rIns="91425" bIns="91425" anchor="t" anchorCtr="0">
            <a:spAutoFit/>
          </a:bodyPr>
          <a:lstStyle/>
          <a:p>
            <a:pPr marL="457200" lvl="0" indent="-355600" rtl="0">
              <a:lnSpc>
                <a:spcPct val="150000"/>
              </a:lnSpc>
              <a:spcBef>
                <a:spcPts val="0"/>
              </a:spcBef>
              <a:spcAft>
                <a:spcPts val="1200"/>
              </a:spcAft>
              <a:buSzPct val="100000"/>
              <a:buFont typeface="Times New Roman"/>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Sự kiện ConnectionReceived được kích hoạt mỗi khi có thông điệp gửi đến</a:t>
            </a:r>
            <a:r>
              <a:rPr lang="vi" dirty="0" smtClean="0">
                <a:solidFill>
                  <a:schemeClr val="bg2"/>
                </a:solidFill>
                <a:latin typeface="Open Sans" panose="020B0604020202020204" charset="0"/>
                <a:ea typeface="Open Sans" panose="020B0604020202020204" charset="0"/>
                <a:cs typeface="Open Sans" panose="020B0604020202020204" charset="0"/>
                <a:sym typeface="Times New Roman"/>
              </a:rPr>
              <a:t>.</a:t>
            </a:r>
            <a:endParaRPr lang="en-US" dirty="0" smtClean="0">
              <a:solidFill>
                <a:schemeClr val="bg2"/>
              </a:solidFill>
              <a:latin typeface="Open Sans" panose="020B0604020202020204" charset="0"/>
              <a:ea typeface="Open Sans" panose="020B0604020202020204" charset="0"/>
              <a:cs typeface="Open Sans" panose="020B0604020202020204" charset="0"/>
              <a:sym typeface="Times New Roman"/>
            </a:endParaRPr>
          </a:p>
        </p:txBody>
      </p:sp>
      <p:sp>
        <p:nvSpPr>
          <p:cNvPr id="5" name="Shape 161"/>
          <p:cNvSpPr txBox="1">
            <a:spLocks/>
          </p:cNvSpPr>
          <p:nvPr/>
        </p:nvSpPr>
        <p:spPr>
          <a:xfrm>
            <a:off x="311700" y="2123813"/>
            <a:ext cx="8520599" cy="2816156"/>
          </a:xfrm>
          <a:prstGeom prst="rect">
            <a:avLst/>
          </a:prstGeom>
          <a:noFill/>
          <a:ln w="38100" cmpd="sng">
            <a:solidFill>
              <a:srgbClr val="9FC5E8"/>
            </a:solidFill>
          </a:ln>
          <a:effectLst/>
        </p:spPr>
        <p:txBody>
          <a:bodyPr lIns="457200" tIns="182880" rIns="274320" bIns="9144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pPr>
              <a:lnSpc>
                <a:spcPct val="100000"/>
              </a:lnSpc>
              <a:spcAft>
                <a:spcPts val="1200"/>
              </a:spcAft>
            </a:pPr>
            <a:r>
              <a:rPr lang="en-US" sz="1500" dirty="0">
                <a:solidFill>
                  <a:srgbClr val="1155CC"/>
                </a:solidFill>
                <a:latin typeface="Courier New" panose="02070309020205020404" pitchFamily="49" charset="0"/>
                <a:cs typeface="Courier New" panose="02070309020205020404" pitchFamily="49" charset="0"/>
              </a:rPr>
              <a:t>private void </a:t>
            </a:r>
            <a:r>
              <a:rPr lang="en-US" sz="1500" dirty="0" err="1">
                <a:latin typeface="Courier New" panose="02070309020205020404" pitchFamily="49" charset="0"/>
                <a:cs typeface="Courier New" panose="02070309020205020404" pitchFamily="49" charset="0"/>
              </a:rPr>
              <a:t>connectionreceivedHandle</a:t>
            </a:r>
            <a:r>
              <a:rPr lang="en-US" sz="1500" dirty="0">
                <a:latin typeface="Courier New" panose="02070309020205020404" pitchFamily="49" charset="0"/>
                <a:cs typeface="Courier New" panose="02070309020205020404" pitchFamily="49" charset="0"/>
              </a:rPr>
              <a:t>( </a:t>
            </a: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err="1" smtClean="0">
                <a:solidFill>
                  <a:srgbClr val="659ACA"/>
                </a:solidFill>
                <a:latin typeface="Courier New" panose="02070309020205020404" pitchFamily="49" charset="0"/>
                <a:cs typeface="Courier New" panose="02070309020205020404" pitchFamily="49" charset="0"/>
              </a:rPr>
              <a:t>StreamSocketListener</a:t>
            </a:r>
            <a:r>
              <a:rPr lang="en-US" sz="1500" dirty="0" smtClean="0">
                <a:solidFill>
                  <a:srgbClr val="659ACA"/>
                </a:solidFill>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 </a:t>
            </a:r>
            <a:r>
              <a:rPr lang="en-US" sz="1500" dirty="0">
                <a:solidFill>
                  <a:schemeClr val="bg2">
                    <a:lumMod val="60000"/>
                    <a:lumOff val="40000"/>
                  </a:schemeClr>
                </a:solidFill>
                <a:latin typeface="Courier New" panose="02070309020205020404" pitchFamily="49" charset="0"/>
                <a:cs typeface="Courier New" panose="02070309020205020404" pitchFamily="49" charset="0"/>
              </a:rPr>
              <a:t>sender</a:t>
            </a:r>
            <a:r>
              <a:rPr lang="en-US" sz="1500" dirty="0">
                <a:latin typeface="Courier New" panose="02070309020205020404" pitchFamily="49" charset="0"/>
                <a:cs typeface="Courier New" panose="02070309020205020404" pitchFamily="49" charset="0"/>
              </a:rPr>
              <a:t>,</a:t>
            </a: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err="1" smtClean="0">
                <a:solidFill>
                  <a:srgbClr val="659ACA"/>
                </a:solidFill>
                <a:latin typeface="Courier New" panose="02070309020205020404" pitchFamily="49" charset="0"/>
                <a:cs typeface="Courier New" panose="02070309020205020404" pitchFamily="49" charset="0"/>
              </a:rPr>
              <a:t>StreamSocketListenerConnectionReceivedEventArgs</a:t>
            </a:r>
            <a:r>
              <a:rPr lang="en-US" sz="1500" dirty="0" smtClean="0">
                <a:solidFill>
                  <a:srgbClr val="659ACA"/>
                </a:solidFill>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 </a:t>
            </a:r>
            <a:r>
              <a:rPr lang="en-US" sz="1500" dirty="0" err="1">
                <a:solidFill>
                  <a:schemeClr val="bg2">
                    <a:lumMod val="60000"/>
                    <a:lumOff val="40000"/>
                  </a:schemeClr>
                </a:solidFill>
                <a:latin typeface="Courier New" panose="02070309020205020404" pitchFamily="49" charset="0"/>
                <a:cs typeface="Courier New" panose="02070309020205020404" pitchFamily="49" charset="0"/>
              </a:rPr>
              <a:t>args</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err="1">
                <a:solidFill>
                  <a:srgbClr val="659ACA"/>
                </a:solidFill>
                <a:latin typeface="Courier New" panose="02070309020205020404" pitchFamily="49" charset="0"/>
                <a:cs typeface="Courier New" panose="02070309020205020404" pitchFamily="49" charset="0"/>
              </a:rPr>
              <a:t>StreamSocket</a:t>
            </a:r>
            <a:r>
              <a:rPr lang="en-US" sz="1500" dirty="0">
                <a:solidFill>
                  <a:srgbClr val="659ACA"/>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socket = </a:t>
            </a:r>
            <a:r>
              <a:rPr lang="en-US" sz="1500" dirty="0" err="1">
                <a:latin typeface="Courier New" panose="02070309020205020404" pitchFamily="49" charset="0"/>
                <a:cs typeface="Courier New" panose="02070309020205020404" pitchFamily="49" charset="0"/>
              </a:rPr>
              <a:t>args.Socket</a:t>
            </a:r>
            <a:r>
              <a:rPr lang="en-US" sz="1500" dirty="0">
                <a:latin typeface="Courier New" panose="02070309020205020404" pitchFamily="49" charset="0"/>
                <a:cs typeface="Courier New" panose="02070309020205020404" pitchFamily="49" charset="0"/>
              </a:rPr>
              <a:t>;</a:t>
            </a: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err="1">
                <a:solidFill>
                  <a:srgbClr val="659ACA"/>
                </a:solidFill>
                <a:latin typeface="Courier New" panose="02070309020205020404" pitchFamily="49" charset="0"/>
                <a:cs typeface="Courier New" panose="02070309020205020404" pitchFamily="49" charset="0"/>
              </a:rPr>
              <a:t>DataReader</a:t>
            </a:r>
            <a:r>
              <a:rPr lang="en-US" sz="1500" dirty="0">
                <a:solidFill>
                  <a:srgbClr val="659ACA"/>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reader  = </a:t>
            </a:r>
            <a:r>
              <a:rPr lang="en-US" sz="1500" dirty="0" err="1">
                <a:solidFill>
                  <a:srgbClr val="659ACA"/>
                </a:solidFill>
                <a:latin typeface="Courier New" panose="02070309020205020404" pitchFamily="49" charset="0"/>
                <a:cs typeface="Courier New" panose="02070309020205020404" pitchFamily="49" charset="0"/>
              </a:rPr>
              <a:t>DataReader</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socket.InputStream</a:t>
            </a:r>
            <a:r>
              <a:rPr lang="en-US" sz="1500" dirty="0">
                <a:latin typeface="Courier New" panose="02070309020205020404" pitchFamily="49" charset="0"/>
                <a:cs typeface="Courier New" panose="02070309020205020404" pitchFamily="49" charset="0"/>
              </a:rPr>
              <a:t>);</a:t>
            </a: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a:solidFill>
                  <a:srgbClr val="00B050"/>
                </a:solidFill>
                <a:latin typeface="Courier New" panose="02070309020205020404" pitchFamily="49" charset="0"/>
                <a:cs typeface="Courier New" panose="02070309020205020404" pitchFamily="49" charset="0"/>
              </a:rPr>
              <a:t>/</a:t>
            </a:r>
            <a:r>
              <a:rPr lang="en-US" sz="1500" dirty="0">
                <a:solidFill>
                  <a:srgbClr val="00B050"/>
                </a:solidFill>
                <a:latin typeface="Courier New" panose="02070309020205020404" pitchFamily="49" charset="0"/>
                <a:ea typeface="Times New Roman"/>
                <a:cs typeface="Courier New" panose="02070309020205020404" pitchFamily="49" charset="0"/>
                <a:sym typeface="Times New Roman"/>
              </a:rPr>
              <a:t>/ </a:t>
            </a:r>
            <a:r>
              <a:rPr lang="en-US" sz="1500" dirty="0" err="1">
                <a:solidFill>
                  <a:srgbClr val="00B050"/>
                </a:solidFill>
                <a:latin typeface="Courier New" panose="02070309020205020404" pitchFamily="49" charset="0"/>
                <a:ea typeface="Times New Roman"/>
                <a:cs typeface="Courier New" panose="02070309020205020404" pitchFamily="49" charset="0"/>
                <a:sym typeface="Times New Roman"/>
              </a:rPr>
              <a:t>đọc</a:t>
            </a:r>
            <a:r>
              <a:rPr lang="en-US" sz="1500" dirty="0">
                <a:solidFill>
                  <a:srgbClr val="00B050"/>
                </a:solidFill>
                <a:latin typeface="Courier New" panose="02070309020205020404" pitchFamily="49" charset="0"/>
                <a:ea typeface="Times New Roman"/>
                <a:cs typeface="Courier New" panose="02070309020205020404" pitchFamily="49" charset="0"/>
                <a:sym typeface="Times New Roman"/>
              </a:rPr>
              <a:t> </a:t>
            </a:r>
            <a:r>
              <a:rPr lang="en-US" sz="1500" dirty="0" err="1">
                <a:solidFill>
                  <a:srgbClr val="00B050"/>
                </a:solidFill>
                <a:latin typeface="Courier New" panose="02070309020205020404" pitchFamily="49" charset="0"/>
                <a:ea typeface="Times New Roman"/>
                <a:cs typeface="Courier New" panose="02070309020205020404" pitchFamily="49" charset="0"/>
                <a:sym typeface="Times New Roman"/>
              </a:rPr>
              <a:t>dữ</a:t>
            </a:r>
            <a:r>
              <a:rPr lang="en-US" sz="1500" dirty="0">
                <a:solidFill>
                  <a:srgbClr val="00B050"/>
                </a:solidFill>
                <a:latin typeface="Courier New" panose="02070309020205020404" pitchFamily="49" charset="0"/>
                <a:ea typeface="Times New Roman"/>
                <a:cs typeface="Courier New" panose="02070309020205020404" pitchFamily="49" charset="0"/>
                <a:sym typeface="Times New Roman"/>
              </a:rPr>
              <a:t> </a:t>
            </a:r>
            <a:r>
              <a:rPr lang="en-US" sz="1500" dirty="0" err="1">
                <a:solidFill>
                  <a:srgbClr val="00B050"/>
                </a:solidFill>
                <a:latin typeface="Courier New" panose="02070309020205020404" pitchFamily="49" charset="0"/>
                <a:ea typeface="Times New Roman"/>
                <a:cs typeface="Courier New" panose="02070309020205020404" pitchFamily="49" charset="0"/>
                <a:sym typeface="Times New Roman"/>
              </a:rPr>
              <a:t>liệu</a:t>
            </a:r>
            <a:r>
              <a:rPr lang="en-US" sz="1500" dirty="0">
                <a:solidFill>
                  <a:srgbClr val="00B050"/>
                </a:solidFill>
                <a:latin typeface="Courier New" panose="02070309020205020404" pitchFamily="49" charset="0"/>
                <a:ea typeface="Times New Roman"/>
                <a:cs typeface="Courier New" panose="02070309020205020404" pitchFamily="49" charset="0"/>
                <a:sym typeface="Times New Roman"/>
              </a:rPr>
              <a:t> </a:t>
            </a:r>
            <a:r>
              <a:rPr lang="en-US" sz="1500" dirty="0" err="1">
                <a:solidFill>
                  <a:srgbClr val="00B050"/>
                </a:solidFill>
                <a:latin typeface="Courier New" panose="02070309020205020404" pitchFamily="49" charset="0"/>
                <a:ea typeface="Times New Roman"/>
                <a:cs typeface="Courier New" panose="02070309020205020404" pitchFamily="49" charset="0"/>
                <a:sym typeface="Times New Roman"/>
              </a:rPr>
              <a:t>bằng</a:t>
            </a:r>
            <a:r>
              <a:rPr lang="en-US" sz="1500" dirty="0">
                <a:solidFill>
                  <a:srgbClr val="00B050"/>
                </a:solidFill>
                <a:latin typeface="Courier New" panose="02070309020205020404" pitchFamily="49" charset="0"/>
                <a:ea typeface="Times New Roman"/>
                <a:cs typeface="Courier New" panose="02070309020205020404" pitchFamily="49" charset="0"/>
                <a:sym typeface="Times New Roman"/>
              </a:rPr>
              <a:t> reader.</a:t>
            </a:r>
          </a:p>
          <a:p>
            <a:pPr>
              <a:lnSpc>
                <a:spcPct val="100000"/>
              </a:lnSpc>
              <a:spcAft>
                <a:spcPts val="1200"/>
              </a:spcAft>
            </a:pP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a:r>
              <a:rPr lang="en-US" dirty="0" err="1" smtClean="0"/>
              <a:t>StreamSocket</a:t>
            </a:r>
            <a:endParaRPr lang="vi" dirty="0"/>
          </a:p>
        </p:txBody>
      </p:sp>
      <p:sp>
        <p:nvSpPr>
          <p:cNvPr id="174" name="Shape 174"/>
          <p:cNvSpPr txBox="1">
            <a:spLocks noGrp="1"/>
          </p:cNvSpPr>
          <p:nvPr>
            <p:ph type="body" idx="1"/>
          </p:nvPr>
        </p:nvSpPr>
        <p:spPr>
          <a:xfrm>
            <a:off x="311700" y="1266325"/>
            <a:ext cx="8520599" cy="971389"/>
          </a:xfrm>
          <a:prstGeom prst="rect">
            <a:avLst/>
          </a:prstGeom>
        </p:spPr>
        <p:txBody>
          <a:bodyPr lIns="91425" tIns="91425" rIns="91425" bIns="91425" anchor="t" anchorCtr="0">
            <a:spAutoFit/>
          </a:bodyPr>
          <a:lstStyle/>
          <a:p>
            <a:pPr marL="457200" lvl="0" indent="-355600" algn="just" rtl="0">
              <a:lnSpc>
                <a:spcPct val="150000"/>
              </a:lnSpc>
              <a:spcBef>
                <a:spcPts val="0"/>
              </a:spcBef>
              <a:buSzPct val="100000"/>
              <a:buFont typeface="Times New Roman"/>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Ở phía Client điều đầu tiên là ta cần biết Ip hoặc hostname của server và tạo một kết nối đến </a:t>
            </a:r>
            <a:r>
              <a:rPr lang="vi" dirty="0" smtClean="0">
                <a:solidFill>
                  <a:schemeClr val="bg2"/>
                </a:solidFill>
                <a:latin typeface="Open Sans" panose="020B0604020202020204" charset="0"/>
                <a:ea typeface="Open Sans" panose="020B0604020202020204" charset="0"/>
                <a:cs typeface="Open Sans" panose="020B0604020202020204" charset="0"/>
                <a:sym typeface="Times New Roman"/>
              </a:rPr>
              <a:t>server.</a:t>
            </a:r>
            <a:endParaRPr lang="en-US" dirty="0" smtClean="0">
              <a:solidFill>
                <a:schemeClr val="bg2"/>
              </a:solidFill>
              <a:latin typeface="Open Sans" panose="020B0604020202020204" charset="0"/>
              <a:ea typeface="Open Sans" panose="020B0604020202020204" charset="0"/>
              <a:cs typeface="Open Sans" panose="020B0604020202020204" charset="0"/>
              <a:sym typeface="Times New Roman"/>
            </a:endParaRPr>
          </a:p>
        </p:txBody>
      </p:sp>
      <p:sp>
        <p:nvSpPr>
          <p:cNvPr id="5" name="Shape 161"/>
          <p:cNvSpPr txBox="1">
            <a:spLocks/>
          </p:cNvSpPr>
          <p:nvPr/>
        </p:nvSpPr>
        <p:spPr>
          <a:xfrm>
            <a:off x="311700" y="2583556"/>
            <a:ext cx="8520599" cy="1510157"/>
          </a:xfrm>
          <a:prstGeom prst="rect">
            <a:avLst/>
          </a:prstGeom>
          <a:noFill/>
          <a:ln w="38100" cmpd="sng">
            <a:solidFill>
              <a:srgbClr val="9FC5E8"/>
            </a:solidFill>
          </a:ln>
          <a:effectLst/>
        </p:spPr>
        <p:txBody>
          <a:bodyPr lIns="548640" tIns="365760" rIns="365760" bIns="36576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pPr algn="just"/>
            <a:r>
              <a:rPr lang="vi" sz="1600" dirty="0">
                <a:solidFill>
                  <a:srgbClr val="659ACA"/>
                </a:solidFill>
                <a:latin typeface="Courier New" panose="02070309020205020404" pitchFamily="49" charset="0"/>
                <a:cs typeface="Courier New" panose="02070309020205020404" pitchFamily="49" charset="0"/>
              </a:rPr>
              <a:t>StreamSocket </a:t>
            </a:r>
            <a:r>
              <a:rPr lang="vi" sz="1600" dirty="0">
                <a:latin typeface="Courier New" panose="02070309020205020404" pitchFamily="49" charset="0"/>
                <a:cs typeface="Courier New" panose="02070309020205020404" pitchFamily="49" charset="0"/>
              </a:rPr>
              <a:t>streamsocket = </a:t>
            </a:r>
            <a:r>
              <a:rPr lang="vi" sz="1600" dirty="0">
                <a:solidFill>
                  <a:srgbClr val="1155CC"/>
                </a:solidFill>
                <a:latin typeface="Courier New" panose="02070309020205020404" pitchFamily="49" charset="0"/>
                <a:cs typeface="Courier New" panose="02070309020205020404" pitchFamily="49" charset="0"/>
              </a:rPr>
              <a:t>new </a:t>
            </a:r>
            <a:r>
              <a:rPr lang="vi" sz="1600" dirty="0">
                <a:solidFill>
                  <a:srgbClr val="659ACA"/>
                </a:solidFill>
                <a:latin typeface="Courier New" panose="02070309020205020404" pitchFamily="49" charset="0"/>
                <a:cs typeface="Courier New" panose="02070309020205020404" pitchFamily="49" charset="0"/>
              </a:rPr>
              <a:t>StreamSocket</a:t>
            </a:r>
            <a:r>
              <a:rPr lang="vi" sz="1600" dirty="0">
                <a:latin typeface="Courier New" panose="02070309020205020404" pitchFamily="49" charset="0"/>
                <a:cs typeface="Courier New" panose="02070309020205020404" pitchFamily="49" charset="0"/>
              </a:rPr>
              <a:t>();</a:t>
            </a:r>
          </a:p>
          <a:p>
            <a:pPr lvl="0" algn="just"/>
            <a:r>
              <a:rPr lang="vi" sz="1600" dirty="0">
                <a:latin typeface="Courier New" panose="02070309020205020404" pitchFamily="49" charset="0"/>
                <a:cs typeface="Courier New" panose="02070309020205020404" pitchFamily="49" charset="0"/>
              </a:rPr>
              <a:t>streamsocket.ConnectAsync(hostname,  port</a:t>
            </a:r>
            <a:r>
              <a:rPr lang="vi" sz="1600" dirty="0" smtClean="0">
                <a:latin typeface="Courier New" panose="02070309020205020404" pitchFamily="49" charset="0"/>
                <a:cs typeface="Courier New" panose="02070309020205020404" pitchFamily="49" charset="0"/>
              </a:rPr>
              <a:t>);</a:t>
            </a:r>
            <a:endParaRPr lang="vi" sz="1600" dirty="0">
              <a:latin typeface="Courier New" panose="02070309020205020404" pitchFamily="49" charset="0"/>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Lớp StreamSocket</a:t>
            </a:r>
          </a:p>
        </p:txBody>
      </p:sp>
      <p:graphicFrame>
        <p:nvGraphicFramePr>
          <p:cNvPr id="180" name="Shape 180"/>
          <p:cNvGraphicFramePr/>
          <p:nvPr>
            <p:extLst>
              <p:ext uri="{D42A27DB-BD31-4B8C-83A1-F6EECF244321}">
                <p14:modId xmlns:p14="http://schemas.microsoft.com/office/powerpoint/2010/main" val="2493943600"/>
              </p:ext>
            </p:extLst>
          </p:nvPr>
        </p:nvGraphicFramePr>
        <p:xfrm>
          <a:off x="602944" y="1152424"/>
          <a:ext cx="7938112" cy="3642180"/>
        </p:xfrm>
        <a:graphic>
          <a:graphicData uri="http://schemas.openxmlformats.org/drawingml/2006/table">
            <a:tbl>
              <a:tblPr>
                <a:noFill/>
                <a:tableStyleId>{ACB821DF-0A20-4A97-883A-35A7F081EE9B}</a:tableStyleId>
              </a:tblPr>
              <a:tblGrid>
                <a:gridCol w="1603413"/>
                <a:gridCol w="2335576"/>
                <a:gridCol w="3999123"/>
              </a:tblGrid>
              <a:tr h="381000">
                <a:tc>
                  <a:txBody>
                    <a:bodyPr/>
                    <a:lstStyle/>
                    <a:p>
                      <a:pPr algn="ctr">
                        <a:spcBef>
                          <a:spcPts val="0"/>
                        </a:spcBef>
                        <a:buNone/>
                      </a:pPr>
                      <a:r>
                        <a:rPr lang="vi" sz="1700" b="1" dirty="0">
                          <a:solidFill>
                            <a:schemeClr val="bg2"/>
                          </a:solidFill>
                        </a:rPr>
                        <a:t>Tên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algn="ctr">
                        <a:spcBef>
                          <a:spcPts val="0"/>
                        </a:spcBef>
                        <a:buNone/>
                      </a:pPr>
                      <a:r>
                        <a:rPr lang="vi" sz="1700" b="1" dirty="0">
                          <a:solidFill>
                            <a:schemeClr val="bg2"/>
                          </a:solidFill>
                        </a:rPr>
                        <a:t>Kiểu</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algn="ctr">
                        <a:spcBef>
                          <a:spcPts val="0"/>
                        </a:spcBef>
                        <a:buNone/>
                      </a:pPr>
                      <a:r>
                        <a:rPr lang="vi" sz="1700" b="1" dirty="0">
                          <a:solidFill>
                            <a:schemeClr val="bg2"/>
                          </a:solidFill>
                        </a:rPr>
                        <a:t>Miêu tả</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Contructor</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en-US" sz="1500" i="1" dirty="0" smtClean="0">
                          <a:solidFill>
                            <a:schemeClr val="bg2"/>
                          </a:solidFill>
                          <a:latin typeface="Open Sans" panose="020B0604020202020204" charset="0"/>
                          <a:ea typeface="Open Sans" panose="020B0604020202020204" charset="0"/>
                          <a:cs typeface="Open Sans" panose="020B0604020202020204" charset="0"/>
                          <a:sym typeface="Times New Roman"/>
                        </a:rPr>
                        <a:t>K</a:t>
                      </a:r>
                      <a:r>
                        <a:rPr lang="vi" sz="1500" i="1" dirty="0" smtClean="0">
                          <a:solidFill>
                            <a:schemeClr val="bg2"/>
                          </a:solidFill>
                          <a:latin typeface="Open Sans" panose="020B0604020202020204" charset="0"/>
                          <a:ea typeface="Open Sans" panose="020B0604020202020204" charset="0"/>
                          <a:cs typeface="Open Sans" panose="020B0604020202020204" charset="0"/>
                          <a:sym typeface="Times New Roman"/>
                        </a:rPr>
                        <a:t>hông </a:t>
                      </a: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có</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Có nhiều overload của Constructor cho ta nhiều lựa chọn để khởi tạo một đối tượng socket.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Control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lnSpc>
                          <a:spcPct val="158777"/>
                        </a:lnSpc>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StreamSocketControl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Chứa các thuộc tính điểu khiển một socket được thiết lập trước khi tạo kết nối</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Information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StreamSocketInformation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Chứa các thông tin kết nối, như địa chỉ đầu cuối. băng thông, cơ chế bảo mật,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InputStream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lnSpc>
                          <a:spcPct val="158777"/>
                        </a:lnSpc>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IInputStream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Dòng thông tin xuất, để khởi tạo DataReader.</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OutputStream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IOutputStream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Dòng thông tin nhập, để khởi DataWritter.</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rtl="0">
              <a:spcBef>
                <a:spcPts val="0"/>
              </a:spcBef>
              <a:buNone/>
            </a:pPr>
            <a:r>
              <a:rPr lang="vi"/>
              <a:t>DataReader - DataWritter</a:t>
            </a:r>
          </a:p>
        </p:txBody>
      </p:sp>
      <p:sp>
        <p:nvSpPr>
          <p:cNvPr id="186" name="Shape 186"/>
          <p:cNvSpPr txBox="1">
            <a:spLocks noGrp="1"/>
          </p:cNvSpPr>
          <p:nvPr>
            <p:ph type="body" idx="1"/>
          </p:nvPr>
        </p:nvSpPr>
        <p:spPr>
          <a:xfrm>
            <a:off x="311700" y="1266325"/>
            <a:ext cx="8520599" cy="2200602"/>
          </a:xfrm>
          <a:prstGeom prst="rect">
            <a:avLst/>
          </a:prstGeom>
          <a:ln w="38100">
            <a:solidFill>
              <a:srgbClr val="9FC5E8"/>
            </a:solidFill>
          </a:ln>
        </p:spPr>
        <p:txBody>
          <a:bodyPr wrap="square" lIns="548640" tIns="182880" rIns="274320" bIns="91440" anchor="t" anchorCtr="0">
            <a:spAutoFit/>
          </a:bodyPr>
          <a:lstStyle/>
          <a:p>
            <a:pPr rtl="0">
              <a:lnSpc>
                <a:spcPct val="100000"/>
              </a:lnSpc>
              <a:spcBef>
                <a:spcPts val="0"/>
              </a:spcBef>
              <a:buNone/>
            </a:pPr>
            <a:r>
              <a:rPr lang="vi" sz="1700" dirty="0">
                <a:solidFill>
                  <a:srgbClr val="6AA84F"/>
                </a:solidFill>
                <a:latin typeface="Courier New" panose="02070309020205020404" pitchFamily="49" charset="0"/>
                <a:cs typeface="Courier New" panose="02070309020205020404" pitchFamily="49" charset="0"/>
              </a:rPr>
              <a:t>// phía bên gửi</a:t>
            </a:r>
          </a:p>
          <a:p>
            <a:pPr rtl="0">
              <a:lnSpc>
                <a:spcPct val="100000"/>
              </a:lnSpc>
              <a:spcBef>
                <a:spcPts val="0"/>
              </a:spcBef>
              <a:buNone/>
            </a:pPr>
            <a:r>
              <a:rPr lang="vi" sz="1700" dirty="0">
                <a:solidFill>
                  <a:srgbClr val="659ACA"/>
                </a:solidFill>
                <a:latin typeface="Courier New" panose="02070309020205020404" pitchFamily="49" charset="0"/>
                <a:cs typeface="Courier New" panose="02070309020205020404" pitchFamily="49" charset="0"/>
              </a:rPr>
              <a:t>DataWritter </a:t>
            </a:r>
            <a:r>
              <a:rPr lang="vi" sz="1700" dirty="0">
                <a:latin typeface="Courier New" panose="02070309020205020404" pitchFamily="49" charset="0"/>
                <a:cs typeface="Courier New" panose="02070309020205020404" pitchFamily="49" charset="0"/>
              </a:rPr>
              <a:t>writter = </a:t>
            </a:r>
            <a:r>
              <a:rPr lang="vi" sz="1700" dirty="0">
                <a:solidFill>
                  <a:srgbClr val="0000FF"/>
                </a:solidFill>
                <a:latin typeface="Courier New" panose="02070309020205020404" pitchFamily="49" charset="0"/>
                <a:cs typeface="Courier New" panose="02070309020205020404" pitchFamily="49" charset="0"/>
              </a:rPr>
              <a:t>new </a:t>
            </a:r>
            <a:r>
              <a:rPr lang="vi" sz="1700" dirty="0">
                <a:solidFill>
                  <a:srgbClr val="659ACA"/>
                </a:solidFill>
                <a:latin typeface="Courier New" panose="02070309020205020404" pitchFamily="49" charset="0"/>
                <a:cs typeface="Courier New" panose="02070309020205020404" pitchFamily="49" charset="0"/>
              </a:rPr>
              <a:t>DataWritter</a:t>
            </a:r>
            <a:r>
              <a:rPr lang="vi" sz="1700" dirty="0">
                <a:latin typeface="Courier New" panose="02070309020205020404" pitchFamily="49" charset="0"/>
                <a:cs typeface="Courier New" panose="02070309020205020404" pitchFamily="49" charset="0"/>
              </a:rPr>
              <a:t>(streamsocket.OutputStream</a:t>
            </a:r>
            <a:r>
              <a:rPr lang="vi" sz="1700" dirty="0" smtClean="0">
                <a:latin typeface="Courier New" panose="02070309020205020404" pitchFamily="49" charset="0"/>
                <a:cs typeface="Courier New" panose="02070309020205020404" pitchFamily="49" charset="0"/>
              </a:rPr>
              <a:t>);</a:t>
            </a:r>
            <a:endParaRPr lang="en-US" sz="1700" dirty="0" smtClean="0">
              <a:latin typeface="Courier New" panose="02070309020205020404" pitchFamily="49" charset="0"/>
              <a:cs typeface="Courier New" panose="02070309020205020404" pitchFamily="49" charset="0"/>
            </a:endParaRPr>
          </a:p>
          <a:p>
            <a:pPr rtl="0">
              <a:lnSpc>
                <a:spcPct val="100000"/>
              </a:lnSpc>
              <a:spcBef>
                <a:spcPts val="0"/>
              </a:spcBef>
              <a:buNone/>
            </a:pPr>
            <a:r>
              <a:rPr lang="vi" sz="1700" dirty="0" smtClean="0">
                <a:latin typeface="Courier New" panose="02070309020205020404" pitchFamily="49" charset="0"/>
                <a:cs typeface="Courier New" panose="02070309020205020404" pitchFamily="49" charset="0"/>
              </a:rPr>
              <a:t>datawritter.WriteString</a:t>
            </a:r>
            <a:r>
              <a:rPr lang="vi" sz="1700" dirty="0">
                <a:latin typeface="Courier New" panose="02070309020205020404" pitchFamily="49" charset="0"/>
                <a:cs typeface="Courier New" panose="02070309020205020404" pitchFamily="49" charset="0"/>
              </a:rPr>
              <a:t>(</a:t>
            </a:r>
            <a:r>
              <a:rPr lang="vi" sz="1700" dirty="0">
                <a:solidFill>
                  <a:srgbClr val="E06666"/>
                </a:solidFill>
                <a:latin typeface="Courier New" panose="02070309020205020404" pitchFamily="49" charset="0"/>
                <a:cs typeface="Courier New" panose="02070309020205020404" pitchFamily="49" charset="0"/>
              </a:rPr>
              <a:t>“Hello my friends”</a:t>
            </a:r>
            <a:r>
              <a:rPr lang="vi" sz="1700" dirty="0">
                <a:latin typeface="Courier New" panose="02070309020205020404" pitchFamily="49" charset="0"/>
                <a:cs typeface="Courier New" panose="02070309020205020404" pitchFamily="49" charset="0"/>
              </a:rPr>
              <a:t>);</a:t>
            </a:r>
          </a:p>
          <a:p>
            <a:pPr lvl="0" rtl="0">
              <a:lnSpc>
                <a:spcPct val="100000"/>
              </a:lnSpc>
              <a:spcBef>
                <a:spcPts val="0"/>
              </a:spcBef>
              <a:buNone/>
            </a:pPr>
            <a:r>
              <a:rPr lang="vi" sz="1700" dirty="0">
                <a:solidFill>
                  <a:srgbClr val="1155CC"/>
                </a:solidFill>
                <a:latin typeface="Courier New" panose="02070309020205020404" pitchFamily="49" charset="0"/>
                <a:cs typeface="Courier New" panose="02070309020205020404" pitchFamily="49" charset="0"/>
              </a:rPr>
              <a:t>await </a:t>
            </a:r>
            <a:r>
              <a:rPr lang="vi" sz="1700" dirty="0">
                <a:latin typeface="Courier New" panose="02070309020205020404" pitchFamily="49" charset="0"/>
                <a:cs typeface="Courier New" panose="02070309020205020404" pitchFamily="49" charset="0"/>
              </a:rPr>
              <a:t>datawritter.StoreAsync();</a:t>
            </a:r>
          </a:p>
        </p:txBody>
      </p:sp>
      <p:sp>
        <p:nvSpPr>
          <p:cNvPr id="187" name="Shape 187"/>
          <p:cNvSpPr txBox="1">
            <a:spLocks noGrp="1"/>
          </p:cNvSpPr>
          <p:nvPr>
            <p:ph type="body" idx="2"/>
          </p:nvPr>
        </p:nvSpPr>
        <p:spPr>
          <a:xfrm>
            <a:off x="311699" y="3568285"/>
            <a:ext cx="8520599" cy="1436275"/>
          </a:xfrm>
          <a:prstGeom prst="rect">
            <a:avLst/>
          </a:prstGeom>
          <a:ln w="38100">
            <a:solidFill>
              <a:srgbClr val="9FC5E8"/>
            </a:solidFill>
          </a:ln>
        </p:spPr>
        <p:txBody>
          <a:bodyPr wrap="square" lIns="548640" tIns="91440" rIns="274320" bIns="91425" anchor="t" anchorCtr="0">
            <a:spAutoFit/>
          </a:bodyPr>
          <a:lstStyle/>
          <a:p>
            <a:pPr rtl="0">
              <a:lnSpc>
                <a:spcPct val="100000"/>
              </a:lnSpc>
              <a:spcBef>
                <a:spcPts val="0"/>
              </a:spcBef>
              <a:buNone/>
            </a:pPr>
            <a:r>
              <a:rPr lang="vi" sz="1700" dirty="0">
                <a:solidFill>
                  <a:srgbClr val="6AA84F"/>
                </a:solidFill>
                <a:latin typeface="Courier New" panose="02070309020205020404" pitchFamily="49" charset="0"/>
                <a:cs typeface="Courier New" panose="02070309020205020404" pitchFamily="49" charset="0"/>
              </a:rPr>
              <a:t>// phía bên </a:t>
            </a:r>
            <a:r>
              <a:rPr lang="vi" sz="1700" dirty="0" smtClean="0">
                <a:solidFill>
                  <a:srgbClr val="6AA84F"/>
                </a:solidFill>
                <a:latin typeface="Courier New" panose="02070309020205020404" pitchFamily="49" charset="0"/>
                <a:cs typeface="Courier New" panose="02070309020205020404" pitchFamily="49" charset="0"/>
              </a:rPr>
              <a:t>nhận</a:t>
            </a:r>
            <a:endParaRPr lang="en-US" sz="1700" dirty="0">
              <a:solidFill>
                <a:srgbClr val="6AA84F"/>
              </a:solidFill>
              <a:latin typeface="Courier New" panose="02070309020205020404" pitchFamily="49" charset="0"/>
              <a:cs typeface="Courier New" panose="02070309020205020404" pitchFamily="49" charset="0"/>
            </a:endParaRPr>
          </a:p>
          <a:p>
            <a:pPr rtl="0">
              <a:lnSpc>
                <a:spcPct val="100000"/>
              </a:lnSpc>
              <a:spcBef>
                <a:spcPts val="0"/>
              </a:spcBef>
              <a:spcAft>
                <a:spcPts val="1600"/>
              </a:spcAft>
              <a:buNone/>
            </a:pPr>
            <a:r>
              <a:rPr lang="vi" sz="1700" dirty="0" smtClean="0">
                <a:solidFill>
                  <a:srgbClr val="659ACA"/>
                </a:solidFill>
                <a:latin typeface="Courier New" panose="02070309020205020404" pitchFamily="49" charset="0"/>
                <a:cs typeface="Courier New" panose="02070309020205020404" pitchFamily="49" charset="0"/>
              </a:rPr>
              <a:t>DataReader </a:t>
            </a:r>
            <a:r>
              <a:rPr lang="vi" sz="1700" dirty="0">
                <a:solidFill>
                  <a:schemeClr val="bg2"/>
                </a:solidFill>
                <a:latin typeface="Courier New" panose="02070309020205020404" pitchFamily="49" charset="0"/>
                <a:cs typeface="Courier New" panose="02070309020205020404" pitchFamily="49" charset="0"/>
              </a:rPr>
              <a:t>read</a:t>
            </a:r>
            <a:r>
              <a:rPr lang="vi" sz="1700" dirty="0">
                <a:latin typeface="Courier New" panose="02070309020205020404" pitchFamily="49" charset="0"/>
                <a:cs typeface="Courier New" panose="02070309020205020404" pitchFamily="49" charset="0"/>
              </a:rPr>
              <a:t> = </a:t>
            </a:r>
            <a:r>
              <a:rPr lang="vi" sz="1700" dirty="0">
                <a:solidFill>
                  <a:srgbClr val="0000FF"/>
                </a:solidFill>
                <a:latin typeface="Courier New" panose="02070309020205020404" pitchFamily="49" charset="0"/>
                <a:cs typeface="Courier New" panose="02070309020205020404" pitchFamily="49" charset="0"/>
              </a:rPr>
              <a:t>new </a:t>
            </a:r>
            <a:r>
              <a:rPr lang="vi" sz="1700" dirty="0" smtClean="0">
                <a:solidFill>
                  <a:srgbClr val="659ACA"/>
                </a:solidFill>
                <a:latin typeface="Courier New" panose="02070309020205020404" pitchFamily="49" charset="0"/>
                <a:cs typeface="Courier New" panose="02070309020205020404" pitchFamily="49" charset="0"/>
              </a:rPr>
              <a:t>DataReader</a:t>
            </a:r>
            <a:r>
              <a:rPr lang="vi" sz="1700" dirty="0" smtClean="0">
                <a:solidFill>
                  <a:schemeClr val="bg2"/>
                </a:solidFill>
                <a:latin typeface="Courier New" panose="02070309020205020404" pitchFamily="49" charset="0"/>
                <a:cs typeface="Courier New" panose="02070309020205020404" pitchFamily="49" charset="0"/>
              </a:rPr>
              <a:t>(streamsocket.InputStream)</a:t>
            </a:r>
            <a:r>
              <a:rPr lang="en-US" sz="1700" dirty="0" smtClean="0">
                <a:solidFill>
                  <a:schemeClr val="bg2"/>
                </a:solidFill>
                <a:latin typeface="Courier New" panose="02070309020205020404" pitchFamily="49" charset="0"/>
                <a:cs typeface="Courier New" panose="02070309020205020404" pitchFamily="49" charset="0"/>
              </a:rPr>
              <a:t>;</a:t>
            </a:r>
          </a:p>
          <a:p>
            <a:pPr rtl="0">
              <a:lnSpc>
                <a:spcPct val="100000"/>
              </a:lnSpc>
              <a:spcBef>
                <a:spcPts val="0"/>
              </a:spcBef>
              <a:buNone/>
            </a:pPr>
            <a:r>
              <a:rPr lang="vi" sz="1700" dirty="0" smtClean="0">
                <a:solidFill>
                  <a:srgbClr val="0000FF"/>
                </a:solidFill>
                <a:latin typeface="Courier New" panose="02070309020205020404" pitchFamily="49" charset="0"/>
                <a:cs typeface="Courier New" panose="02070309020205020404" pitchFamily="49" charset="0"/>
              </a:rPr>
              <a:t>await </a:t>
            </a:r>
            <a:r>
              <a:rPr lang="vi" sz="1700" dirty="0" smtClean="0">
                <a:solidFill>
                  <a:schemeClr val="bg2"/>
                </a:solidFill>
                <a:latin typeface="Courier New" panose="02070309020205020404" pitchFamily="49" charset="0"/>
                <a:cs typeface="Courier New" panose="02070309020205020404" pitchFamily="49" charset="0"/>
              </a:rPr>
              <a:t>reader.LoadAsync(</a:t>
            </a:r>
            <a:r>
              <a:rPr lang="vi" sz="1700" dirty="0" smtClean="0">
                <a:solidFill>
                  <a:srgbClr val="0000FF"/>
                </a:solidFill>
                <a:latin typeface="Courier New" panose="02070309020205020404" pitchFamily="49" charset="0"/>
                <a:cs typeface="Courier New" panose="02070309020205020404" pitchFamily="49" charset="0"/>
              </a:rPr>
              <a:t>sizeof</a:t>
            </a:r>
            <a:r>
              <a:rPr lang="vi" sz="1700" dirty="0" smtClean="0">
                <a:solidFill>
                  <a:schemeClr val="bg2"/>
                </a:solidFill>
                <a:latin typeface="Courier New" panose="02070309020205020404" pitchFamily="49" charset="0"/>
                <a:cs typeface="Courier New" panose="02070309020205020404" pitchFamily="49" charset="0"/>
              </a:rPr>
              <a:t>(</a:t>
            </a:r>
            <a:r>
              <a:rPr lang="vi" sz="1700" dirty="0" smtClean="0">
                <a:solidFill>
                  <a:srgbClr val="0000FF"/>
                </a:solidFill>
                <a:latin typeface="Courier New" panose="02070309020205020404" pitchFamily="49" charset="0"/>
                <a:cs typeface="Courier New" panose="02070309020205020404" pitchFamily="49" charset="0"/>
              </a:rPr>
              <a:t>int</a:t>
            </a:r>
            <a:r>
              <a:rPr lang="vi" sz="1700" dirty="0" smtClean="0">
                <a:solidFill>
                  <a:schemeClr val="bg2"/>
                </a:solidFill>
                <a:latin typeface="Courier New" panose="02070309020205020404" pitchFamily="49" charset="0"/>
                <a:cs typeface="Courier New" panose="02070309020205020404" pitchFamily="49" charset="0"/>
              </a:rPr>
              <a:t>));</a:t>
            </a:r>
            <a:endParaRPr lang="en-US" sz="1700" dirty="0" smtClean="0">
              <a:solidFill>
                <a:schemeClr val="bg2"/>
              </a:solidFill>
              <a:latin typeface="Courier New" panose="02070309020205020404" pitchFamily="49" charset="0"/>
              <a:cs typeface="Courier New" panose="02070309020205020404" pitchFamily="49" charset="0"/>
            </a:endParaRPr>
          </a:p>
          <a:p>
            <a:pPr rtl="0">
              <a:lnSpc>
                <a:spcPct val="100000"/>
              </a:lnSpc>
              <a:spcBef>
                <a:spcPts val="0"/>
              </a:spcBef>
              <a:buNone/>
            </a:pPr>
            <a:r>
              <a:rPr lang="vi" sz="1700" dirty="0" smtClean="0">
                <a:solidFill>
                  <a:schemeClr val="bg2"/>
                </a:solidFill>
                <a:latin typeface="Courier New" panose="02070309020205020404" pitchFamily="49" charset="0"/>
                <a:cs typeface="Courier New" panose="02070309020205020404" pitchFamily="49" charset="0"/>
              </a:rPr>
              <a:t>reader.ReadInt</a:t>
            </a:r>
            <a:r>
              <a:rPr lang="vi" sz="1700" dirty="0">
                <a:solidFill>
                  <a:schemeClr val="bg2"/>
                </a:solidFill>
                <a:latin typeface="Courier New" panose="02070309020205020404" pitchFamily="49" charset="0"/>
                <a:cs typeface="Courier New" panose="02070309020205020404" pitchFamily="49" charset="0"/>
              </a:rPr>
              <a:t>();</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rtl="0">
              <a:spcBef>
                <a:spcPts val="0"/>
              </a:spcBef>
              <a:buNone/>
            </a:pPr>
            <a:r>
              <a:rPr lang="vi" dirty="0"/>
              <a:t>Đóng kết nối</a:t>
            </a:r>
          </a:p>
        </p:txBody>
      </p:sp>
      <p:sp>
        <p:nvSpPr>
          <p:cNvPr id="193" name="Shape 193"/>
          <p:cNvSpPr txBox="1">
            <a:spLocks noGrp="1"/>
          </p:cNvSpPr>
          <p:nvPr>
            <p:ph type="body" idx="1"/>
          </p:nvPr>
        </p:nvSpPr>
        <p:spPr>
          <a:xfrm>
            <a:off x="311700" y="1152424"/>
            <a:ext cx="8520599" cy="2416046"/>
          </a:xfrm>
          <a:prstGeom prst="rect">
            <a:avLst/>
          </a:prstGeom>
          <a:ln w="38100">
            <a:solidFill>
              <a:srgbClr val="9FC5E8"/>
            </a:solidFill>
          </a:ln>
        </p:spPr>
        <p:txBody>
          <a:bodyPr lIns="365760" tIns="365760" rIns="365760" bIns="365760" anchor="t" anchorCtr="0">
            <a:spAutoFit/>
          </a:bodyPr>
          <a:lstStyle/>
          <a:p>
            <a:pPr rtl="0">
              <a:spcBef>
                <a:spcPts val="0"/>
              </a:spcBef>
              <a:buNone/>
            </a:pPr>
            <a:r>
              <a:rPr lang="vi" sz="1500" dirty="0" smtClean="0">
                <a:solidFill>
                  <a:srgbClr val="009500"/>
                </a:solidFill>
                <a:latin typeface="Courier New" panose="02070309020205020404" pitchFamily="49" charset="0"/>
                <a:cs typeface="Courier New" panose="02070309020205020404" pitchFamily="49" charset="0"/>
              </a:rPr>
              <a:t>// Ngắt kết nối phía server</a:t>
            </a:r>
          </a:p>
          <a:p>
            <a:pPr rtl="0">
              <a:spcBef>
                <a:spcPts val="0"/>
              </a:spcBef>
              <a:buNone/>
            </a:pPr>
            <a:r>
              <a:rPr lang="vi" sz="1500" dirty="0" smtClean="0">
                <a:solidFill>
                  <a:schemeClr val="bg2"/>
                </a:solidFill>
                <a:latin typeface="Courier New" panose="02070309020205020404" pitchFamily="49" charset="0"/>
                <a:cs typeface="Courier New" panose="02070309020205020404" pitchFamily="49" charset="0"/>
              </a:rPr>
              <a:t>streamsocketlistener.</a:t>
            </a:r>
            <a:r>
              <a:rPr lang="vi" sz="1500" dirty="0" smtClean="0">
                <a:solidFill>
                  <a:schemeClr val="bg2"/>
                </a:solidFill>
                <a:latin typeface="Courier New" panose="02070309020205020404" pitchFamily="49" charset="0"/>
                <a:ea typeface="Times New Roman"/>
                <a:cs typeface="Courier New" panose="02070309020205020404" pitchFamily="49" charset="0"/>
                <a:sym typeface="Times New Roman"/>
              </a:rPr>
              <a:t>ConnectionReceived -= connectionreceivedHandle;</a:t>
            </a:r>
          </a:p>
          <a:p>
            <a:pPr rtl="0">
              <a:spcBef>
                <a:spcPts val="0"/>
              </a:spcBef>
              <a:buNone/>
            </a:pPr>
            <a:r>
              <a:rPr lang="vi" sz="1500" dirty="0" smtClean="0">
                <a:solidFill>
                  <a:schemeClr val="bg2"/>
                </a:solidFill>
                <a:latin typeface="Courier New" panose="02070309020205020404" pitchFamily="49" charset="0"/>
                <a:cs typeface="Courier New" panose="02070309020205020404" pitchFamily="49" charset="0"/>
              </a:rPr>
              <a:t>streamsocketlistener.Dispose();</a:t>
            </a:r>
          </a:p>
          <a:p>
            <a:pPr lvl="0" rtl="0">
              <a:spcBef>
                <a:spcPts val="0"/>
              </a:spcBef>
              <a:buNone/>
            </a:pPr>
            <a:r>
              <a:rPr lang="vi" sz="1500" dirty="0" smtClean="0">
                <a:solidFill>
                  <a:schemeClr val="bg2"/>
                </a:solidFill>
                <a:latin typeface="Courier New" panose="02070309020205020404" pitchFamily="49" charset="0"/>
                <a:cs typeface="Courier New" panose="02070309020205020404" pitchFamily="49" charset="0"/>
              </a:rPr>
              <a:t>streamsocket.Dispose();</a:t>
            </a:r>
            <a:endParaRPr lang="vi" sz="1500" dirty="0">
              <a:solidFill>
                <a:schemeClr val="bg2"/>
              </a:solidFill>
              <a:latin typeface="Courier New" panose="02070309020205020404" pitchFamily="49" charset="0"/>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0250" y="526350"/>
            <a:ext cx="6914891" cy="4090800"/>
          </a:xfrm>
        </p:spPr>
        <p:txBody>
          <a:bodyPr/>
          <a:lstStyle/>
          <a:p>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Datagram Socket</a:t>
            </a:r>
            <a:endParaRPr lang="vi-VN" sz="4800" dirty="0">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032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Kết nối Datagram - UDP</a:t>
            </a:r>
          </a:p>
        </p:txBody>
      </p:sp>
      <p:sp>
        <p:nvSpPr>
          <p:cNvPr id="199" name="Shape 199"/>
          <p:cNvSpPr txBox="1">
            <a:spLocks noGrp="1"/>
          </p:cNvSpPr>
          <p:nvPr>
            <p:ph type="body" idx="1"/>
          </p:nvPr>
        </p:nvSpPr>
        <p:spPr>
          <a:xfrm>
            <a:off x="311700" y="1152424"/>
            <a:ext cx="8520599" cy="2051813"/>
          </a:xfrm>
          <a:prstGeom prst="rect">
            <a:avLst/>
          </a:prstGeom>
        </p:spPr>
        <p:txBody>
          <a:bodyPr wrap="square" lIns="91425" tIns="91425" rIns="91425" bIns="91425" anchor="t" anchorCtr="0">
            <a:spAutoFit/>
          </a:bodyPr>
          <a:lstStyle/>
          <a:p>
            <a:pPr marL="457200" lvl="0" indent="-356616" algn="just" rtl="0">
              <a:lnSpc>
                <a:spcPct val="150000"/>
              </a:lnSpc>
              <a:spcBef>
                <a:spcPts val="0"/>
              </a:spcBef>
              <a:buSzPct val="100000"/>
              <a:buFont typeface="Open Sans" panose="020B0604020202020204"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DatagramSocket là một lớp hỗ trợ kết nối và truyền dữ liệu </a:t>
            </a:r>
            <a:r>
              <a:rPr lang="vi" dirty="0" smtClean="0">
                <a:solidFill>
                  <a:schemeClr val="bg2"/>
                </a:solidFill>
                <a:latin typeface="Open Sans" panose="020B0604020202020204" charset="0"/>
                <a:ea typeface="Open Sans" panose="020B0604020202020204" charset="0"/>
                <a:cs typeface="Open Sans" panose="020B0604020202020204" charset="0"/>
                <a:sym typeface="Times New Roman"/>
              </a:rPr>
              <a:t>bằng</a:t>
            </a:r>
            <a:r>
              <a:rPr lang="en-US" dirty="0" smtClean="0">
                <a:solidFill>
                  <a:schemeClr val="bg2"/>
                </a:solidFill>
                <a:latin typeface="Open Sans" panose="020B0604020202020204" charset="0"/>
                <a:ea typeface="Open Sans" panose="020B0604020202020204" charset="0"/>
                <a:cs typeface="Open Sans" panose="020B0604020202020204" charset="0"/>
                <a:sym typeface="Times New Roman"/>
              </a:rPr>
              <a:t> </a:t>
            </a:r>
            <a:r>
              <a:rPr lang="vi" dirty="0" smtClean="0">
                <a:solidFill>
                  <a:schemeClr val="bg2"/>
                </a:solidFill>
                <a:latin typeface="Open Sans" panose="020B0604020202020204" charset="0"/>
                <a:ea typeface="Open Sans" panose="020B0604020202020204" charset="0"/>
                <a:cs typeface="Open Sans" panose="020B0604020202020204" charset="0"/>
                <a:sym typeface="Times New Roman"/>
              </a:rPr>
              <a:t>Datagram </a:t>
            </a:r>
            <a:r>
              <a:rPr lang="vi" dirty="0">
                <a:solidFill>
                  <a:schemeClr val="bg2"/>
                </a:solidFill>
                <a:latin typeface="Open Sans" panose="020B0604020202020204" charset="0"/>
                <a:ea typeface="Open Sans" panose="020B0604020202020204" charset="0"/>
                <a:cs typeface="Open Sans" panose="020B0604020202020204" charset="0"/>
                <a:sym typeface="Times New Roman"/>
              </a:rPr>
              <a:t>thông qua kết nối UDP.</a:t>
            </a:r>
          </a:p>
          <a:p>
            <a:pPr marL="457200" lvl="0" indent="-356616" algn="just" rtl="0">
              <a:lnSpc>
                <a:spcPct val="150000"/>
              </a:lnSpc>
              <a:spcBef>
                <a:spcPts val="0"/>
              </a:spcBef>
              <a:buSzPct val="100000"/>
              <a:buFont typeface="Open Sans" panose="020B0604020202020204"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Đối với kết nối UDP, bên gửi không cần biết kết nối đã sẵn sàng hay chưa, bên nhận đã nhận được gói tin hay chưa. </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Lớp DatagramSocket</a:t>
            </a:r>
          </a:p>
        </p:txBody>
      </p:sp>
      <p:graphicFrame>
        <p:nvGraphicFramePr>
          <p:cNvPr id="205" name="Shape 205"/>
          <p:cNvGraphicFramePr/>
          <p:nvPr>
            <p:extLst>
              <p:ext uri="{D42A27DB-BD31-4B8C-83A1-F6EECF244321}">
                <p14:modId xmlns:p14="http://schemas.microsoft.com/office/powerpoint/2010/main" val="3262001834"/>
              </p:ext>
            </p:extLst>
          </p:nvPr>
        </p:nvGraphicFramePr>
        <p:xfrm>
          <a:off x="311701" y="1116799"/>
          <a:ext cx="8520598" cy="3901260"/>
        </p:xfrm>
        <a:graphic>
          <a:graphicData uri="http://schemas.openxmlformats.org/drawingml/2006/table">
            <a:tbl>
              <a:tblPr>
                <a:noFill/>
                <a:tableStyleId>{ACB821DF-0A20-4A97-883A-35A7F081EE9B}</a:tableStyleId>
              </a:tblPr>
              <a:tblGrid>
                <a:gridCol w="2358427"/>
                <a:gridCol w="2558999"/>
                <a:gridCol w="3603172"/>
              </a:tblGrid>
              <a:tr h="381000">
                <a:tc>
                  <a:txBody>
                    <a:bodyPr/>
                    <a:lstStyle/>
                    <a:p>
                      <a:pPr lvl="0" algn="ctr" rtl="0">
                        <a:spcBef>
                          <a:spcPts val="0"/>
                        </a:spcBef>
                        <a:buNone/>
                      </a:pPr>
                      <a:r>
                        <a:rPr lang="vi" sz="1500" b="1" dirty="0">
                          <a:solidFill>
                            <a:schemeClr val="bg2"/>
                          </a:solidFill>
                        </a:rPr>
                        <a:t>Tên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rtl="0">
                        <a:spcBef>
                          <a:spcPts val="0"/>
                        </a:spcBef>
                        <a:buNone/>
                      </a:pPr>
                      <a:r>
                        <a:rPr lang="vi" sz="1500" b="1" dirty="0">
                          <a:solidFill>
                            <a:schemeClr val="bg2"/>
                          </a:solidFill>
                        </a:rPr>
                        <a:t>Kiểu</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rtl="0">
                        <a:spcBef>
                          <a:spcPts val="0"/>
                        </a:spcBef>
                        <a:buNone/>
                      </a:pPr>
                      <a:r>
                        <a:rPr lang="vi" sz="1500" b="1" dirty="0">
                          <a:solidFill>
                            <a:schemeClr val="bg2"/>
                          </a:solidFill>
                        </a:rPr>
                        <a:t>Miêu tả</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r>
              <a:tr h="381000">
                <a:tc>
                  <a:txBody>
                    <a:bodyPr/>
                    <a:lstStyle/>
                    <a:p>
                      <a:pPr lvl="0" algn="l"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BindEndpointAsync/</a:t>
                      </a:r>
                      <a:b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b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BindServiceNameAsync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l"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void (async method)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Khởi tạo cổng dịch vụ hoặc IP nhận.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ConnectAsync()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void (async method)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Đối số truyền vào có thể là HostName của thiết bị nhận, hoặc EndPointPair.</a:t>
                      </a:r>
                    </a:p>
                    <a:p>
                      <a:pPr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Sử dụng để khai báo đích đến của gói tin.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l"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Control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l" rtl="0">
                        <a:lnSpc>
                          <a:spcPct val="158777"/>
                        </a:lnSpc>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DatagramSocketControl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Chứa các thuộc tính điểu khiển một datagram được thiết lập trước khi tạo kết nối</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l"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Information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l"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DatagramSocketInformation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Chứa các thông tin kết nối, như địa chỉ đầu cuối. băng thông, cơ chế bảo mật,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OutputStream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IOutputStream</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Giống như StreamSocket, ở đây datagramsocket cũng sử dụng OutputStream để ghi thông tin gửi đi.</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endParaRPr lang="vi" dirty="0"/>
          </a:p>
        </p:txBody>
      </p:sp>
      <p:grpSp>
        <p:nvGrpSpPr>
          <p:cNvPr id="4" name="Group 3"/>
          <p:cNvGrpSpPr/>
          <p:nvPr/>
        </p:nvGrpSpPr>
        <p:grpSpPr>
          <a:xfrm>
            <a:off x="3384063" y="1322548"/>
            <a:ext cx="2375875" cy="2711325"/>
            <a:chOff x="3384062" y="1604725"/>
            <a:chExt cx="2375875" cy="2711325"/>
          </a:xfrm>
        </p:grpSpPr>
        <p:pic>
          <p:nvPicPr>
            <p:cNvPr id="72" name="Shape 72"/>
            <p:cNvPicPr preferRelativeResize="0"/>
            <p:nvPr/>
          </p:nvPicPr>
          <p:blipFill>
            <a:blip r:embed="rId3">
              <a:alphaModFix/>
            </a:blip>
            <a:stretch>
              <a:fillRect/>
            </a:stretch>
          </p:blipFill>
          <p:spPr>
            <a:xfrm>
              <a:off x="3384062" y="1604725"/>
              <a:ext cx="2375875" cy="1755574"/>
            </a:xfrm>
            <a:prstGeom prst="rect">
              <a:avLst/>
            </a:prstGeom>
            <a:noFill/>
            <a:ln>
              <a:noFill/>
            </a:ln>
          </p:spPr>
        </p:pic>
        <p:sp>
          <p:nvSpPr>
            <p:cNvPr id="73" name="Shape 73"/>
            <p:cNvSpPr txBox="1"/>
            <p:nvPr/>
          </p:nvSpPr>
          <p:spPr>
            <a:xfrm>
              <a:off x="3445350" y="3636850"/>
              <a:ext cx="2253300" cy="679200"/>
            </a:xfrm>
            <a:prstGeom prst="rect">
              <a:avLst/>
            </a:prstGeom>
            <a:noFill/>
            <a:ln>
              <a:noFill/>
            </a:ln>
          </p:spPr>
          <p:txBody>
            <a:bodyPr lIns="91425" tIns="91425" rIns="91425" bIns="91425" anchor="t" anchorCtr="0">
              <a:noAutofit/>
            </a:bodyPr>
            <a:lstStyle/>
            <a:p>
              <a:pPr algn="ctr">
                <a:spcBef>
                  <a:spcPts val="0"/>
                </a:spcBef>
                <a:buNone/>
              </a:pPr>
              <a:r>
                <a:rPr lang="vi" sz="3600" dirty="0">
                  <a:solidFill>
                    <a:srgbClr val="0000FF"/>
                  </a:solidFill>
                  <a:latin typeface="Times New Roman"/>
                  <a:ea typeface="Times New Roman"/>
                  <a:cs typeface="Times New Roman"/>
                  <a:sym typeface="Times New Roman"/>
                </a:rPr>
                <a:t>Bluetooth</a:t>
              </a:r>
            </a:p>
          </p:txBody>
        </p:sp>
      </p:grpSp>
      <p:grpSp>
        <p:nvGrpSpPr>
          <p:cNvPr id="3" name="Group 2"/>
          <p:cNvGrpSpPr/>
          <p:nvPr/>
        </p:nvGrpSpPr>
        <p:grpSpPr>
          <a:xfrm>
            <a:off x="2082863" y="1022976"/>
            <a:ext cx="4978274" cy="3235149"/>
            <a:chOff x="781663" y="1311119"/>
            <a:chExt cx="4978274" cy="3235149"/>
          </a:xfrm>
        </p:grpSpPr>
        <p:pic>
          <p:nvPicPr>
            <p:cNvPr id="74" name="Shape 74"/>
            <p:cNvPicPr preferRelativeResize="0"/>
            <p:nvPr/>
          </p:nvPicPr>
          <p:blipFill rotWithShape="1">
            <a:blip r:embed="rId4">
              <a:alphaModFix/>
            </a:blip>
            <a:srcRect/>
            <a:stretch/>
          </p:blipFill>
          <p:spPr>
            <a:xfrm>
              <a:off x="781663" y="1311119"/>
              <a:ext cx="4978274" cy="2440949"/>
            </a:xfrm>
            <a:prstGeom prst="rect">
              <a:avLst/>
            </a:prstGeom>
            <a:noFill/>
            <a:ln>
              <a:noFill/>
            </a:ln>
          </p:spPr>
        </p:pic>
        <p:sp>
          <p:nvSpPr>
            <p:cNvPr id="75" name="Shape 75"/>
            <p:cNvSpPr txBox="1"/>
            <p:nvPr/>
          </p:nvSpPr>
          <p:spPr>
            <a:xfrm>
              <a:off x="2580801" y="3703269"/>
              <a:ext cx="1380000" cy="842999"/>
            </a:xfrm>
            <a:prstGeom prst="rect">
              <a:avLst/>
            </a:prstGeom>
            <a:noFill/>
            <a:ln>
              <a:noFill/>
            </a:ln>
          </p:spPr>
          <p:txBody>
            <a:bodyPr lIns="91425" tIns="91425" rIns="91425" bIns="91425" anchor="t" anchorCtr="0">
              <a:noAutofit/>
            </a:bodyPr>
            <a:lstStyle/>
            <a:p>
              <a:pPr>
                <a:spcBef>
                  <a:spcPts val="0"/>
                </a:spcBef>
                <a:buNone/>
              </a:pPr>
              <a:r>
                <a:rPr lang="vi" sz="3600">
                  <a:solidFill>
                    <a:srgbClr val="0000FF"/>
                  </a:solidFill>
                  <a:latin typeface="Times New Roman"/>
                  <a:ea typeface="Times New Roman"/>
                  <a:cs typeface="Times New Roman"/>
                  <a:sym typeface="Times New Roman"/>
                </a:rPr>
                <a:t>Wi-Fi</a:t>
              </a:r>
            </a:p>
          </p:txBody>
        </p:sp>
      </p:grpSp>
      <p:grpSp>
        <p:nvGrpSpPr>
          <p:cNvPr id="2" name="Group 1"/>
          <p:cNvGrpSpPr/>
          <p:nvPr/>
        </p:nvGrpSpPr>
        <p:grpSpPr>
          <a:xfrm>
            <a:off x="1297951" y="1042413"/>
            <a:ext cx="6548099" cy="3287349"/>
            <a:chOff x="4489800" y="1292301"/>
            <a:chExt cx="6548099" cy="3287349"/>
          </a:xfrm>
        </p:grpSpPr>
        <p:pic>
          <p:nvPicPr>
            <p:cNvPr id="76" name="Shape 76"/>
            <p:cNvPicPr preferRelativeResize="0"/>
            <p:nvPr/>
          </p:nvPicPr>
          <p:blipFill>
            <a:blip r:embed="rId5">
              <a:alphaModFix/>
            </a:blip>
            <a:stretch>
              <a:fillRect/>
            </a:stretch>
          </p:blipFill>
          <p:spPr>
            <a:xfrm>
              <a:off x="5698650" y="1292301"/>
              <a:ext cx="4130399" cy="2520299"/>
            </a:xfrm>
            <a:prstGeom prst="rect">
              <a:avLst/>
            </a:prstGeom>
            <a:noFill/>
            <a:ln>
              <a:noFill/>
            </a:ln>
          </p:spPr>
        </p:pic>
        <p:sp>
          <p:nvSpPr>
            <p:cNvPr id="77" name="Shape 77"/>
            <p:cNvSpPr txBox="1"/>
            <p:nvPr/>
          </p:nvSpPr>
          <p:spPr>
            <a:xfrm>
              <a:off x="4489800" y="3654751"/>
              <a:ext cx="6548099" cy="924899"/>
            </a:xfrm>
            <a:prstGeom prst="rect">
              <a:avLst/>
            </a:prstGeom>
            <a:noFill/>
            <a:ln>
              <a:noFill/>
            </a:ln>
          </p:spPr>
          <p:txBody>
            <a:bodyPr lIns="91425" tIns="91425" rIns="91425" bIns="91425" anchor="t" anchorCtr="0">
              <a:noAutofit/>
            </a:bodyPr>
            <a:lstStyle/>
            <a:p>
              <a:pPr algn="ctr">
                <a:spcBef>
                  <a:spcPts val="0"/>
                </a:spcBef>
                <a:buNone/>
              </a:pPr>
              <a:r>
                <a:rPr lang="vi" sz="3600" dirty="0">
                  <a:solidFill>
                    <a:srgbClr val="0000FF"/>
                  </a:solidFill>
                  <a:latin typeface="Times New Roman"/>
                  <a:ea typeface="Times New Roman"/>
                  <a:cs typeface="Times New Roman"/>
                  <a:sym typeface="Times New Roman"/>
                </a:rPr>
                <a:t>NFC </a:t>
              </a:r>
              <a:br>
                <a:rPr lang="vi" sz="3600" dirty="0">
                  <a:solidFill>
                    <a:srgbClr val="0000FF"/>
                  </a:solidFill>
                  <a:latin typeface="Times New Roman"/>
                  <a:ea typeface="Times New Roman"/>
                  <a:cs typeface="Times New Roman"/>
                  <a:sym typeface="Times New Roman"/>
                </a:rPr>
              </a:br>
              <a:r>
                <a:rPr lang="vi" sz="3600" dirty="0">
                  <a:solidFill>
                    <a:srgbClr val="0000FF"/>
                  </a:solidFill>
                  <a:latin typeface="Times New Roman"/>
                  <a:ea typeface="Times New Roman"/>
                  <a:cs typeface="Times New Roman"/>
                  <a:sym typeface="Times New Roman"/>
                </a:rPr>
                <a:t>Near Field Communication</a:t>
              </a: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700"/>
                                        <p:tgtEl>
                                          <p:spTgt spid="4"/>
                                        </p:tgtEl>
                                      </p:cBhvr>
                                    </p:animEffect>
                                    <p:set>
                                      <p:cBhvr>
                                        <p:cTn id="12" dur="1" fill="hold">
                                          <p:stCondLst>
                                            <p:cond delay="699"/>
                                          </p:stCondLst>
                                        </p:cTn>
                                        <p:tgtEl>
                                          <p:spTgt spid="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700"/>
                                        <p:tgtEl>
                                          <p:spTgt spid="3"/>
                                        </p:tgtEl>
                                      </p:cBhvr>
                                    </p:animEffect>
                                    <p:set>
                                      <p:cBhvr>
                                        <p:cTn id="20" dur="1" fill="hold">
                                          <p:stCondLst>
                                            <p:cond delay="699"/>
                                          </p:stCondLst>
                                        </p:cTn>
                                        <p:tgtEl>
                                          <p:spTgt spid="3"/>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Khởi tạo một đối tượng Datagram</a:t>
            </a:r>
          </a:p>
        </p:txBody>
      </p:sp>
      <p:sp>
        <p:nvSpPr>
          <p:cNvPr id="211" name="Shape 211"/>
          <p:cNvSpPr txBox="1">
            <a:spLocks noGrp="1"/>
          </p:cNvSpPr>
          <p:nvPr>
            <p:ph type="body" idx="1"/>
          </p:nvPr>
        </p:nvSpPr>
        <p:spPr>
          <a:xfrm>
            <a:off x="311700" y="1266325"/>
            <a:ext cx="8520599" cy="2104679"/>
          </a:xfrm>
          <a:prstGeom prst="rect">
            <a:avLst/>
          </a:prstGeom>
          <a:ln w="38100">
            <a:solidFill>
              <a:srgbClr val="9FC5E8"/>
            </a:solidFill>
          </a:ln>
        </p:spPr>
        <p:txBody>
          <a:bodyPr lIns="548640" tIns="365760" rIns="548640" bIns="365760" anchor="t" anchorCtr="0">
            <a:spAutoFit/>
          </a:bodyPr>
          <a:lstStyle/>
          <a:p>
            <a:pPr rtl="0">
              <a:spcBef>
                <a:spcPts val="0"/>
              </a:spcBef>
              <a:buNone/>
            </a:pPr>
            <a:r>
              <a:rPr lang="vi" dirty="0" smtClean="0">
                <a:latin typeface="Courier New" panose="02070309020205020404" pitchFamily="49" charset="0"/>
                <a:cs typeface="Courier New" panose="02070309020205020404" pitchFamily="49" charset="0"/>
              </a:rPr>
              <a:t>datagramSocket </a:t>
            </a:r>
            <a:r>
              <a:rPr lang="vi" dirty="0">
                <a:latin typeface="Courier New" panose="02070309020205020404" pitchFamily="49" charset="0"/>
                <a:cs typeface="Courier New" panose="02070309020205020404" pitchFamily="49" charset="0"/>
              </a:rPr>
              <a:t>= </a:t>
            </a:r>
            <a:r>
              <a:rPr lang="vi" dirty="0">
                <a:solidFill>
                  <a:srgbClr val="0000FF"/>
                </a:solidFill>
                <a:latin typeface="Courier New" panose="02070309020205020404" pitchFamily="49" charset="0"/>
                <a:cs typeface="Courier New" panose="02070309020205020404" pitchFamily="49" charset="0"/>
              </a:rPr>
              <a:t>new </a:t>
            </a:r>
            <a:r>
              <a:rPr lang="vi" dirty="0">
                <a:solidFill>
                  <a:srgbClr val="3D85C6"/>
                </a:solidFill>
                <a:latin typeface="Courier New" panose="02070309020205020404" pitchFamily="49" charset="0"/>
                <a:cs typeface="Courier New" panose="02070309020205020404" pitchFamily="49" charset="0"/>
              </a:rPr>
              <a:t>DatagramSocket</a:t>
            </a:r>
            <a:r>
              <a:rPr lang="vi" dirty="0">
                <a:latin typeface="Courier New" panose="02070309020205020404" pitchFamily="49" charset="0"/>
                <a:cs typeface="Courier New" panose="02070309020205020404" pitchFamily="49" charset="0"/>
              </a:rPr>
              <a:t>();</a:t>
            </a:r>
          </a:p>
          <a:p>
            <a:pPr rtl="0">
              <a:spcBef>
                <a:spcPts val="0"/>
              </a:spcBef>
              <a:buNone/>
            </a:pPr>
            <a:r>
              <a:rPr lang="vi" dirty="0" smtClean="0">
                <a:latin typeface="Courier New" panose="02070309020205020404" pitchFamily="49" charset="0"/>
                <a:cs typeface="Courier New" panose="02070309020205020404" pitchFamily="49" charset="0"/>
              </a:rPr>
              <a:t>datagramSocket.MessageReceived </a:t>
            </a:r>
            <a:r>
              <a:rPr lang="vi" dirty="0">
                <a:latin typeface="Courier New" panose="02070309020205020404" pitchFamily="49" charset="0"/>
                <a:cs typeface="Courier New" panose="02070309020205020404" pitchFamily="49" charset="0"/>
              </a:rPr>
              <a:t>+= messageReceived;</a:t>
            </a:r>
          </a:p>
          <a:p>
            <a:pPr rtl="0">
              <a:spcBef>
                <a:spcPts val="0"/>
              </a:spcBef>
              <a:buNone/>
            </a:pPr>
            <a:r>
              <a:rPr lang="vi" dirty="0" smtClean="0">
                <a:solidFill>
                  <a:srgbClr val="0000FF"/>
                </a:solidFill>
                <a:latin typeface="Courier New" panose="02070309020205020404" pitchFamily="49" charset="0"/>
                <a:cs typeface="Courier New" panose="02070309020205020404" pitchFamily="49" charset="0"/>
              </a:rPr>
              <a:t>await </a:t>
            </a:r>
            <a:r>
              <a:rPr lang="vi" dirty="0">
                <a:latin typeface="Courier New" panose="02070309020205020404" pitchFamily="49" charset="0"/>
                <a:cs typeface="Courier New" panose="02070309020205020404" pitchFamily="49" charset="0"/>
              </a:rPr>
              <a:t>datagramSocket.BindServiceNameAsync(</a:t>
            </a:r>
            <a:r>
              <a:rPr lang="vi" dirty="0">
                <a:solidFill>
                  <a:srgbClr val="CC0000"/>
                </a:solidFill>
                <a:latin typeface="Courier New" panose="02070309020205020404" pitchFamily="49" charset="0"/>
                <a:cs typeface="Courier New" panose="02070309020205020404" pitchFamily="49" charset="0"/>
              </a:rPr>
              <a:t>“12345</a:t>
            </a:r>
            <a:r>
              <a:rPr lang="vi" dirty="0" smtClean="0">
                <a:solidFill>
                  <a:srgbClr val="CC0000"/>
                </a:solidFill>
                <a:latin typeface="Courier New" panose="02070309020205020404" pitchFamily="49" charset="0"/>
                <a:cs typeface="Courier New" panose="02070309020205020404" pitchFamily="49" charset="0"/>
              </a:rPr>
              <a:t>”</a:t>
            </a:r>
            <a:r>
              <a:rPr lang="vi" dirty="0" smtClean="0">
                <a:latin typeface="Courier New" panose="02070309020205020404" pitchFamily="49" charset="0"/>
                <a:cs typeface="Courier New" panose="02070309020205020404" pitchFamily="49" charset="0"/>
              </a:rPr>
              <a:t>);</a:t>
            </a:r>
            <a:endParaRPr lang="vi" dirty="0">
              <a:latin typeface="Courier New" panose="02070309020205020404" pitchFamily="49" charset="0"/>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Sự kiện MessageReceived</a:t>
            </a:r>
          </a:p>
        </p:txBody>
      </p:sp>
      <p:sp>
        <p:nvSpPr>
          <p:cNvPr id="217" name="Shape 217"/>
          <p:cNvSpPr txBox="1">
            <a:spLocks noGrp="1"/>
          </p:cNvSpPr>
          <p:nvPr>
            <p:ph type="body" idx="1"/>
          </p:nvPr>
        </p:nvSpPr>
        <p:spPr>
          <a:xfrm>
            <a:off x="311699" y="1152424"/>
            <a:ext cx="8520599" cy="3759973"/>
          </a:xfrm>
          <a:prstGeom prst="rect">
            <a:avLst/>
          </a:prstGeom>
        </p:spPr>
        <p:txBody>
          <a:bodyPr lIns="91425" tIns="91425" rIns="91425" bIns="91425" anchor="t" anchorCtr="0">
            <a:spAutoFit/>
          </a:bodyPr>
          <a:lstStyle/>
          <a:p>
            <a:pPr marL="457200" lvl="0" indent="-356616" algn="just" rtl="0">
              <a:lnSpc>
                <a:spcPct val="150000"/>
              </a:lnSpc>
              <a:spcBef>
                <a:spcPts val="0"/>
              </a:spcBef>
              <a:buSzPct val="100000"/>
              <a:buFont typeface="Times New Roman" panose="02020603050405020304" pitchFamily="18" charset="0"/>
              <a:buChar char="●"/>
            </a:pPr>
            <a:r>
              <a:rPr lang="vi" dirty="0">
                <a:latin typeface="Open Sans" panose="020B0604020202020204" charset="0"/>
                <a:ea typeface="Open Sans" panose="020B0604020202020204" charset="0"/>
                <a:cs typeface="Open Sans" panose="020B0604020202020204" charset="0"/>
                <a:sym typeface="Times New Roman"/>
              </a:rPr>
              <a:t>Sự kiện MessageReceived sẽ được kích hoạt mỗi khi có một gói tin datagram được gửi đến port mà ứng dụng.</a:t>
            </a:r>
          </a:p>
          <a:p>
            <a:pPr marL="457200" lvl="0" indent="-356616" algn="just" rtl="0">
              <a:lnSpc>
                <a:spcPct val="150000"/>
              </a:lnSpc>
              <a:spcBef>
                <a:spcPts val="0"/>
              </a:spcBef>
              <a:spcAft>
                <a:spcPts val="800"/>
              </a:spcAft>
              <a:buSzPct val="100000"/>
              <a:buFont typeface="Times New Roman" panose="02020603050405020304" pitchFamily="18" charset="0"/>
              <a:buChar char="●"/>
            </a:pPr>
            <a:r>
              <a:rPr lang="vi" dirty="0">
                <a:latin typeface="Open Sans" panose="020B0604020202020204" charset="0"/>
                <a:ea typeface="Open Sans" panose="020B0604020202020204" charset="0"/>
                <a:cs typeface="Open Sans" panose="020B0604020202020204" charset="0"/>
                <a:sym typeface="Times New Roman"/>
              </a:rPr>
              <a:t>Đối số:</a:t>
            </a:r>
          </a:p>
          <a:p>
            <a:pPr marL="457200" lvl="4" indent="-356616">
              <a:lnSpc>
                <a:spcPct val="100000"/>
              </a:lnSpc>
              <a:spcAft>
                <a:spcPts val="800"/>
              </a:spcAft>
              <a:buSzPct val="100000"/>
              <a:buFont typeface="Courier New" panose="02070309020205020404" pitchFamily="49" charset="0"/>
              <a:buChar char="o"/>
              <a:tabLst>
                <a:tab pos="914400" algn="l"/>
              </a:tabLst>
            </a:pPr>
            <a:r>
              <a:rPr lang="vi" b="1" i="1" dirty="0">
                <a:latin typeface="Open Sans" panose="020B0604020202020204" charset="0"/>
                <a:ea typeface="Open Sans" panose="020B0604020202020204" charset="0"/>
                <a:cs typeface="Open Sans" panose="020B0604020202020204" charset="0"/>
                <a:sym typeface="Times New Roman"/>
              </a:rPr>
              <a:t>DatagramSocket</a:t>
            </a:r>
            <a:r>
              <a:rPr lang="vi" dirty="0">
                <a:latin typeface="Open Sans" panose="020B0604020202020204" charset="0"/>
                <a:ea typeface="Open Sans" panose="020B0604020202020204" charset="0"/>
                <a:cs typeface="Open Sans" panose="020B0604020202020204" charset="0"/>
                <a:sym typeface="Times New Roman"/>
              </a:rPr>
              <a:t>: chứa thông tin về gói datagram phát sinh event.</a:t>
            </a:r>
          </a:p>
          <a:p>
            <a:pPr marL="457200" lvl="4" indent="-356616">
              <a:lnSpc>
                <a:spcPct val="100000"/>
              </a:lnSpc>
              <a:spcAft>
                <a:spcPts val="800"/>
              </a:spcAft>
              <a:buSzPct val="100000"/>
              <a:buFont typeface="Courier New" panose="02070309020205020404" pitchFamily="49" charset="0"/>
              <a:buChar char="o"/>
              <a:tabLst>
                <a:tab pos="914400" algn="l"/>
              </a:tabLst>
            </a:pPr>
            <a:r>
              <a:rPr lang="vi" b="1" i="1" dirty="0">
                <a:latin typeface="Open Sans" panose="020B0604020202020204" charset="0"/>
                <a:ea typeface="Open Sans" panose="020B0604020202020204" charset="0"/>
                <a:cs typeface="Open Sans" panose="020B0604020202020204" charset="0"/>
                <a:sym typeface="Times New Roman"/>
              </a:rPr>
              <a:t>DatagramSocketMessageReceivedEventArgs</a:t>
            </a:r>
          </a:p>
          <a:p>
            <a:pPr marL="457200" lvl="3" indent="-356616" algn="just">
              <a:lnSpc>
                <a:spcPct val="100000"/>
              </a:lnSpc>
              <a:spcAft>
                <a:spcPts val="800"/>
              </a:spcAft>
              <a:buSzPct val="100000"/>
              <a:buFont typeface="Courier New" panose="02070309020205020404" pitchFamily="49" charset="0"/>
              <a:buChar char="o"/>
            </a:pPr>
            <a:r>
              <a:rPr lang="vi" i="1" dirty="0">
                <a:latin typeface="Open Sans" panose="020B0604020202020204" charset="0"/>
                <a:ea typeface="Open Sans" panose="020B0604020202020204" charset="0"/>
                <a:cs typeface="Open Sans" panose="020B0604020202020204" charset="0"/>
                <a:sym typeface="Times New Roman"/>
              </a:rPr>
              <a:t>HostName </a:t>
            </a:r>
            <a:r>
              <a:rPr lang="vi" dirty="0">
                <a:latin typeface="Open Sans" panose="020B0604020202020204" charset="0"/>
                <a:ea typeface="Open Sans" panose="020B0604020202020204" charset="0"/>
                <a:cs typeface="Open Sans" panose="020B0604020202020204" charset="0"/>
                <a:sym typeface="Times New Roman"/>
              </a:rPr>
              <a:t>Lưu thông tin địa chỉ gửi và nhận.</a:t>
            </a:r>
          </a:p>
          <a:p>
            <a:pPr marL="457200" lvl="3" indent="-356616" algn="just">
              <a:lnSpc>
                <a:spcPct val="100000"/>
              </a:lnSpc>
              <a:spcAft>
                <a:spcPts val="800"/>
              </a:spcAft>
              <a:buSzPct val="100000"/>
              <a:buFont typeface="Courier New" panose="02070309020205020404" pitchFamily="49" charset="0"/>
              <a:buChar char="o"/>
            </a:pPr>
            <a:r>
              <a:rPr lang="vi" i="1" dirty="0">
                <a:latin typeface="Open Sans" panose="020B0604020202020204" charset="0"/>
                <a:ea typeface="Open Sans" panose="020B0604020202020204" charset="0"/>
                <a:cs typeface="Open Sans" panose="020B0604020202020204" charset="0"/>
                <a:sym typeface="Times New Roman"/>
              </a:rPr>
              <a:t>Port </a:t>
            </a:r>
            <a:r>
              <a:rPr lang="vi" dirty="0">
                <a:latin typeface="Open Sans" panose="020B0604020202020204" charset="0"/>
                <a:ea typeface="Open Sans" panose="020B0604020202020204" charset="0"/>
                <a:cs typeface="Open Sans" panose="020B0604020202020204" charset="0"/>
                <a:sym typeface="Times New Roman"/>
              </a:rPr>
              <a:t>của bên gửi.</a:t>
            </a:r>
          </a:p>
          <a:p>
            <a:pPr marL="457200" lvl="3" indent="-356616" algn="just">
              <a:lnSpc>
                <a:spcPct val="100000"/>
              </a:lnSpc>
              <a:spcAft>
                <a:spcPts val="800"/>
              </a:spcAft>
              <a:buSzPct val="100000"/>
              <a:buFont typeface="Courier New" panose="02070309020205020404" pitchFamily="49" charset="0"/>
              <a:buChar char="o"/>
            </a:pPr>
            <a:r>
              <a:rPr lang="vi" i="1" dirty="0">
                <a:latin typeface="Open Sans" panose="020B0604020202020204" charset="0"/>
                <a:ea typeface="Open Sans" panose="020B0604020202020204" charset="0"/>
                <a:cs typeface="Open Sans" panose="020B0604020202020204" charset="0"/>
                <a:sym typeface="Times New Roman"/>
              </a:rPr>
              <a:t>IInputStream </a:t>
            </a:r>
            <a:r>
              <a:rPr lang="vi" dirty="0">
                <a:latin typeface="Open Sans" panose="020B0604020202020204" charset="0"/>
                <a:ea typeface="Open Sans" panose="020B0604020202020204" charset="0"/>
                <a:cs typeface="Open Sans" panose="020B0604020202020204" charset="0"/>
                <a:sym typeface="Times New Roman"/>
              </a:rPr>
              <a:t>để đọc dữ liệu được gửi đi. Có thể dùng phương thức GetDataReader hoặc GetDataStream</a:t>
            </a:r>
          </a:p>
          <a:p>
            <a:pPr marL="457200" lvl="1" indent="-356616" algn="just">
              <a:lnSpc>
                <a:spcPct val="100000"/>
              </a:lnSpc>
              <a:spcAft>
                <a:spcPts val="800"/>
              </a:spcAft>
              <a:buSzPct val="100000"/>
              <a:buFont typeface="Courier New" panose="02070309020205020404" pitchFamily="49" charset="0"/>
              <a:buChar char="o"/>
            </a:pPr>
            <a:r>
              <a:rPr lang="vi" dirty="0">
                <a:latin typeface="Open Sans" panose="020B0604020202020204" charset="0"/>
                <a:ea typeface="Open Sans" panose="020B0604020202020204" charset="0"/>
                <a:cs typeface="Open Sans" panose="020B0604020202020204" charset="0"/>
                <a:sym typeface="Times New Roman"/>
              </a:rPr>
              <a:t>Việc đọc dữ liệu từ IInputStream hoàn toàn giống StreamSocket</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0250" y="526350"/>
            <a:ext cx="6914891" cy="4090800"/>
          </a:xfrm>
        </p:spPr>
        <p:txBody>
          <a:bodyPr/>
          <a:lstStyle/>
          <a:p>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Bluetooth</a:t>
            </a:r>
            <a:endParaRPr lang="vi-VN" sz="4800" dirty="0">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3518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rtl="0">
              <a:spcBef>
                <a:spcPts val="0"/>
              </a:spcBef>
              <a:buNone/>
            </a:pPr>
            <a:r>
              <a:rPr lang="vi"/>
              <a:t>Kết nối Bluetooth</a:t>
            </a:r>
          </a:p>
        </p:txBody>
      </p:sp>
      <p:sp>
        <p:nvSpPr>
          <p:cNvPr id="223" name="Shape 223"/>
          <p:cNvSpPr txBox="1">
            <a:spLocks noGrp="1"/>
          </p:cNvSpPr>
          <p:nvPr>
            <p:ph type="body" idx="1"/>
          </p:nvPr>
        </p:nvSpPr>
        <p:spPr>
          <a:xfrm>
            <a:off x="311699" y="1152424"/>
            <a:ext cx="8520599" cy="3503493"/>
          </a:xfrm>
          <a:prstGeom prst="rect">
            <a:avLst/>
          </a:prstGeom>
        </p:spPr>
        <p:txBody>
          <a:bodyPr wrap="square" lIns="91425" tIns="91425" rIns="91425" bIns="91425" anchor="t" anchorCtr="0">
            <a:spAutoFit/>
          </a:bodyPr>
          <a:lstStyle/>
          <a:p>
            <a:pPr marL="457200" lvl="0" indent="-356616" algn="just" rtl="0">
              <a:lnSpc>
                <a:spcPct val="150000"/>
              </a:lnSpc>
              <a:spcBef>
                <a:spcPts val="0"/>
              </a:spcBef>
              <a:buSzPct val="100000"/>
              <a:buFont typeface="Open Sans" panose="020B0604020202020204"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Có hai kiểu kết nối bluetooth:</a:t>
            </a:r>
          </a:p>
          <a:p>
            <a:pPr marL="457200" lvl="0" indent="-356616" algn="just" rtl="0">
              <a:lnSpc>
                <a:spcPct val="150000"/>
              </a:lnSpc>
              <a:spcBef>
                <a:spcPts val="0"/>
              </a:spcBef>
              <a:buSzPct val="100000"/>
              <a:buFont typeface="Open Sans" panose="020B0604020202020204" charset="0"/>
              <a:buChar char="●"/>
            </a:pPr>
            <a:r>
              <a:rPr lang="vi" b="1" i="1" dirty="0">
                <a:solidFill>
                  <a:schemeClr val="bg2"/>
                </a:solidFill>
                <a:latin typeface="Open Sans" panose="020B0604020202020204" charset="0"/>
                <a:ea typeface="Open Sans" panose="020B0604020202020204" charset="0"/>
                <a:cs typeface="Open Sans" panose="020B0604020202020204" charset="0"/>
                <a:sym typeface="Times New Roman"/>
              </a:rPr>
              <a:t>App-to-App</a:t>
            </a:r>
            <a:r>
              <a:rPr lang="vi" dirty="0">
                <a:solidFill>
                  <a:schemeClr val="bg2"/>
                </a:solidFill>
                <a:latin typeface="Open Sans" panose="020B0604020202020204" charset="0"/>
                <a:ea typeface="Open Sans" panose="020B0604020202020204" charset="0"/>
                <a:cs typeface="Open Sans" panose="020B0604020202020204" charset="0"/>
                <a:sym typeface="Times New Roman"/>
              </a:rPr>
              <a:t>: Ứng dụng sẽ “giới thiệu” bản thân ra môi trường, ứng dụng trên thiết bị khác bắt được tín hiệu sẽ yêu cầu kết nối, nếu cả hai ứng dụng đã sẵng sàn thì quá kết nối bắt đầu.</a:t>
            </a:r>
          </a:p>
          <a:p>
            <a:pPr marL="457200" lvl="0" indent="-356616" algn="just" rtl="0">
              <a:lnSpc>
                <a:spcPct val="150000"/>
              </a:lnSpc>
              <a:spcBef>
                <a:spcPts val="0"/>
              </a:spcBef>
              <a:buSzPct val="100000"/>
              <a:buFont typeface="Open Sans" panose="020B0604020202020204" charset="0"/>
              <a:buChar char="●"/>
            </a:pPr>
            <a:r>
              <a:rPr lang="vi" b="1" i="1" dirty="0">
                <a:solidFill>
                  <a:schemeClr val="bg2"/>
                </a:solidFill>
                <a:latin typeface="Open Sans" panose="020B0604020202020204" charset="0"/>
                <a:ea typeface="Open Sans" panose="020B0604020202020204" charset="0"/>
                <a:cs typeface="Open Sans" panose="020B0604020202020204" charset="0"/>
                <a:sym typeface="Times New Roman"/>
              </a:rPr>
              <a:t>App-to-Device</a:t>
            </a:r>
            <a:r>
              <a:rPr lang="vi" dirty="0">
                <a:solidFill>
                  <a:schemeClr val="bg2"/>
                </a:solidFill>
                <a:latin typeface="Open Sans" panose="020B0604020202020204" charset="0"/>
                <a:ea typeface="Open Sans" panose="020B0604020202020204" charset="0"/>
                <a:cs typeface="Open Sans" panose="020B0604020202020204" charset="0"/>
                <a:sym typeface="Times New Roman"/>
              </a:rPr>
              <a:t>: Yêu cầu thiết bị sẵn sàng kết nối bluetooth. Ứng dụng sẽ tìm tín hiệu bluetooth sung quanh. Nếu ứng dụng sẵn sàng và thiết bị đích cho phép, quá trình kết nối bắt đầu</a:t>
            </a:r>
            <a:r>
              <a:rPr lang="vi" dirty="0" smtClean="0">
                <a:solidFill>
                  <a:schemeClr val="bg2"/>
                </a:solidFill>
                <a:latin typeface="Open Sans" panose="020B0604020202020204" charset="0"/>
                <a:ea typeface="Open Sans" panose="020B0604020202020204" charset="0"/>
                <a:cs typeface="Open Sans" panose="020B0604020202020204" charset="0"/>
                <a:sym typeface="Times New Roman"/>
              </a:rPr>
              <a:t>.</a:t>
            </a:r>
            <a:endParaRPr dirty="0">
              <a:solidFill>
                <a:schemeClr val="bg2"/>
              </a:solidFill>
              <a:latin typeface="Open Sans" panose="020B0604020202020204" charset="0"/>
              <a:ea typeface="Open Sans" panose="020B0604020202020204" charset="0"/>
              <a:cs typeface="Open Sans" panose="020B0604020202020204"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PeerFinder</a:t>
            </a:r>
          </a:p>
        </p:txBody>
      </p:sp>
      <p:sp>
        <p:nvSpPr>
          <p:cNvPr id="229" name="Shape 229"/>
          <p:cNvSpPr txBox="1">
            <a:spLocks noGrp="1"/>
          </p:cNvSpPr>
          <p:nvPr>
            <p:ph type="body" idx="1"/>
          </p:nvPr>
        </p:nvSpPr>
        <p:spPr>
          <a:xfrm>
            <a:off x="311699" y="1152424"/>
            <a:ext cx="8520599" cy="3087995"/>
          </a:xfrm>
          <a:prstGeom prst="rect">
            <a:avLst/>
          </a:prstGeom>
        </p:spPr>
        <p:txBody>
          <a:bodyPr lIns="91425" tIns="91425" rIns="91425" bIns="91425" anchor="t" anchorCtr="0">
            <a:spAutoFit/>
          </a:bodyPr>
          <a:lstStyle/>
          <a:p>
            <a:pPr marL="457200" lvl="0" indent="-356616" algn="just" rtl="0">
              <a:lnSpc>
                <a:spcPct val="150000"/>
              </a:lnSpc>
              <a:spcBef>
                <a:spcPts val="0"/>
              </a:spcBef>
              <a:buSzPct val="100000"/>
              <a:buFont typeface="Times New Roman" panose="02020603050405020304" pitchFamily="18"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Là một class hỗ trợ “giới thiệu” bản thân hoặc tìm kiếm các device khác, gửi yêu cầu kết nối, …</a:t>
            </a:r>
          </a:p>
          <a:p>
            <a:pPr marL="457200" lvl="0" indent="-356616" algn="just" rtl="0">
              <a:lnSpc>
                <a:spcPct val="150000"/>
              </a:lnSpc>
              <a:spcBef>
                <a:spcPts val="0"/>
              </a:spcBef>
              <a:buSzPct val="100000"/>
              <a:buFont typeface="Times New Roman" panose="02020603050405020304" pitchFamily="18"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Sau khi kết nối thành công, phương thức sẽ trả về đối tượng StreamSocket, khi đó cách gửi và nhận thông điệp hoàn toàn giống như những cách chúng ta đã trình bày.</a:t>
            </a:r>
          </a:p>
          <a:p>
            <a:pPr marL="457200" lvl="0" indent="-356616" algn="just">
              <a:lnSpc>
                <a:spcPct val="150000"/>
              </a:lnSpc>
              <a:spcBef>
                <a:spcPts val="0"/>
              </a:spcBef>
              <a:buSzPct val="100000"/>
              <a:buFont typeface="Times New Roman" panose="02020603050405020304" pitchFamily="18"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PeerFinder chỉ có thể giới thiệu bản thân với cùng một app.</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Lớp PeerFinder</a:t>
            </a:r>
          </a:p>
        </p:txBody>
      </p:sp>
      <p:graphicFrame>
        <p:nvGraphicFramePr>
          <p:cNvPr id="235" name="Shape 235"/>
          <p:cNvGraphicFramePr/>
          <p:nvPr>
            <p:extLst>
              <p:ext uri="{D42A27DB-BD31-4B8C-83A1-F6EECF244321}">
                <p14:modId xmlns:p14="http://schemas.microsoft.com/office/powerpoint/2010/main" val="437725376"/>
              </p:ext>
            </p:extLst>
          </p:nvPr>
        </p:nvGraphicFramePr>
        <p:xfrm>
          <a:off x="311700" y="1093565"/>
          <a:ext cx="8520599" cy="3987714"/>
        </p:xfrm>
        <a:graphic>
          <a:graphicData uri="http://schemas.openxmlformats.org/drawingml/2006/table">
            <a:tbl>
              <a:tblPr>
                <a:noFill/>
                <a:tableStyleId>{ACB821DF-0A20-4A97-883A-35A7F081EE9B}</a:tableStyleId>
              </a:tblPr>
              <a:tblGrid>
                <a:gridCol w="2386284"/>
                <a:gridCol w="2669663"/>
                <a:gridCol w="3464652"/>
              </a:tblGrid>
              <a:tr h="302550">
                <a:tc>
                  <a:txBody>
                    <a:bodyPr/>
                    <a:lstStyle/>
                    <a:p>
                      <a:pPr lvl="0" algn="ctr"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rPr>
                        <a:t>Tên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rPr>
                        <a:t>Kiểu</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rPr>
                        <a:t>Miêu tả</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r>
              <a:tr h="381000">
                <a:tc>
                  <a:txBody>
                    <a:bodyPr/>
                    <a:lstStyle/>
                    <a:p>
                      <a:pPr lvl="0"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ConnectAsync()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StreamSocket </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Truyền đối số là một PeerInformation. Thực hiện yêu cầu kết nối đến Peer đó.</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FindAllPeerAsync()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IReadOnlyList&lt;PeerInformation&gt;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a:solidFill>
                            <a:schemeClr val="bg2"/>
                          </a:solidFill>
                          <a:latin typeface="Open Sans" panose="020B0604020202020204" charset="0"/>
                          <a:ea typeface="Open Sans" panose="020B0604020202020204" charset="0"/>
                          <a:cs typeface="Open Sans" panose="020B0604020202020204" charset="0"/>
                          <a:sym typeface="Times New Roman"/>
                        </a:rPr>
                        <a:t>Phát hiện tất cả các thiết bị nào trong vùng phủ sóng mà đã gọi start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Start()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void</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a:solidFill>
                            <a:schemeClr val="bg2"/>
                          </a:solidFill>
                          <a:latin typeface="Open Sans" panose="020B0604020202020204" charset="0"/>
                          <a:ea typeface="Open Sans" panose="020B0604020202020204" charset="0"/>
                          <a:cs typeface="Open Sans" panose="020B0604020202020204" charset="0"/>
                          <a:sym typeface="Times New Roman"/>
                        </a:rPr>
                        <a:t>Phương thức này cho phép các thiết bị khác tìm thấy device hiện hành, và ngược lại.</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SupportedDiscoverType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lnSpc>
                          <a:spcPct val="158777"/>
                        </a:lnSpc>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PeerDiscoveryTypes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Kiểu kết nối có hỗ trợ.</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lvl="0"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AllowBlueTooth</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bool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Gán true nếu ứng dụng sử dụng bluetooth</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rPr>
                        <a:t>AllowWiFiDirect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bool</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Gán true nếu ứng dụng sử dụng NFC</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just" rtl="0">
                        <a:spcBef>
                          <a:spcPts val="0"/>
                        </a:spcBef>
                        <a:buNone/>
                      </a:pPr>
                      <a:r>
                        <a:rPr lang="vi" sz="1300" b="1" dirty="0">
                          <a:solidFill>
                            <a:schemeClr val="bg2"/>
                          </a:solidFill>
                          <a:latin typeface="Open Sans" panose="020B0604020202020204" charset="0"/>
                          <a:ea typeface="Open Sans" panose="020B0604020202020204" charset="0"/>
                          <a:cs typeface="Open Sans" panose="020B0604020202020204" charset="0"/>
                          <a:sym typeface="Times New Roman"/>
                          <a:hlinkClick r:id="rId3"/>
                        </a:rPr>
                        <a:t>AlternateIdentities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i="1" dirty="0">
                          <a:solidFill>
                            <a:schemeClr val="bg2"/>
                          </a:solidFill>
                          <a:latin typeface="Open Sans" panose="020B0604020202020204" charset="0"/>
                          <a:ea typeface="Open Sans" panose="020B0604020202020204" charset="0"/>
                          <a:cs typeface="Open Sans" panose="020B0604020202020204" charset="0"/>
                          <a:sym typeface="Times New Roman"/>
                        </a:rPr>
                        <a:t>IDictionary&lt;string, string&gt;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300" dirty="0">
                          <a:solidFill>
                            <a:schemeClr val="bg2"/>
                          </a:solidFill>
                          <a:latin typeface="Open Sans" panose="020B0604020202020204" charset="0"/>
                          <a:ea typeface="Open Sans" panose="020B0604020202020204" charset="0"/>
                          <a:cs typeface="Open Sans" panose="020B0604020202020204" charset="0"/>
                          <a:sym typeface="Times New Roman"/>
                        </a:rPr>
                        <a:t>Dùng để liệt các thiết bị có thể kết nối</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PeerFinder</a:t>
            </a:r>
          </a:p>
        </p:txBody>
      </p:sp>
      <p:sp>
        <p:nvSpPr>
          <p:cNvPr id="241" name="Shape 241"/>
          <p:cNvSpPr txBox="1">
            <a:spLocks noGrp="1"/>
          </p:cNvSpPr>
          <p:nvPr>
            <p:ph type="body" idx="1"/>
          </p:nvPr>
        </p:nvSpPr>
        <p:spPr>
          <a:xfrm>
            <a:off x="311699" y="1152424"/>
            <a:ext cx="8520599" cy="3087995"/>
          </a:xfrm>
          <a:prstGeom prst="rect">
            <a:avLst/>
          </a:prstGeom>
        </p:spPr>
        <p:txBody>
          <a:bodyPr wrap="square" lIns="91425" tIns="91425" rIns="91425" bIns="91425" anchor="t" anchorCtr="0">
            <a:spAutoFit/>
          </a:bodyPr>
          <a:lstStyle/>
          <a:p>
            <a:pPr marL="457200" lvl="0" indent="-356616" algn="just" rtl="0">
              <a:lnSpc>
                <a:spcPct val="150000"/>
              </a:lnSpc>
              <a:spcBef>
                <a:spcPts val="0"/>
              </a:spcBef>
              <a:buFont typeface="Open Sans" panose="020B0604020202020204" charset="0"/>
              <a:buChar char="●"/>
            </a:pPr>
            <a:r>
              <a:rPr lang="vi" dirty="0">
                <a:solidFill>
                  <a:schemeClr val="bg2"/>
                </a:solidFill>
                <a:latin typeface="Open Sans" panose="020B0604020202020204" charset="0"/>
                <a:ea typeface="Open Sans" panose="020B0604020202020204" charset="0"/>
                <a:cs typeface="Open Sans" panose="020B0604020202020204" charset="0"/>
                <a:sym typeface="Times New Roman"/>
              </a:rPr>
              <a:t>Lớp PeerFinder có hai event là: </a:t>
            </a:r>
          </a:p>
          <a:p>
            <a:pPr marL="457200" lvl="0" indent="-356616" algn="just" rtl="0">
              <a:lnSpc>
                <a:spcPct val="150000"/>
              </a:lnSpc>
              <a:spcBef>
                <a:spcPts val="0"/>
              </a:spcBef>
              <a:buClr>
                <a:srgbClr val="000000"/>
              </a:buClr>
              <a:buSzPct val="100000"/>
              <a:buFont typeface="Open Sans" panose="020B0604020202020204" charset="0"/>
              <a:buChar char="●"/>
            </a:pPr>
            <a:r>
              <a:rPr lang="vi" b="1" i="1" dirty="0">
                <a:solidFill>
                  <a:schemeClr val="bg2"/>
                </a:solidFill>
                <a:latin typeface="Open Sans" panose="020B0604020202020204" charset="0"/>
                <a:ea typeface="Open Sans" panose="020B0604020202020204" charset="0"/>
                <a:cs typeface="Open Sans" panose="020B0604020202020204" charset="0"/>
                <a:sym typeface="Times New Roman"/>
              </a:rPr>
              <a:t>ConnectionRequested</a:t>
            </a:r>
            <a:r>
              <a:rPr lang="vi" dirty="0">
                <a:solidFill>
                  <a:schemeClr val="bg2"/>
                </a:solidFill>
                <a:latin typeface="Open Sans" panose="020B0604020202020204" charset="0"/>
                <a:ea typeface="Open Sans" panose="020B0604020202020204" charset="0"/>
                <a:cs typeface="Open Sans" panose="020B0604020202020204" charset="0"/>
                <a:sym typeface="Times New Roman"/>
              </a:rPr>
              <a:t>: được kích hoạt khi được một thiết bị khác yêu cầu kết nối. Ở đây, chúng ta có thể xử lý chấp nhận hoặc từ chối kết nối.</a:t>
            </a:r>
          </a:p>
          <a:p>
            <a:pPr marL="457200" lvl="0" indent="-356616" algn="just">
              <a:lnSpc>
                <a:spcPct val="150000"/>
              </a:lnSpc>
              <a:spcBef>
                <a:spcPts val="0"/>
              </a:spcBef>
              <a:buClr>
                <a:srgbClr val="000000"/>
              </a:buClr>
              <a:buSzPct val="100000"/>
              <a:buFont typeface="Open Sans" panose="020B0604020202020204" charset="0"/>
              <a:buChar char="●"/>
            </a:pPr>
            <a:r>
              <a:rPr lang="vi" b="1" i="1" dirty="0">
                <a:solidFill>
                  <a:schemeClr val="bg2"/>
                </a:solidFill>
                <a:latin typeface="Open Sans" panose="020B0604020202020204" charset="0"/>
                <a:ea typeface="Open Sans" panose="020B0604020202020204" charset="0"/>
                <a:cs typeface="Open Sans" panose="020B0604020202020204" charset="0"/>
                <a:sym typeface="Times New Roman"/>
              </a:rPr>
              <a:t>TriggeredConnectionStateChanged</a:t>
            </a:r>
            <a:r>
              <a:rPr lang="vi" dirty="0">
                <a:solidFill>
                  <a:schemeClr val="bg2"/>
                </a:solidFill>
                <a:latin typeface="Open Sans" panose="020B0604020202020204" charset="0"/>
                <a:ea typeface="Open Sans" panose="020B0604020202020204" charset="0"/>
                <a:cs typeface="Open Sans" panose="020B0604020202020204" charset="0"/>
                <a:sym typeface="Times New Roman"/>
              </a:rPr>
              <a:t>: được kích hoạt nhiều lần khi thực hiện kết nối bằng NFC, thông báo liên tục về trạng thái của thiết bị để người dùng xử lý</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Sự kiện ConnectionRequested	</a:t>
            </a:r>
          </a:p>
        </p:txBody>
      </p:sp>
      <p:sp>
        <p:nvSpPr>
          <p:cNvPr id="247" name="Shape 247"/>
          <p:cNvSpPr txBox="1">
            <a:spLocks noGrp="1"/>
          </p:cNvSpPr>
          <p:nvPr>
            <p:ph type="body" idx="1"/>
          </p:nvPr>
        </p:nvSpPr>
        <p:spPr>
          <a:xfrm>
            <a:off x="311700" y="1266325"/>
            <a:ext cx="8520599" cy="971389"/>
          </a:xfrm>
          <a:prstGeom prst="rect">
            <a:avLst/>
          </a:prstGeom>
        </p:spPr>
        <p:txBody>
          <a:bodyPr lIns="91425" tIns="91425" rIns="91425" bIns="91425" anchor="t" anchorCtr="0">
            <a:spAutoFit/>
          </a:bodyPr>
          <a:lstStyle/>
          <a:p>
            <a:pPr marL="457200" indent="-365760" algn="just" rtl="0">
              <a:lnSpc>
                <a:spcPct val="150000"/>
              </a:lnSpc>
              <a:spcBef>
                <a:spcPts val="0"/>
              </a:spcBef>
              <a:buFont typeface="Open Sans" panose="020B0604020202020204" charset="0"/>
              <a:buChar char="●"/>
            </a:pPr>
            <a:r>
              <a:rPr lang="vi" dirty="0">
                <a:latin typeface="Open Sans" panose="020B0604020202020204" charset="0"/>
                <a:ea typeface="Open Sans" panose="020B0604020202020204" charset="0"/>
                <a:cs typeface="Open Sans" panose="020B0604020202020204" charset="0"/>
                <a:sym typeface="Times New Roman"/>
              </a:rPr>
              <a:t>Để đơn giản chúng ta chỉ cần quan tâm đến </a:t>
            </a:r>
            <a:r>
              <a:rPr lang="vi" b="1" dirty="0" smtClean="0">
                <a:latin typeface="Open Sans" panose="020B0604020202020204" charset="0"/>
                <a:ea typeface="Open Sans" panose="020B0604020202020204" charset="0"/>
                <a:cs typeface="Open Sans" panose="020B0604020202020204" charset="0"/>
                <a:sym typeface="Times New Roman"/>
              </a:rPr>
              <a:t>ConnectionRequestedEventArg</a:t>
            </a:r>
            <a:r>
              <a:rPr lang="en-US" b="1" dirty="0" smtClean="0">
                <a:latin typeface="Open Sans" panose="020B0604020202020204" charset="0"/>
                <a:ea typeface="Open Sans" panose="020B0604020202020204" charset="0"/>
                <a:cs typeface="Open Sans" panose="020B0604020202020204" charset="0"/>
                <a:sym typeface="Times New Roman"/>
              </a:rPr>
              <a:t>s</a:t>
            </a:r>
            <a:endParaRPr lang="vi" dirty="0">
              <a:latin typeface="Open Sans" panose="020B0604020202020204" charset="0"/>
              <a:ea typeface="Open Sans" panose="020B0604020202020204" charset="0"/>
              <a:cs typeface="Open Sans" panose="020B0604020202020204" charset="0"/>
              <a:sym typeface="Times New Roman"/>
            </a:endParaRPr>
          </a:p>
        </p:txBody>
      </p:sp>
      <p:sp>
        <p:nvSpPr>
          <p:cNvPr id="5" name="Shape 161"/>
          <p:cNvSpPr txBox="1">
            <a:spLocks/>
          </p:cNvSpPr>
          <p:nvPr/>
        </p:nvSpPr>
        <p:spPr>
          <a:xfrm>
            <a:off x="311699" y="2622577"/>
            <a:ext cx="8520599" cy="2308324"/>
          </a:xfrm>
          <a:prstGeom prst="rect">
            <a:avLst/>
          </a:prstGeom>
          <a:noFill/>
          <a:ln w="38100" cmpd="sng">
            <a:solidFill>
              <a:srgbClr val="9FC5E8"/>
            </a:solidFill>
          </a:ln>
          <a:effectLst/>
        </p:spPr>
        <p:txBody>
          <a:bodyPr lIns="457200" tIns="274320" rIns="457200" bIns="18288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pPr>
              <a:lnSpc>
                <a:spcPct val="100000"/>
              </a:lnSpc>
              <a:spcAft>
                <a:spcPts val="1200"/>
              </a:spcAft>
            </a:pPr>
            <a:r>
              <a:rPr lang="vi" sz="1500" dirty="0">
                <a:solidFill>
                  <a:srgbClr val="0000FF"/>
                </a:solidFill>
                <a:latin typeface="Courier New" panose="02070309020205020404" pitchFamily="49" charset="0"/>
                <a:cs typeface="Courier New" panose="02070309020205020404" pitchFamily="49" charset="0"/>
              </a:rPr>
              <a:t>async private </a:t>
            </a:r>
            <a:r>
              <a:rPr lang="vi" sz="1500" dirty="0" smtClean="0">
                <a:solidFill>
                  <a:srgbClr val="3D85C6"/>
                </a:solidFill>
                <a:latin typeface="Courier New" panose="02070309020205020404" pitchFamily="49" charset="0"/>
                <a:cs typeface="Courier New" panose="02070309020205020404" pitchFamily="49" charset="0"/>
              </a:rPr>
              <a:t>void</a:t>
            </a:r>
            <a:r>
              <a:rPr lang="en-US" sz="1500" dirty="0">
                <a:solidFill>
                  <a:srgbClr val="3D85C6"/>
                </a:solidFill>
                <a:latin typeface="Courier New" panose="02070309020205020404" pitchFamily="49" charset="0"/>
                <a:cs typeface="Courier New" panose="02070309020205020404" pitchFamily="49" charset="0"/>
              </a:rPr>
              <a:t> </a:t>
            </a:r>
            <a:r>
              <a:rPr lang="vi" sz="1500" dirty="0" smtClean="0">
                <a:latin typeface="Courier New" panose="02070309020205020404" pitchFamily="49" charset="0"/>
                <a:cs typeface="Courier New" panose="02070309020205020404" pitchFamily="49" charset="0"/>
              </a:rPr>
              <a:t>PeerFinder_ConnectionRequested</a:t>
            </a:r>
            <a:r>
              <a:rPr lang="vi" sz="1500" dirty="0">
                <a:latin typeface="Courier New" panose="02070309020205020404" pitchFamily="49" charset="0"/>
                <a:cs typeface="Courier New" panose="02070309020205020404" pitchFamily="49" charset="0"/>
              </a:rPr>
              <a:t>( </a:t>
            </a:r>
            <a:r>
              <a:rPr lang="vi" sz="1500" dirty="0">
                <a:solidFill>
                  <a:srgbClr val="0000FF"/>
                </a:solidFill>
                <a:latin typeface="Courier New" panose="02070309020205020404" pitchFamily="49" charset="0"/>
                <a:cs typeface="Courier New" panose="02070309020205020404" pitchFamily="49" charset="0"/>
              </a:rPr>
              <a:t>object </a:t>
            </a:r>
            <a:r>
              <a:rPr lang="vi" sz="1500" dirty="0" smtClean="0">
                <a:latin typeface="Courier New" panose="02070309020205020404" pitchFamily="49" charset="0"/>
                <a:cs typeface="Courier New" panose="02070309020205020404" pitchFamily="49" charset="0"/>
              </a:rPr>
              <a:t>sender,</a:t>
            </a:r>
            <a:r>
              <a:rPr lang="en-US" sz="1500" dirty="0" smtClean="0">
                <a:latin typeface="Courier New" panose="02070309020205020404" pitchFamily="49" charset="0"/>
                <a:cs typeface="Courier New" panose="02070309020205020404" pitchFamily="49" charset="0"/>
              </a:rPr>
              <a:t> </a:t>
            </a:r>
            <a:r>
              <a:rPr lang="vi" sz="1500" dirty="0" smtClean="0">
                <a:solidFill>
                  <a:srgbClr val="3D85C6"/>
                </a:solidFill>
                <a:latin typeface="Courier New" panose="02070309020205020404" pitchFamily="49" charset="0"/>
                <a:cs typeface="Courier New" panose="02070309020205020404" pitchFamily="49" charset="0"/>
              </a:rPr>
              <a:t>ConnectionRequestedEventArgs </a:t>
            </a:r>
            <a:r>
              <a:rPr lang="vi" sz="1500" dirty="0">
                <a:latin typeface="Courier New" panose="02070309020205020404" pitchFamily="49" charset="0"/>
                <a:cs typeface="Courier New" panose="02070309020205020404" pitchFamily="49" charset="0"/>
              </a:rPr>
              <a:t>args)</a:t>
            </a:r>
            <a:br>
              <a:rPr lang="vi" sz="1500" dirty="0">
                <a:latin typeface="Courier New" panose="02070309020205020404" pitchFamily="49" charset="0"/>
                <a:cs typeface="Courier New" panose="02070309020205020404" pitchFamily="49" charset="0"/>
              </a:rPr>
            </a:br>
            <a:r>
              <a:rPr lang="vi" sz="1500" dirty="0">
                <a:latin typeface="Courier New" panose="02070309020205020404" pitchFamily="49" charset="0"/>
                <a:cs typeface="Courier New" panose="02070309020205020404" pitchFamily="49" charset="0"/>
              </a:rPr>
              <a:t>{</a:t>
            </a:r>
            <a:br>
              <a:rPr lang="vi" sz="1500" dirty="0">
                <a:latin typeface="Courier New" panose="02070309020205020404" pitchFamily="49" charset="0"/>
                <a:cs typeface="Courier New" panose="02070309020205020404" pitchFamily="49" charset="0"/>
              </a:rPr>
            </a:br>
            <a:r>
              <a:rPr lang="vi" sz="1500" dirty="0">
                <a:latin typeface="Courier New" panose="02070309020205020404" pitchFamily="49" charset="0"/>
                <a:cs typeface="Courier New" panose="02070309020205020404" pitchFamily="49" charset="0"/>
              </a:rPr>
              <a:t>	streamsocket = </a:t>
            </a:r>
            <a:r>
              <a:rPr lang="vi" sz="1500" dirty="0">
                <a:solidFill>
                  <a:srgbClr val="0000FF"/>
                </a:solidFill>
                <a:latin typeface="Courier New" panose="02070309020205020404" pitchFamily="49" charset="0"/>
                <a:cs typeface="Courier New" panose="02070309020205020404" pitchFamily="49" charset="0"/>
              </a:rPr>
              <a:t>await </a:t>
            </a:r>
            <a:r>
              <a:rPr lang="en-US" sz="1500" dirty="0" smtClean="0">
                <a:solidFill>
                  <a:srgbClr val="0000FF"/>
                </a:solidFill>
                <a:latin typeface="Courier New" panose="02070309020205020404" pitchFamily="49" charset="0"/>
                <a:cs typeface="Courier New" panose="02070309020205020404" pitchFamily="49" charset="0"/>
              </a:rPr>
              <a:t>	</a:t>
            </a:r>
            <a:r>
              <a:rPr lang="vi" sz="1500" dirty="0" smtClean="0">
                <a:solidFill>
                  <a:srgbClr val="3D85C6"/>
                </a:solidFill>
                <a:latin typeface="Courier New" panose="02070309020205020404" pitchFamily="49" charset="0"/>
                <a:cs typeface="Courier New" panose="02070309020205020404" pitchFamily="49" charset="0"/>
              </a:rPr>
              <a:t>PeerFinder</a:t>
            </a:r>
            <a:r>
              <a:rPr lang="vi" sz="1500" dirty="0" smtClean="0">
                <a:latin typeface="Courier New" panose="02070309020205020404" pitchFamily="49" charset="0"/>
                <a:cs typeface="Courier New" panose="02070309020205020404" pitchFamily="49" charset="0"/>
              </a:rPr>
              <a:t>.ConnectAsync(args.PeerInformation</a:t>
            </a:r>
            <a:r>
              <a:rPr lang="vi" sz="1500" dirty="0">
                <a:latin typeface="Courier New" panose="02070309020205020404" pitchFamily="49" charset="0"/>
                <a:cs typeface="Courier New" panose="02070309020205020404" pitchFamily="49" charset="0"/>
              </a:rPr>
              <a:t>);</a:t>
            </a:r>
            <a:br>
              <a:rPr lang="vi" sz="1500" dirty="0">
                <a:latin typeface="Courier New" panose="02070309020205020404" pitchFamily="49" charset="0"/>
                <a:cs typeface="Courier New" panose="02070309020205020404" pitchFamily="49" charset="0"/>
              </a:rPr>
            </a:br>
            <a:r>
              <a:rPr lang="vi" sz="1500" dirty="0">
                <a:latin typeface="Courier New" panose="02070309020205020404" pitchFamily="49" charset="0"/>
                <a:cs typeface="Courier New" panose="02070309020205020404" pitchFamily="49" charset="0"/>
              </a:rPr>
              <a:t>	</a:t>
            </a:r>
            <a:r>
              <a:rPr lang="vi" sz="1500" dirty="0" smtClean="0">
                <a:solidFill>
                  <a:srgbClr val="6AA84F"/>
                </a:solidFill>
                <a:latin typeface="Courier New" panose="02070309020205020404" pitchFamily="49" charset="0"/>
                <a:cs typeface="Courier New" panose="02070309020205020404" pitchFamily="49" charset="0"/>
              </a:rPr>
              <a:t>// </a:t>
            </a:r>
            <a:r>
              <a:rPr lang="vi" sz="1500" dirty="0">
                <a:solidFill>
                  <a:srgbClr val="6AA84F"/>
                </a:solidFill>
                <a:latin typeface="Courier New" panose="02070309020205020404" pitchFamily="49" charset="0"/>
                <a:cs typeface="Courier New" panose="02070309020205020404" pitchFamily="49" charset="0"/>
              </a:rPr>
              <a:t>nếu kết nối thành công ta sẽ có đối tượng streamsocket để tiến hành truyền dữ liệu</a:t>
            </a:r>
            <a:r>
              <a:rPr lang="vi" sz="1500" dirty="0">
                <a:latin typeface="Courier New" panose="02070309020205020404" pitchFamily="49" charset="0"/>
                <a:cs typeface="Courier New" panose="02070309020205020404" pitchFamily="49" charset="0"/>
              </a:rPr>
              <a:t/>
            </a:r>
            <a:br>
              <a:rPr lang="vi" sz="1500" dirty="0">
                <a:latin typeface="Courier New" panose="02070309020205020404" pitchFamily="49" charset="0"/>
                <a:cs typeface="Courier New" panose="02070309020205020404" pitchFamily="49" charset="0"/>
              </a:rPr>
            </a:br>
            <a:r>
              <a:rPr lang="vi" sz="1500" dirty="0" smtClean="0">
                <a:latin typeface="Courier New" panose="02070309020205020404" pitchFamily="49" charset="0"/>
                <a:cs typeface="Courier New" panose="02070309020205020404" pitchFamily="49" charset="0"/>
              </a:rPr>
              <a:t>}</a:t>
            </a:r>
            <a:endParaRPr lang="vi" sz="1500" dirty="0">
              <a:latin typeface="Courier New" panose="02070309020205020404" pitchFamily="49" charset="0"/>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Sự kiện TriggeredConnectionStateChanged</a:t>
            </a:r>
          </a:p>
        </p:txBody>
      </p:sp>
      <p:sp>
        <p:nvSpPr>
          <p:cNvPr id="253" name="Shape 253"/>
          <p:cNvSpPr txBox="1">
            <a:spLocks noGrp="1"/>
          </p:cNvSpPr>
          <p:nvPr>
            <p:ph type="body" idx="1"/>
          </p:nvPr>
        </p:nvSpPr>
        <p:spPr>
          <a:xfrm>
            <a:off x="311700" y="1152424"/>
            <a:ext cx="8520599" cy="3652252"/>
          </a:xfrm>
          <a:prstGeom prst="rect">
            <a:avLst/>
          </a:prstGeom>
        </p:spPr>
        <p:txBody>
          <a:bodyPr wrap="square" lIns="91425" tIns="91425" rIns="91425" bIns="91425" anchor="t" anchorCtr="0">
            <a:spAutoFit/>
          </a:bodyPr>
          <a:lstStyle/>
          <a:p>
            <a:pPr marL="457200" lvl="0" indent="-365760" algn="just" rtl="0">
              <a:lnSpc>
                <a:spcPct val="150000"/>
              </a:lnSpc>
              <a:spcBef>
                <a:spcPts val="0"/>
              </a:spcBef>
              <a:buSzPct val="100000"/>
              <a:buFont typeface="Times New Roman" panose="02020603050405020304" pitchFamily="18" charset="0"/>
              <a:buChar char="●"/>
            </a:pPr>
            <a:r>
              <a:rPr lang="vi" dirty="0">
                <a:latin typeface="Times New Roman"/>
                <a:ea typeface="Times New Roman"/>
                <a:cs typeface="Times New Roman"/>
                <a:sym typeface="Times New Roman"/>
              </a:rPr>
              <a:t>Đây là sự kiện theo dõi hoạt động của NFC radio, phát hiện xem có thiết bị nào đặt gần (tầm 3 - 4 cm) hay không.</a:t>
            </a:r>
          </a:p>
          <a:p>
            <a:pPr marL="457200" lvl="0" indent="-365760" rtl="0">
              <a:lnSpc>
                <a:spcPct val="150000"/>
              </a:lnSpc>
              <a:spcBef>
                <a:spcPts val="0"/>
              </a:spcBef>
              <a:buSzPct val="100000"/>
              <a:buFont typeface="Times New Roman" panose="02020603050405020304" pitchFamily="18" charset="0"/>
              <a:buChar char="●"/>
            </a:pPr>
            <a:r>
              <a:rPr lang="vi" dirty="0">
                <a:latin typeface="Times New Roman"/>
                <a:ea typeface="Times New Roman"/>
                <a:cs typeface="Times New Roman"/>
                <a:sym typeface="Times New Roman"/>
              </a:rPr>
              <a:t>Chúng ta cũng chỉ quan tâm tham số args là TriggeredConnectionStateChangedEventArgs</a:t>
            </a:r>
          </a:p>
          <a:p>
            <a:pPr marL="457200" lvl="1" indent="-365760" algn="just" rtl="0">
              <a:lnSpc>
                <a:spcPct val="100000"/>
              </a:lnSpc>
              <a:spcBef>
                <a:spcPts val="0"/>
              </a:spcBef>
              <a:buSzPct val="100000"/>
              <a:buFont typeface="Courier New" panose="02070309020205020404" pitchFamily="49" charset="0"/>
              <a:buChar char="o"/>
            </a:pPr>
            <a:r>
              <a:rPr lang="vi" sz="1600" b="1" i="1" dirty="0" smtClean="0">
                <a:latin typeface="Times New Roman"/>
                <a:ea typeface="Times New Roman"/>
                <a:cs typeface="Times New Roman"/>
                <a:sym typeface="Times New Roman"/>
              </a:rPr>
              <a:t>Id </a:t>
            </a:r>
            <a:r>
              <a:rPr lang="vi" sz="1600" dirty="0">
                <a:latin typeface="Times New Roman"/>
                <a:ea typeface="Times New Roman"/>
                <a:cs typeface="Times New Roman"/>
                <a:sym typeface="Times New Roman"/>
              </a:rPr>
              <a:t>kiểu unit để xác định sự kiện phát sinh do thiết bị nào.</a:t>
            </a:r>
          </a:p>
          <a:p>
            <a:pPr marL="457200" lvl="1" indent="-365760" algn="just" rtl="0">
              <a:lnSpc>
                <a:spcPct val="100000"/>
              </a:lnSpc>
              <a:spcBef>
                <a:spcPts val="0"/>
              </a:spcBef>
              <a:buSzPct val="100000"/>
              <a:buFont typeface="Courier New" panose="02070309020205020404" pitchFamily="49" charset="0"/>
              <a:buChar char="o"/>
            </a:pPr>
            <a:r>
              <a:rPr lang="vi" sz="1600" b="1" i="1" dirty="0">
                <a:latin typeface="Times New Roman"/>
                <a:ea typeface="Times New Roman"/>
                <a:cs typeface="Times New Roman"/>
                <a:sym typeface="Times New Roman"/>
              </a:rPr>
              <a:t>Socket </a:t>
            </a:r>
            <a:r>
              <a:rPr lang="vi" sz="1600" dirty="0">
                <a:latin typeface="Times New Roman"/>
                <a:ea typeface="Times New Roman"/>
                <a:cs typeface="Times New Roman"/>
                <a:sym typeface="Times New Roman"/>
              </a:rPr>
              <a:t>kiểu StreamSocket.</a:t>
            </a:r>
          </a:p>
          <a:p>
            <a:pPr marL="457200" lvl="1" indent="-365760" algn="just">
              <a:lnSpc>
                <a:spcPct val="100000"/>
              </a:lnSpc>
              <a:spcBef>
                <a:spcPts val="0"/>
              </a:spcBef>
              <a:buSzPct val="100000"/>
              <a:buFont typeface="Courier New" panose="02070309020205020404" pitchFamily="49" charset="0"/>
              <a:buChar char="o"/>
            </a:pPr>
            <a:r>
              <a:rPr lang="vi" sz="1600" b="1" i="1" dirty="0">
                <a:latin typeface="Times New Roman"/>
                <a:ea typeface="Times New Roman"/>
                <a:cs typeface="Times New Roman"/>
                <a:sym typeface="Times New Roman"/>
              </a:rPr>
              <a:t>State </a:t>
            </a:r>
            <a:r>
              <a:rPr lang="vi" sz="1600" dirty="0">
                <a:latin typeface="Times New Roman"/>
                <a:ea typeface="Times New Roman"/>
                <a:cs typeface="Times New Roman"/>
                <a:sym typeface="Times New Roman"/>
              </a:rPr>
              <a:t>kiểu TriggeredConnectState:  có 6 giá trị là PeerFound, Listenning, Connecting, Completed, Canceled, Failed.</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err="1" smtClean="0">
                <a:latin typeface="Tahoma" panose="020B0604030504040204" pitchFamily="34" charset="0"/>
                <a:ea typeface="Tahoma" panose="020B0604030504040204" pitchFamily="34" charset="0"/>
                <a:cs typeface="Tahoma" panose="020B0604030504040204" pitchFamily="34" charset="0"/>
              </a:rPr>
              <a:t>Kết</a:t>
            </a:r>
            <a:r>
              <a:rPr lang="en-US" sz="4800" dirty="0" smtClean="0">
                <a:latin typeface="Tahoma" panose="020B0604030504040204" pitchFamily="34" charset="0"/>
                <a:ea typeface="Tahoma" panose="020B0604030504040204" pitchFamily="34" charset="0"/>
                <a:cs typeface="Tahoma" panose="020B0604030504040204" pitchFamily="34" charset="0"/>
              </a:rPr>
              <a:t> </a:t>
            </a:r>
            <a:r>
              <a:rPr lang="en-US" sz="4800" dirty="0" err="1" smtClean="0">
                <a:latin typeface="Tahoma" panose="020B0604030504040204" pitchFamily="34" charset="0"/>
                <a:ea typeface="Tahoma" panose="020B0604030504040204" pitchFamily="34" charset="0"/>
                <a:cs typeface="Tahoma" panose="020B0604030504040204" pitchFamily="34" charset="0"/>
              </a:rPr>
              <a:t>Nối</a:t>
            </a:r>
            <a:r>
              <a:rPr lang="en-US" sz="4800" dirty="0" smtClean="0">
                <a:latin typeface="Tahoma" panose="020B0604030504040204" pitchFamily="34" charset="0"/>
                <a:ea typeface="Tahoma" panose="020B0604030504040204" pitchFamily="34" charset="0"/>
                <a:cs typeface="Tahoma" panose="020B0604030504040204" pitchFamily="34" charset="0"/>
              </a:rPr>
              <a:t> NFC</a:t>
            </a:r>
            <a:endParaRPr lang="vi-VN" sz="4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6560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2" name="Shape 92"/>
          <p:cNvPicPr preferRelativeResize="0"/>
          <p:nvPr/>
        </p:nvPicPr>
        <p:blipFill rotWithShape="1">
          <a:blip r:embed="rId3">
            <a:alphaModFix/>
          </a:blip>
          <a:srcRect l="1421" t="12468" r="6521" b="17064"/>
          <a:stretch/>
        </p:blipFill>
        <p:spPr>
          <a:xfrm>
            <a:off x="2614379" y="2077684"/>
            <a:ext cx="6217920" cy="2377440"/>
          </a:xfrm>
          <a:prstGeom prst="rect">
            <a:avLst/>
          </a:prstGeom>
          <a:noFill/>
          <a:ln>
            <a:noFill/>
          </a:ln>
        </p:spPr>
      </p:pic>
      <p:sp>
        <p:nvSpPr>
          <p:cNvPr id="90" name="Shape 90"/>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Các khái niệm cơ bản</a:t>
            </a:r>
          </a:p>
        </p:txBody>
      </p:sp>
      <p:sp>
        <p:nvSpPr>
          <p:cNvPr id="91" name="Shape 91"/>
          <p:cNvSpPr txBox="1">
            <a:spLocks noGrp="1"/>
          </p:cNvSpPr>
          <p:nvPr>
            <p:ph type="body" idx="1"/>
          </p:nvPr>
        </p:nvSpPr>
        <p:spPr>
          <a:xfrm>
            <a:off x="311700" y="1152424"/>
            <a:ext cx="3167699" cy="3302700"/>
          </a:xfrm>
          <a:prstGeom prst="rect">
            <a:avLst/>
          </a:prstGeom>
        </p:spPr>
        <p:txBody>
          <a:bodyPr lIns="91425" tIns="91425" rIns="91425" bIns="91425" anchor="t" anchorCtr="0">
            <a:noAutofit/>
          </a:bodyPr>
          <a:lstStyle/>
          <a:p>
            <a:pPr marL="571500" lvl="0" indent="-342900" rtl="0">
              <a:spcBef>
                <a:spcPts val="0"/>
              </a:spcBef>
              <a:buSzPct val="100000"/>
              <a:buFont typeface="Open Sans" panose="020B0604020202020204" charset="0"/>
              <a:buChar char="●"/>
            </a:pPr>
            <a:r>
              <a:rPr lang="vi" sz="2000" dirty="0"/>
              <a:t>IP </a:t>
            </a:r>
          </a:p>
          <a:p>
            <a:pPr marL="571500" lvl="0" indent="-342900" rtl="0">
              <a:spcBef>
                <a:spcPts val="0"/>
              </a:spcBef>
              <a:buSzPct val="100000"/>
              <a:buFont typeface="Open Sans" panose="020B0604020202020204" charset="0"/>
              <a:buChar char="●"/>
            </a:pPr>
            <a:r>
              <a:rPr lang="vi" sz="2000" dirty="0"/>
              <a:t>SubnetMask - prefix</a:t>
            </a:r>
          </a:p>
          <a:p>
            <a:pPr marL="571500" lvl="0" indent="-342900" rtl="0">
              <a:spcBef>
                <a:spcPts val="0"/>
              </a:spcBef>
              <a:buSzPct val="100000"/>
              <a:buFont typeface="Open Sans" panose="020B0604020202020204" charset="0"/>
              <a:buChar char="●"/>
            </a:pPr>
            <a:r>
              <a:rPr lang="vi" sz="2000" dirty="0"/>
              <a:t>Default Gateway</a:t>
            </a:r>
          </a:p>
          <a:p>
            <a:pPr marL="571500" lvl="0" indent="-342900">
              <a:spcBef>
                <a:spcPts val="0"/>
              </a:spcBef>
              <a:buSzPct val="100000"/>
              <a:buFont typeface="Open Sans" panose="020B0604020202020204" charset="0"/>
              <a:buChar char="●"/>
            </a:pPr>
            <a:r>
              <a:rPr lang="vi" sz="2000" dirty="0"/>
              <a:t>Port</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p:spPr>
        <p:txBody>
          <a:bodyPr lIns="91425" tIns="91425" rIns="91425" bIns="91425" anchor="t" anchorCtr="0">
            <a:noAutofit/>
          </a:bodyPr>
          <a:lstStyle/>
          <a:p>
            <a:pPr>
              <a:spcBef>
                <a:spcPts val="0"/>
              </a:spcBef>
              <a:buNone/>
            </a:pPr>
            <a:r>
              <a:rPr lang="en-US" dirty="0" err="1" smtClean="0"/>
              <a:t>Đối</a:t>
            </a:r>
            <a:r>
              <a:rPr lang="en-US" dirty="0" smtClean="0"/>
              <a:t> </a:t>
            </a:r>
            <a:r>
              <a:rPr lang="en-US" dirty="0" err="1" smtClean="0"/>
              <a:t>tượng</a:t>
            </a:r>
            <a:r>
              <a:rPr lang="en-US" dirty="0" smtClean="0"/>
              <a:t> </a:t>
            </a:r>
            <a:r>
              <a:rPr lang="en-US" dirty="0" err="1" smtClean="0"/>
              <a:t>ProximityDevice</a:t>
            </a:r>
            <a:endParaRPr lang="vi" dirty="0"/>
          </a:p>
        </p:txBody>
      </p:sp>
      <p:sp>
        <p:nvSpPr>
          <p:cNvPr id="4" name="Text Placeholder 3"/>
          <p:cNvSpPr>
            <a:spLocks noGrp="1"/>
          </p:cNvSpPr>
          <p:nvPr>
            <p:ph type="body" idx="1"/>
          </p:nvPr>
        </p:nvSpPr>
        <p:spPr>
          <a:xfrm>
            <a:off x="311700" y="1266325"/>
            <a:ext cx="8520599" cy="1191095"/>
          </a:xfrm>
          <a:ln w="38100">
            <a:solidFill>
              <a:srgbClr val="9FC5E8"/>
            </a:solidFill>
          </a:ln>
        </p:spPr>
        <p:txBody>
          <a:bodyPr lIns="365760" tIns="274320" rIns="365760" bIns="274320">
            <a:spAutoFit/>
          </a:bodyPr>
          <a:lstStyle/>
          <a:p>
            <a:r>
              <a:rPr lang="vi-VN" dirty="0" err="1"/>
              <a:t>proximityDevice</a:t>
            </a:r>
            <a:r>
              <a:rPr lang="vi-VN" dirty="0"/>
              <a:t> = </a:t>
            </a:r>
            <a:r>
              <a:rPr lang="en-US" dirty="0" err="1" smtClean="0"/>
              <a:t>Windows.Networking.Proximity</a:t>
            </a:r>
            <a:r>
              <a:rPr lang="en-US" dirty="0" smtClean="0"/>
              <a:t>.</a:t>
            </a:r>
            <a:r>
              <a:rPr lang="vi-VN" dirty="0" err="1" smtClean="0">
                <a:solidFill>
                  <a:srgbClr val="00B0F0"/>
                </a:solidFill>
              </a:rPr>
              <a:t>ProximityDevice</a:t>
            </a:r>
            <a:r>
              <a:rPr lang="vi-VN" dirty="0" err="1" smtClean="0"/>
              <a:t>.GetDefault</a:t>
            </a:r>
            <a:r>
              <a:rPr lang="vi-VN" dirty="0"/>
              <a:t>();</a:t>
            </a:r>
          </a:p>
        </p:txBody>
      </p:sp>
      <p:sp>
        <p:nvSpPr>
          <p:cNvPr id="7" name="Text Placeholder 3"/>
          <p:cNvSpPr txBox="1">
            <a:spLocks/>
          </p:cNvSpPr>
          <p:nvPr/>
        </p:nvSpPr>
        <p:spPr>
          <a:xfrm>
            <a:off x="311699" y="2762783"/>
            <a:ext cx="8520599" cy="1396280"/>
          </a:xfrm>
          <a:prstGeom prst="rect">
            <a:avLst/>
          </a:prstGeom>
          <a:noFill/>
          <a:ln w="38100">
            <a:solidFill>
              <a:srgbClr val="9FC5E8"/>
            </a:solidFill>
          </a:ln>
        </p:spPr>
        <p:txBody>
          <a:bodyPr lIns="365760" tIns="274320" rIns="365760"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vi-VN" dirty="0" err="1" smtClean="0"/>
              <a:t>proximityDevice</a:t>
            </a:r>
            <a:r>
              <a:rPr lang="en-US" dirty="0" smtClean="0"/>
              <a:t>.</a:t>
            </a:r>
            <a:r>
              <a:rPr lang="en-US" dirty="0" err="1" smtClean="0"/>
              <a:t>DeviceArrived</a:t>
            </a:r>
            <a:r>
              <a:rPr lang="en-US" dirty="0" smtClean="0"/>
              <a:t> += </a:t>
            </a:r>
            <a:r>
              <a:rPr lang="en-US" dirty="0" err="1" smtClean="0"/>
              <a:t>deviceArrived</a:t>
            </a:r>
            <a:r>
              <a:rPr lang="en-US" dirty="0" smtClean="0"/>
              <a:t>;	</a:t>
            </a:r>
            <a:r>
              <a:rPr lang="en-US" dirty="0" smtClean="0">
                <a:solidFill>
                  <a:srgbClr val="00B050"/>
                </a:solidFill>
              </a:rPr>
              <a:t>// </a:t>
            </a:r>
            <a:r>
              <a:rPr lang="en-US" dirty="0" err="1" smtClean="0">
                <a:solidFill>
                  <a:srgbClr val="00B050"/>
                </a:solidFill>
              </a:rPr>
              <a:t>Khi</a:t>
            </a:r>
            <a:r>
              <a:rPr lang="en-US" dirty="0" smtClean="0">
                <a:solidFill>
                  <a:srgbClr val="00B050"/>
                </a:solidFill>
              </a:rPr>
              <a:t> </a:t>
            </a:r>
            <a:r>
              <a:rPr lang="en-US" dirty="0" err="1" smtClean="0">
                <a:solidFill>
                  <a:srgbClr val="00B050"/>
                </a:solidFill>
              </a:rPr>
              <a:t>thiết</a:t>
            </a:r>
            <a:r>
              <a:rPr lang="en-US" dirty="0" smtClean="0">
                <a:solidFill>
                  <a:srgbClr val="00B050"/>
                </a:solidFill>
              </a:rPr>
              <a:t> </a:t>
            </a:r>
            <a:r>
              <a:rPr lang="en-US" dirty="0" err="1" smtClean="0">
                <a:solidFill>
                  <a:srgbClr val="00B050"/>
                </a:solidFill>
              </a:rPr>
              <a:t>bị</a:t>
            </a:r>
            <a:r>
              <a:rPr lang="en-US" dirty="0" smtClean="0">
                <a:solidFill>
                  <a:srgbClr val="00B050"/>
                </a:solidFill>
              </a:rPr>
              <a:t> </a:t>
            </a:r>
            <a:r>
              <a:rPr lang="en-US" dirty="0" err="1" smtClean="0">
                <a:solidFill>
                  <a:srgbClr val="00B050"/>
                </a:solidFill>
              </a:rPr>
              <a:t>chạm</a:t>
            </a:r>
            <a:endParaRPr lang="en-US" dirty="0" smtClean="0">
              <a:solidFill>
                <a:srgbClr val="00B050"/>
              </a:solidFill>
            </a:endParaRPr>
          </a:p>
          <a:p>
            <a:r>
              <a:rPr lang="vi-VN" dirty="0" err="1" smtClean="0"/>
              <a:t>proximityDevice</a:t>
            </a:r>
            <a:r>
              <a:rPr lang="en-US" dirty="0" smtClean="0"/>
              <a:t>.</a:t>
            </a:r>
            <a:r>
              <a:rPr lang="en-US" dirty="0" err="1" smtClean="0"/>
              <a:t>DeviceDepart</a:t>
            </a:r>
            <a:r>
              <a:rPr lang="en-US" dirty="0" smtClean="0"/>
              <a:t> += </a:t>
            </a:r>
            <a:r>
              <a:rPr lang="en-US" dirty="0" err="1" smtClean="0"/>
              <a:t>deviceDepart</a:t>
            </a:r>
            <a:r>
              <a:rPr lang="en-US" dirty="0" smtClean="0"/>
              <a:t>;	</a:t>
            </a:r>
            <a:r>
              <a:rPr lang="en-US" dirty="0" smtClean="0">
                <a:solidFill>
                  <a:srgbClr val="00B050"/>
                </a:solidFill>
              </a:rPr>
              <a:t>// </a:t>
            </a:r>
            <a:r>
              <a:rPr lang="en-US" dirty="0" err="1" smtClean="0">
                <a:solidFill>
                  <a:srgbClr val="00B050"/>
                </a:solidFill>
              </a:rPr>
              <a:t>Khi</a:t>
            </a:r>
            <a:r>
              <a:rPr lang="en-US" dirty="0" smtClean="0">
                <a:solidFill>
                  <a:srgbClr val="00B050"/>
                </a:solidFill>
              </a:rPr>
              <a:t> </a:t>
            </a:r>
            <a:r>
              <a:rPr lang="en-US" dirty="0" err="1" smtClean="0">
                <a:solidFill>
                  <a:srgbClr val="00B050"/>
                </a:solidFill>
              </a:rPr>
              <a:t>thiết</a:t>
            </a:r>
            <a:r>
              <a:rPr lang="en-US" dirty="0" smtClean="0">
                <a:solidFill>
                  <a:srgbClr val="00B050"/>
                </a:solidFill>
              </a:rPr>
              <a:t> </a:t>
            </a:r>
            <a:r>
              <a:rPr lang="en-US" dirty="0" err="1" smtClean="0">
                <a:solidFill>
                  <a:srgbClr val="00B050"/>
                </a:solidFill>
              </a:rPr>
              <a:t>bị</a:t>
            </a:r>
            <a:r>
              <a:rPr lang="en-US" dirty="0" smtClean="0">
                <a:solidFill>
                  <a:srgbClr val="00B050"/>
                </a:solidFill>
              </a:rPr>
              <a:t> </a:t>
            </a:r>
            <a:r>
              <a:rPr lang="en-US" dirty="0" err="1" smtClean="0">
                <a:solidFill>
                  <a:srgbClr val="00B050"/>
                </a:solidFill>
              </a:rPr>
              <a:t>rời</a:t>
            </a:r>
            <a:r>
              <a:rPr lang="en-US" dirty="0" smtClean="0">
                <a:solidFill>
                  <a:srgbClr val="00B050"/>
                </a:solidFill>
              </a:rPr>
              <a:t> </a:t>
            </a:r>
            <a:r>
              <a:rPr lang="en-US" dirty="0" err="1" smtClean="0">
                <a:solidFill>
                  <a:srgbClr val="00B050"/>
                </a:solidFill>
              </a:rPr>
              <a:t>đi</a:t>
            </a:r>
            <a:endParaRPr lang="vi-VN" dirty="0">
              <a:solidFill>
                <a:srgbClr val="00B05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bg/>
                                          </p:spTgt>
                                        </p:tgtEl>
                                        <p:attrNameLst>
                                          <p:attrName>style.visibility</p:attrName>
                                        </p:attrNameLst>
                                      </p:cBhvr>
                                      <p:to>
                                        <p:strVal val="visible"/>
                                      </p:to>
                                    </p:set>
                                    <p:animEffect transition="in" filter="fade">
                                      <p:cBhvr>
                                        <p:cTn id="16" dur="500"/>
                                        <p:tgtEl>
                                          <p:spTgt spid="7">
                                            <p:bg/>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311700" y="1266324"/>
            <a:ext cx="8520599" cy="872547"/>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smtClean="0">
                <a:solidFill>
                  <a:srgbClr val="0070C0"/>
                </a:solidFill>
              </a:rPr>
              <a:t>long</a:t>
            </a:r>
            <a:r>
              <a:rPr lang="en-US" dirty="0" smtClean="0"/>
              <a:t> </a:t>
            </a:r>
            <a:r>
              <a:rPr lang="en-US" dirty="0" err="1" smtClean="0"/>
              <a:t>PublishMessage</a:t>
            </a:r>
            <a:r>
              <a:rPr lang="en-US" dirty="0" smtClean="0"/>
              <a:t>(</a:t>
            </a:r>
            <a:r>
              <a:rPr lang="en-US" dirty="0" smtClean="0">
                <a:solidFill>
                  <a:srgbClr val="C00000"/>
                </a:solidFill>
              </a:rPr>
              <a:t>“</a:t>
            </a:r>
            <a:r>
              <a:rPr lang="en-US" dirty="0" err="1" smtClean="0">
                <a:solidFill>
                  <a:srgbClr val="C00000"/>
                </a:solidFill>
              </a:rPr>
              <a:t>Windows.demo</a:t>
            </a:r>
            <a:r>
              <a:rPr lang="en-US" dirty="0" smtClean="0">
                <a:solidFill>
                  <a:srgbClr val="C00000"/>
                </a:solidFill>
              </a:rPr>
              <a:t>”</a:t>
            </a:r>
            <a:r>
              <a:rPr lang="en-US" dirty="0" smtClean="0"/>
              <a:t>, </a:t>
            </a:r>
            <a:r>
              <a:rPr lang="en-US" dirty="0" smtClean="0">
                <a:solidFill>
                  <a:srgbClr val="C00000"/>
                </a:solidFill>
              </a:rPr>
              <a:t>“hello my friends”</a:t>
            </a:r>
            <a:r>
              <a:rPr lang="en-US" dirty="0" smtClean="0"/>
              <a:t>)</a:t>
            </a:r>
          </a:p>
        </p:txBody>
      </p:sp>
      <p:sp>
        <p:nvSpPr>
          <p:cNvPr id="4" name="Text Placeholder 3"/>
          <p:cNvSpPr>
            <a:spLocks noGrp="1"/>
          </p:cNvSpPr>
          <p:nvPr>
            <p:ph type="body" idx="1"/>
          </p:nvPr>
        </p:nvSpPr>
        <p:spPr>
          <a:xfrm>
            <a:off x="311698" y="1266324"/>
            <a:ext cx="8520599" cy="872547"/>
          </a:xfrm>
          <a:ln w="38100">
            <a:solidFill>
              <a:srgbClr val="9FC5E8"/>
            </a:solidFill>
          </a:ln>
        </p:spPr>
        <p:txBody>
          <a:bodyPr lIns="365760" tIns="274320" bIns="274320">
            <a:spAutoFit/>
          </a:bodyPr>
          <a:lstStyle/>
          <a:p>
            <a:r>
              <a:rPr lang="en-US" dirty="0" smtClean="0">
                <a:solidFill>
                  <a:srgbClr val="0070C0"/>
                </a:solidFill>
              </a:rPr>
              <a:t>long</a:t>
            </a:r>
            <a:r>
              <a:rPr lang="en-US" dirty="0" smtClean="0"/>
              <a:t> </a:t>
            </a:r>
            <a:r>
              <a:rPr lang="en-US" dirty="0" err="1" smtClean="0"/>
              <a:t>PublishMessage</a:t>
            </a:r>
            <a:r>
              <a:rPr lang="en-US" dirty="0" smtClean="0"/>
              <a:t>(</a:t>
            </a:r>
            <a:r>
              <a:rPr lang="en-US" dirty="0" smtClean="0">
                <a:solidFill>
                  <a:srgbClr val="0070C0"/>
                </a:solidFill>
              </a:rPr>
              <a:t>string</a:t>
            </a:r>
            <a:r>
              <a:rPr lang="en-US" dirty="0" smtClean="0"/>
              <a:t> </a:t>
            </a:r>
            <a:r>
              <a:rPr lang="en-US" dirty="0" err="1" smtClean="0"/>
              <a:t>msgType</a:t>
            </a:r>
            <a:r>
              <a:rPr lang="en-US" dirty="0" smtClean="0"/>
              <a:t>, </a:t>
            </a:r>
            <a:r>
              <a:rPr lang="en-US" dirty="0" smtClean="0">
                <a:solidFill>
                  <a:srgbClr val="0070C0"/>
                </a:solidFill>
              </a:rPr>
              <a:t>string</a:t>
            </a:r>
            <a:r>
              <a:rPr lang="en-US" dirty="0" smtClean="0"/>
              <a:t> message)</a:t>
            </a:r>
          </a:p>
        </p:txBody>
      </p:sp>
      <p:sp>
        <p:nvSpPr>
          <p:cNvPr id="2" name="Title 1"/>
          <p:cNvSpPr>
            <a:spLocks noGrp="1"/>
          </p:cNvSpPr>
          <p:nvPr>
            <p:ph type="title"/>
          </p:nvPr>
        </p:nvSpPr>
        <p:spPr/>
        <p:txBody>
          <a:bodyPr/>
          <a:lstStyle/>
          <a:p>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(1)</a:t>
            </a:r>
            <a:endParaRPr lang="vi-VN" dirty="0"/>
          </a:p>
        </p:txBody>
      </p:sp>
      <p:sp>
        <p:nvSpPr>
          <p:cNvPr id="8" name="TextBox 7"/>
          <p:cNvSpPr txBox="1"/>
          <p:nvPr/>
        </p:nvSpPr>
        <p:spPr>
          <a:xfrm>
            <a:off x="1094259" y="2447120"/>
            <a:ext cx="2949392"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smtClean="0">
                <a:solidFill>
                  <a:schemeClr val="bg2">
                    <a:lumMod val="50000"/>
                  </a:schemeClr>
                </a:solidFill>
                <a:latin typeface="Open Sans" panose="020B0604020202020204" charset="0"/>
                <a:ea typeface="Open Sans" panose="020B0604020202020204" charset="0"/>
                <a:cs typeface="Open Sans" panose="020B0604020202020204" charset="0"/>
              </a:rPr>
              <a:t>Message type</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
        <p:nvSpPr>
          <p:cNvPr id="9" name="TextBox 8"/>
          <p:cNvSpPr txBox="1"/>
          <p:nvPr/>
        </p:nvSpPr>
        <p:spPr>
          <a:xfrm>
            <a:off x="4277957" y="2447119"/>
            <a:ext cx="588087"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smtClean="0">
                <a:solidFill>
                  <a:schemeClr val="bg2">
                    <a:lumMod val="50000"/>
                  </a:schemeClr>
                </a:solidFill>
                <a:latin typeface="Open Sans" panose="020B0604020202020204" charset="0"/>
                <a:ea typeface="Open Sans" panose="020B0604020202020204" charset="0"/>
                <a:cs typeface="Open Sans" panose="020B0604020202020204" charset="0"/>
              </a:rPr>
              <a:t>=</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
        <p:nvSpPr>
          <p:cNvPr id="10" name="TextBox 9"/>
          <p:cNvSpPr txBox="1"/>
          <p:nvPr/>
        </p:nvSpPr>
        <p:spPr>
          <a:xfrm>
            <a:off x="5100350" y="2447119"/>
            <a:ext cx="2949392"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smtClean="0">
                <a:solidFill>
                  <a:schemeClr val="bg2">
                    <a:lumMod val="50000"/>
                  </a:schemeClr>
                </a:solidFill>
                <a:latin typeface="Open Sans" panose="020B0604020202020204" charset="0"/>
                <a:ea typeface="Open Sans" panose="020B0604020202020204" charset="0"/>
                <a:cs typeface="Open Sans" panose="020B0604020202020204" charset="0"/>
              </a:rPr>
              <a:t>Windows.*</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
        <p:nvSpPr>
          <p:cNvPr id="12" name="Text Placeholder 3"/>
          <p:cNvSpPr txBox="1">
            <a:spLocks/>
          </p:cNvSpPr>
          <p:nvPr/>
        </p:nvSpPr>
        <p:spPr>
          <a:xfrm>
            <a:off x="311700" y="3217031"/>
            <a:ext cx="8520599" cy="872547"/>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smtClean="0">
                <a:solidFill>
                  <a:srgbClr val="0070C0"/>
                </a:solidFill>
              </a:rPr>
              <a:t>long</a:t>
            </a:r>
            <a:r>
              <a:rPr lang="en-US" dirty="0" smtClean="0"/>
              <a:t> </a:t>
            </a:r>
            <a:r>
              <a:rPr lang="en-US" dirty="0" err="1" smtClean="0"/>
              <a:t>PublishBinaryMessage</a:t>
            </a:r>
            <a:r>
              <a:rPr lang="en-US" dirty="0" smtClean="0"/>
              <a:t>(</a:t>
            </a:r>
            <a:r>
              <a:rPr lang="en-US" dirty="0" smtClean="0">
                <a:solidFill>
                  <a:srgbClr val="C00000"/>
                </a:solidFill>
              </a:rPr>
              <a:t>“</a:t>
            </a:r>
            <a:r>
              <a:rPr lang="en-US" dirty="0" err="1" smtClean="0">
                <a:solidFill>
                  <a:srgbClr val="C00000"/>
                </a:solidFill>
              </a:rPr>
              <a:t>Windows.Mime</a:t>
            </a:r>
            <a:r>
              <a:rPr lang="en-US" dirty="0" smtClean="0">
                <a:solidFill>
                  <a:srgbClr val="C00000"/>
                </a:solidFill>
              </a:rPr>
              <a:t>”</a:t>
            </a:r>
            <a:r>
              <a:rPr lang="en-US" dirty="0" smtClean="0"/>
              <a:t>, </a:t>
            </a:r>
            <a:r>
              <a:rPr lang="en-US" dirty="0" err="1" smtClean="0"/>
              <a:t>datawritter.DetachBuffer</a:t>
            </a:r>
            <a:r>
              <a:rPr lang="en-US" dirty="0" smtClean="0"/>
              <a:t>() )</a:t>
            </a:r>
          </a:p>
        </p:txBody>
      </p:sp>
      <p:sp>
        <p:nvSpPr>
          <p:cNvPr id="15" name="Text Placeholder 3"/>
          <p:cNvSpPr txBox="1">
            <a:spLocks/>
          </p:cNvSpPr>
          <p:nvPr/>
        </p:nvSpPr>
        <p:spPr>
          <a:xfrm>
            <a:off x="311697" y="3217031"/>
            <a:ext cx="8520599" cy="872547"/>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smtClean="0">
                <a:solidFill>
                  <a:srgbClr val="0070C0"/>
                </a:solidFill>
              </a:rPr>
              <a:t>long</a:t>
            </a:r>
            <a:r>
              <a:rPr lang="en-US" dirty="0" smtClean="0"/>
              <a:t> </a:t>
            </a:r>
            <a:r>
              <a:rPr lang="en-US" dirty="0" err="1" smtClean="0"/>
              <a:t>PublishBinaryMessage</a:t>
            </a:r>
            <a:r>
              <a:rPr lang="en-US" dirty="0" smtClean="0"/>
              <a:t>(</a:t>
            </a:r>
            <a:r>
              <a:rPr lang="en-US" dirty="0" smtClean="0">
                <a:solidFill>
                  <a:srgbClr val="0070C0"/>
                </a:solidFill>
              </a:rPr>
              <a:t>string</a:t>
            </a:r>
            <a:r>
              <a:rPr lang="en-US" dirty="0" smtClean="0"/>
              <a:t> </a:t>
            </a:r>
            <a:r>
              <a:rPr lang="en-US" dirty="0" err="1" smtClean="0"/>
              <a:t>msgType</a:t>
            </a:r>
            <a:r>
              <a:rPr lang="en-US" dirty="0" smtClean="0">
                <a:solidFill>
                  <a:srgbClr val="0070C0"/>
                </a:solidFill>
              </a:rPr>
              <a:t>, </a:t>
            </a:r>
            <a:r>
              <a:rPr lang="en-US" dirty="0" err="1" smtClean="0">
                <a:solidFill>
                  <a:srgbClr val="0070C0"/>
                </a:solidFill>
              </a:rPr>
              <a:t>IBuffer</a:t>
            </a:r>
            <a:r>
              <a:rPr lang="en-US" dirty="0" smtClean="0">
                <a:solidFill>
                  <a:srgbClr val="0070C0"/>
                </a:solidFill>
              </a:rPr>
              <a:t> </a:t>
            </a:r>
            <a:r>
              <a:rPr lang="en-US" dirty="0" smtClean="0"/>
              <a:t>message)</a:t>
            </a:r>
          </a:p>
        </p:txBody>
      </p:sp>
      <p:sp>
        <p:nvSpPr>
          <p:cNvPr id="16" name="TextBox 15"/>
          <p:cNvSpPr txBox="1"/>
          <p:nvPr/>
        </p:nvSpPr>
        <p:spPr>
          <a:xfrm>
            <a:off x="1094259" y="4397824"/>
            <a:ext cx="2949392"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smtClean="0">
                <a:solidFill>
                  <a:schemeClr val="bg2">
                    <a:lumMod val="50000"/>
                  </a:schemeClr>
                </a:solidFill>
                <a:latin typeface="Open Sans" panose="020B0604020202020204" charset="0"/>
                <a:ea typeface="Open Sans" panose="020B0604020202020204" charset="0"/>
                <a:cs typeface="Open Sans" panose="020B0604020202020204" charset="0"/>
              </a:rPr>
              <a:t>Message type</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
        <p:nvSpPr>
          <p:cNvPr id="17" name="TextBox 16"/>
          <p:cNvSpPr txBox="1"/>
          <p:nvPr/>
        </p:nvSpPr>
        <p:spPr>
          <a:xfrm>
            <a:off x="4277957" y="4397823"/>
            <a:ext cx="588087"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smtClean="0">
                <a:solidFill>
                  <a:schemeClr val="bg2">
                    <a:lumMod val="50000"/>
                  </a:schemeClr>
                </a:solidFill>
                <a:latin typeface="Open Sans" panose="020B0604020202020204" charset="0"/>
                <a:ea typeface="Open Sans" panose="020B0604020202020204" charset="0"/>
                <a:cs typeface="Open Sans" panose="020B0604020202020204" charset="0"/>
              </a:rPr>
              <a:t>=</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
        <p:nvSpPr>
          <p:cNvPr id="18" name="TextBox 17"/>
          <p:cNvSpPr txBox="1"/>
          <p:nvPr/>
        </p:nvSpPr>
        <p:spPr>
          <a:xfrm>
            <a:off x="5100350" y="4397823"/>
            <a:ext cx="2949392" cy="461665"/>
          </a:xfrm>
          <a:prstGeom prst="rect">
            <a:avLst/>
          </a:prstGeom>
          <a:solidFill>
            <a:srgbClr val="6EAAF0"/>
          </a:solidFill>
          <a:effectLst>
            <a:outerShdw blurRad="50800" dist="38100" dir="2700000" algn="tl" rotWithShape="0">
              <a:prstClr val="black">
                <a:alpha val="40000"/>
              </a:prstClr>
            </a:outerShdw>
          </a:effectLst>
        </p:spPr>
        <p:txBody>
          <a:bodyPr wrap="square" rtlCol="0">
            <a:spAutoFit/>
          </a:bodyPr>
          <a:lstStyle/>
          <a:p>
            <a:pPr algn="ctr"/>
            <a:r>
              <a:rPr lang="en-US" sz="2400" b="1" dirty="0" err="1" smtClean="0">
                <a:solidFill>
                  <a:schemeClr val="bg2">
                    <a:lumMod val="50000"/>
                  </a:schemeClr>
                </a:solidFill>
                <a:latin typeface="Open Sans" panose="020B0604020202020204" charset="0"/>
                <a:ea typeface="Open Sans" panose="020B0604020202020204" charset="0"/>
                <a:cs typeface="Open Sans" panose="020B0604020202020204" charset="0"/>
              </a:rPr>
              <a:t>WindowsMime</a:t>
            </a:r>
            <a:endParaRPr lang="vi-VN" sz="2400" b="1" dirty="0">
              <a:solidFill>
                <a:schemeClr val="bg2">
                  <a:lumMod val="50000"/>
                </a:schemeClr>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8603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0" end="0"/>
                                            </p:txEl>
                                          </p:spTgt>
                                        </p:tgtEl>
                                      </p:cBhvr>
                                    </p:animEffect>
                                    <p:set>
                                      <p:cBhvr>
                                        <p:cTn id="15" dur="1" fill="hold">
                                          <p:stCondLst>
                                            <p:cond delay="499"/>
                                          </p:stCondLst>
                                        </p:cTn>
                                        <p:tgtEl>
                                          <p:spTgt spid="4">
                                            <p:txEl>
                                              <p:pRg st="0" end="0"/>
                                            </p:txEl>
                                          </p:spTgt>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
                                            <p:bg/>
                                          </p:spTgt>
                                        </p:tgtEl>
                                      </p:cBhvr>
                                    </p:animEffect>
                                    <p:set>
                                      <p:cBhvr>
                                        <p:cTn id="18" dur="1" fill="hold">
                                          <p:stCondLst>
                                            <p:cond delay="499"/>
                                          </p:stCondLst>
                                        </p:cTn>
                                        <p:tgtEl>
                                          <p:spTgt spid="4">
                                            <p:bg/>
                                          </p:spTgt>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uiExpand="1" build="p" animBg="1"/>
      <p:bldP spid="9" grpId="0" animBg="1"/>
      <p:bldP spid="10" grpId="0" animBg="1"/>
      <p:bldP spid="12" grpId="0" animBg="1"/>
      <p:bldP spid="15" grpId="0" animBg="1"/>
      <p:bldP spid="15" grpId="1" animBg="1"/>
      <p:bldP spid="1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(2)</a:t>
            </a:r>
            <a:endParaRPr lang="vi-VN" dirty="0"/>
          </a:p>
        </p:txBody>
      </p:sp>
      <p:sp>
        <p:nvSpPr>
          <p:cNvPr id="15" name="Text Placeholder 3"/>
          <p:cNvSpPr txBox="1">
            <a:spLocks/>
          </p:cNvSpPr>
          <p:nvPr/>
        </p:nvSpPr>
        <p:spPr>
          <a:xfrm>
            <a:off x="311700" y="1515304"/>
            <a:ext cx="8520599" cy="872547"/>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err="1" smtClean="0"/>
              <a:t>proximityDevice.StopPublishMessage</a:t>
            </a:r>
            <a:r>
              <a:rPr lang="en-US" dirty="0" smtClean="0"/>
              <a:t>(</a:t>
            </a:r>
            <a:r>
              <a:rPr lang="en-US" dirty="0" smtClean="0">
                <a:solidFill>
                  <a:srgbClr val="0070C0"/>
                </a:solidFill>
              </a:rPr>
              <a:t>long</a:t>
            </a:r>
            <a:r>
              <a:rPr lang="en-US" dirty="0" smtClean="0"/>
              <a:t> </a:t>
            </a:r>
            <a:r>
              <a:rPr lang="en-US" dirty="0" err="1" smtClean="0"/>
              <a:t>messageID</a:t>
            </a:r>
            <a:r>
              <a:rPr lang="en-US" dirty="0" smtClean="0"/>
              <a:t>)</a:t>
            </a:r>
          </a:p>
        </p:txBody>
      </p:sp>
    </p:spTree>
    <p:extLst>
      <p:ext uri="{BB962C8B-B14F-4D97-AF65-F5344CB8AC3E}">
        <p14:creationId xmlns:p14="http://schemas.microsoft.com/office/powerpoint/2010/main" val="3676649340"/>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Nhận</a:t>
            </a:r>
            <a:r>
              <a:rPr lang="en-US" dirty="0" smtClean="0"/>
              <a:t> </a:t>
            </a:r>
            <a:r>
              <a:rPr lang="en-US" dirty="0" err="1" smtClean="0"/>
              <a:t>dữ</a:t>
            </a:r>
            <a:r>
              <a:rPr lang="en-US" dirty="0" smtClean="0"/>
              <a:t> </a:t>
            </a:r>
            <a:r>
              <a:rPr lang="en-US" dirty="0" err="1" smtClean="0"/>
              <a:t>liệu</a:t>
            </a:r>
            <a:endParaRPr lang="vi-VN" dirty="0"/>
          </a:p>
        </p:txBody>
      </p:sp>
      <p:sp>
        <p:nvSpPr>
          <p:cNvPr id="4" name="Text Placeholder 3"/>
          <p:cNvSpPr txBox="1">
            <a:spLocks/>
          </p:cNvSpPr>
          <p:nvPr/>
        </p:nvSpPr>
        <p:spPr>
          <a:xfrm>
            <a:off x="311700" y="1152424"/>
            <a:ext cx="8520599" cy="1191095"/>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err="1" smtClean="0"/>
              <a:t>proximityDevice.SubscribeForMessage</a:t>
            </a:r>
            <a:r>
              <a:rPr lang="en-US" dirty="0" smtClean="0"/>
              <a:t>(</a:t>
            </a:r>
            <a:r>
              <a:rPr lang="en-US" dirty="0" smtClean="0">
                <a:solidFill>
                  <a:srgbClr val="0070C0"/>
                </a:solidFill>
              </a:rPr>
              <a:t>string</a:t>
            </a:r>
            <a:r>
              <a:rPr lang="en-US" dirty="0" smtClean="0"/>
              <a:t> </a:t>
            </a:r>
            <a:r>
              <a:rPr lang="en-US" dirty="0" err="1" smtClean="0"/>
              <a:t>msgType</a:t>
            </a:r>
            <a:r>
              <a:rPr lang="en-US" dirty="0" smtClean="0"/>
              <a:t>, </a:t>
            </a:r>
            <a:br>
              <a:rPr lang="en-US" dirty="0" smtClean="0"/>
            </a:br>
            <a:r>
              <a:rPr lang="en-US" dirty="0" smtClean="0"/>
              <a:t>		</a:t>
            </a:r>
            <a:r>
              <a:rPr lang="en-US" dirty="0" err="1" smtClean="0">
                <a:solidFill>
                  <a:srgbClr val="00B0F0"/>
                </a:solidFill>
              </a:rPr>
              <a:t>MessageReceiHanlder</a:t>
            </a:r>
            <a:r>
              <a:rPr lang="en-US" dirty="0" smtClean="0"/>
              <a:t> </a:t>
            </a:r>
            <a:r>
              <a:rPr lang="en-US" dirty="0" err="1" smtClean="0"/>
              <a:t>msgReceivedHendler</a:t>
            </a:r>
            <a:r>
              <a:rPr lang="en-US" dirty="0" smtClean="0"/>
              <a:t>)</a:t>
            </a:r>
          </a:p>
        </p:txBody>
      </p:sp>
      <p:sp>
        <p:nvSpPr>
          <p:cNvPr id="6" name="Text Placeholder 3"/>
          <p:cNvSpPr txBox="1">
            <a:spLocks/>
          </p:cNvSpPr>
          <p:nvPr/>
        </p:nvSpPr>
        <p:spPr>
          <a:xfrm>
            <a:off x="311699" y="2638950"/>
            <a:ext cx="8520599" cy="2146742"/>
          </a:xfrm>
          <a:prstGeom prst="rect">
            <a:avLst/>
          </a:prstGeom>
          <a:noFill/>
          <a:ln w="38100">
            <a:solidFill>
              <a:srgbClr val="9FC5E8"/>
            </a:solidFill>
          </a:ln>
        </p:spPr>
        <p:txBody>
          <a:bodyPr lIns="365760" tIns="274320" rIns="91425" bIns="274320" anchor="t" anchorCtr="0">
            <a:spAutoFit/>
          </a:bodyPr>
          <a:lstStyle>
            <a:defPPr marR="0" algn="l" rtl="0">
              <a:lnSpc>
                <a:spcPct val="100000"/>
              </a:lnSpc>
              <a:spcBef>
                <a:spcPts val="0"/>
              </a:spcBef>
              <a:spcAft>
                <a:spcPts val="0"/>
              </a:spcAft>
            </a:defPPr>
            <a:lvl1pPr marR="0" algn="l" rtl="0">
              <a:lnSpc>
                <a:spcPct val="115000"/>
              </a:lnSpc>
              <a:spcBef>
                <a:spcPts val="0"/>
              </a:spcBef>
              <a:spcAft>
                <a:spcPts val="1600"/>
              </a:spcAft>
              <a:buClr>
                <a:schemeClr val="dk2"/>
              </a:buClr>
              <a:buSzPct val="100000"/>
              <a:buFont typeface="Open Sans"/>
              <a:buNone/>
              <a:defRPr sz="1800" b="0" i="0" u="none" strike="noStrike" cap="none" baseline="0">
                <a:solidFill>
                  <a:schemeClr val="dk2"/>
                </a:solidFill>
                <a:latin typeface="Open Sans"/>
                <a:ea typeface="Open Sans"/>
                <a:cs typeface="Open Sans"/>
                <a:sym typeface="Open Sans"/>
                <a:rtl val="0"/>
              </a:defRPr>
            </a:lvl1pPr>
            <a:lvl2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2pPr>
            <a:lvl3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3pPr>
            <a:lvl4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4pPr>
            <a:lvl5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5pPr>
            <a:lvl6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6pPr>
            <a:lvl7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7pPr>
            <a:lvl8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8pPr>
            <a:lvl9pPr marR="0" algn="l" rtl="0">
              <a:lnSpc>
                <a:spcPct val="115000"/>
              </a:lnSpc>
              <a:spcBef>
                <a:spcPts val="0"/>
              </a:spcBef>
              <a:spcAft>
                <a:spcPts val="1600"/>
              </a:spcAft>
              <a:buClr>
                <a:schemeClr val="dk2"/>
              </a:buClr>
              <a:buFont typeface="Open Sans"/>
              <a:buNone/>
              <a:defRPr sz="1400" b="0" i="0" u="none" strike="noStrike" cap="none" baseline="0">
                <a:solidFill>
                  <a:schemeClr val="dk2"/>
                </a:solidFill>
                <a:latin typeface="Open Sans"/>
                <a:ea typeface="Open Sans"/>
                <a:cs typeface="Open Sans"/>
                <a:sym typeface="Open Sans"/>
                <a:rtl val="0"/>
              </a:defRPr>
            </a:lvl9pPr>
          </a:lstStyle>
          <a:p>
            <a:r>
              <a:rPr lang="en-US" dirty="0">
                <a:solidFill>
                  <a:srgbClr val="0070C0"/>
                </a:solidFill>
              </a:rPr>
              <a:t>private </a:t>
            </a:r>
            <a:r>
              <a:rPr lang="en-US" dirty="0" smtClean="0">
                <a:solidFill>
                  <a:srgbClr val="0070C0"/>
                </a:solidFill>
              </a:rPr>
              <a:t>void </a:t>
            </a:r>
            <a:r>
              <a:rPr lang="en-US" dirty="0" err="1"/>
              <a:t>messageReceivedHandler</a:t>
            </a:r>
            <a:r>
              <a:rPr lang="en-US" dirty="0"/>
              <a:t>(</a:t>
            </a:r>
            <a:r>
              <a:rPr lang="en-US" dirty="0" err="1">
                <a:solidFill>
                  <a:srgbClr val="00B0F0"/>
                </a:solidFill>
              </a:rPr>
              <a:t>ProximityDevice</a:t>
            </a:r>
            <a:r>
              <a:rPr lang="en-US" dirty="0"/>
              <a:t> sender, </a:t>
            </a:r>
            <a:r>
              <a:rPr lang="en-US" dirty="0" smtClean="0"/>
              <a:t>					</a:t>
            </a:r>
            <a:r>
              <a:rPr lang="en-US" dirty="0" err="1" smtClean="0">
                <a:solidFill>
                  <a:srgbClr val="00B0F0"/>
                </a:solidFill>
              </a:rPr>
              <a:t>ProximityMessage</a:t>
            </a:r>
            <a:r>
              <a:rPr lang="en-US" dirty="0" smtClean="0"/>
              <a:t> </a:t>
            </a:r>
            <a:r>
              <a:rPr lang="en-US" dirty="0"/>
              <a:t>message)</a:t>
            </a:r>
            <a:br>
              <a:rPr lang="en-US" dirty="0"/>
            </a:br>
            <a:r>
              <a:rPr lang="en-US" dirty="0"/>
              <a:t>{</a:t>
            </a:r>
            <a:br>
              <a:rPr lang="en-US" dirty="0"/>
            </a:br>
            <a:r>
              <a:rPr lang="en-US" dirty="0" smtClean="0"/>
              <a:t>	</a:t>
            </a:r>
            <a:r>
              <a:rPr lang="en-US" dirty="0" smtClean="0">
                <a:solidFill>
                  <a:srgbClr val="00B050"/>
                </a:solidFill>
              </a:rPr>
              <a:t>// </a:t>
            </a:r>
            <a:r>
              <a:rPr lang="en-US" dirty="0" err="1" smtClean="0">
                <a:solidFill>
                  <a:srgbClr val="00B050"/>
                </a:solidFill>
              </a:rPr>
              <a:t>message.DataAsString</a:t>
            </a:r>
            <a:r>
              <a:rPr lang="en-US" dirty="0">
                <a:solidFill>
                  <a:srgbClr val="00B050"/>
                </a:solidFill>
              </a:rPr>
              <a:t/>
            </a:r>
            <a:br>
              <a:rPr lang="en-US" dirty="0">
                <a:solidFill>
                  <a:srgbClr val="00B050"/>
                </a:solidFill>
              </a:rPr>
            </a:br>
            <a:r>
              <a:rPr lang="en-US" dirty="0"/>
              <a:t>}</a:t>
            </a:r>
            <a:endParaRPr lang="en-US" dirty="0" smtClean="0"/>
          </a:p>
        </p:txBody>
      </p:sp>
    </p:spTree>
    <p:extLst>
      <p:ext uri="{BB962C8B-B14F-4D97-AF65-F5344CB8AC3E}">
        <p14:creationId xmlns:p14="http://schemas.microsoft.com/office/powerpoint/2010/main" val="17110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Tổng kết</a:t>
            </a:r>
          </a:p>
        </p:txBody>
      </p:sp>
      <p:sp>
        <p:nvSpPr>
          <p:cNvPr id="265" name="Shape 265"/>
          <p:cNvSpPr txBox="1"/>
          <p:nvPr/>
        </p:nvSpPr>
        <p:spPr>
          <a:xfrm>
            <a:off x="793559" y="1306140"/>
            <a:ext cx="3474720" cy="1325880"/>
          </a:xfrm>
          <a:prstGeom prst="rect">
            <a:avLst/>
          </a:prstGeom>
          <a:solidFill>
            <a:srgbClr val="6FA8DC"/>
          </a:solidFill>
          <a:ln w="9525" cap="flat" cmpd="sng">
            <a:noFill/>
            <a:prstDash val="solid"/>
            <a:round/>
            <a:headEnd type="none" w="med" len="med"/>
            <a:tailEnd type="none" w="med" len="med"/>
          </a:ln>
        </p:spPr>
        <p:txBody>
          <a:bodyPr lIns="91425" tIns="91425" rIns="91425" bIns="91425" anchor="t" anchorCtr="0">
            <a:noAutofit/>
          </a:bodyPr>
          <a:lstStyle/>
          <a:p>
            <a:pPr algn="ctr">
              <a:spcBef>
                <a:spcPts val="0"/>
              </a:spcBef>
              <a:buNone/>
            </a:pPr>
            <a:r>
              <a:rPr lang="vi" sz="3200" dirty="0">
                <a:solidFill>
                  <a:schemeClr val="bg2"/>
                </a:solidFill>
                <a:latin typeface="Open Sans" panose="020B0604020202020204" charset="0"/>
                <a:ea typeface="Open Sans" panose="020B0604020202020204" charset="0"/>
                <a:cs typeface="Open Sans" panose="020B0604020202020204" charset="0"/>
              </a:rPr>
              <a:t>StreamSocket</a:t>
            </a:r>
            <a:br>
              <a:rPr lang="vi" sz="3200" dirty="0">
                <a:solidFill>
                  <a:schemeClr val="bg2"/>
                </a:solidFill>
                <a:latin typeface="Open Sans" panose="020B0604020202020204" charset="0"/>
                <a:ea typeface="Open Sans" panose="020B0604020202020204" charset="0"/>
                <a:cs typeface="Open Sans" panose="020B0604020202020204" charset="0"/>
              </a:rPr>
            </a:br>
            <a:r>
              <a:rPr lang="vi" sz="3200" dirty="0">
                <a:solidFill>
                  <a:schemeClr val="bg2"/>
                </a:solidFill>
                <a:latin typeface="Open Sans" panose="020B0604020202020204" charset="0"/>
                <a:ea typeface="Open Sans" panose="020B0604020202020204" charset="0"/>
                <a:cs typeface="Open Sans" panose="020B0604020202020204" charset="0"/>
              </a:rPr>
              <a:t>TCP</a:t>
            </a:r>
          </a:p>
        </p:txBody>
      </p:sp>
      <p:sp>
        <p:nvSpPr>
          <p:cNvPr id="266" name="Shape 266"/>
          <p:cNvSpPr txBox="1"/>
          <p:nvPr/>
        </p:nvSpPr>
        <p:spPr>
          <a:xfrm>
            <a:off x="793559" y="3168160"/>
            <a:ext cx="3474720" cy="1325880"/>
          </a:xfrm>
          <a:prstGeom prst="rect">
            <a:avLst/>
          </a:prstGeom>
          <a:solidFill>
            <a:srgbClr val="6FA8DC"/>
          </a:solidFill>
          <a:ln w="9525" cap="flat" cmpd="sng">
            <a:no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vi" sz="3200" dirty="0" smtClean="0">
                <a:solidFill>
                  <a:schemeClr val="bg2"/>
                </a:solidFill>
                <a:latin typeface="Open Sans" panose="020B0604020202020204" charset="0"/>
                <a:ea typeface="Open Sans" panose="020B0604020202020204" charset="0"/>
                <a:cs typeface="Open Sans" panose="020B0604020202020204" charset="0"/>
              </a:rPr>
              <a:t>DatagramSocke</a:t>
            </a:r>
            <a:r>
              <a:rPr lang="en-US" sz="3200" dirty="0" smtClean="0">
                <a:solidFill>
                  <a:schemeClr val="bg2"/>
                </a:solidFill>
                <a:latin typeface="Open Sans" panose="020B0604020202020204" charset="0"/>
                <a:ea typeface="Open Sans" panose="020B0604020202020204" charset="0"/>
                <a:cs typeface="Open Sans" panose="020B0604020202020204" charset="0"/>
              </a:rPr>
              <a:t>t</a:t>
            </a:r>
            <a:r>
              <a:rPr lang="vi" sz="3200" dirty="0">
                <a:solidFill>
                  <a:schemeClr val="bg2"/>
                </a:solidFill>
                <a:latin typeface="Open Sans" panose="020B0604020202020204" charset="0"/>
                <a:ea typeface="Open Sans" panose="020B0604020202020204" charset="0"/>
                <a:cs typeface="Open Sans" panose="020B0604020202020204" charset="0"/>
              </a:rPr>
              <a:t/>
            </a:r>
            <a:br>
              <a:rPr lang="vi" sz="3200" dirty="0">
                <a:solidFill>
                  <a:schemeClr val="bg2"/>
                </a:solidFill>
                <a:latin typeface="Open Sans" panose="020B0604020202020204" charset="0"/>
                <a:ea typeface="Open Sans" panose="020B0604020202020204" charset="0"/>
                <a:cs typeface="Open Sans" panose="020B0604020202020204" charset="0"/>
              </a:rPr>
            </a:br>
            <a:r>
              <a:rPr lang="vi" sz="3200" dirty="0">
                <a:solidFill>
                  <a:schemeClr val="bg2"/>
                </a:solidFill>
                <a:latin typeface="Open Sans" panose="020B0604020202020204" charset="0"/>
                <a:ea typeface="Open Sans" panose="020B0604020202020204" charset="0"/>
                <a:cs typeface="Open Sans" panose="020B0604020202020204" charset="0"/>
              </a:rPr>
              <a:t>UDP</a:t>
            </a:r>
          </a:p>
        </p:txBody>
      </p:sp>
      <p:sp>
        <p:nvSpPr>
          <p:cNvPr id="267" name="Shape 267"/>
          <p:cNvSpPr txBox="1"/>
          <p:nvPr/>
        </p:nvSpPr>
        <p:spPr>
          <a:xfrm>
            <a:off x="4875721" y="1306140"/>
            <a:ext cx="3474720" cy="1325880"/>
          </a:xfrm>
          <a:prstGeom prst="rect">
            <a:avLst/>
          </a:prstGeom>
          <a:solidFill>
            <a:srgbClr val="6FA8DC"/>
          </a:solidFill>
          <a:ln w="9525" cap="flat" cmpd="sng">
            <a:no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vi" sz="3200" dirty="0">
                <a:solidFill>
                  <a:schemeClr val="bg2"/>
                </a:solidFill>
                <a:latin typeface="Open Sans" panose="020B0604020202020204" charset="0"/>
                <a:ea typeface="Open Sans" panose="020B0604020202020204" charset="0"/>
                <a:cs typeface="Open Sans" panose="020B0604020202020204" charset="0"/>
              </a:rPr>
              <a:t>PeerFinder</a:t>
            </a:r>
            <a:br>
              <a:rPr lang="vi" sz="3200" dirty="0">
                <a:solidFill>
                  <a:schemeClr val="bg2"/>
                </a:solidFill>
                <a:latin typeface="Open Sans" panose="020B0604020202020204" charset="0"/>
                <a:ea typeface="Open Sans" panose="020B0604020202020204" charset="0"/>
                <a:cs typeface="Open Sans" panose="020B0604020202020204" charset="0"/>
              </a:rPr>
            </a:br>
            <a:r>
              <a:rPr lang="vi" sz="3200" dirty="0">
                <a:solidFill>
                  <a:schemeClr val="bg2"/>
                </a:solidFill>
                <a:latin typeface="Open Sans" panose="020B0604020202020204" charset="0"/>
                <a:ea typeface="Open Sans" panose="020B0604020202020204" charset="0"/>
                <a:cs typeface="Open Sans" panose="020B0604020202020204" charset="0"/>
              </a:rPr>
              <a:t>BlueTooth</a:t>
            </a:r>
          </a:p>
        </p:txBody>
      </p:sp>
      <p:sp>
        <p:nvSpPr>
          <p:cNvPr id="268" name="Shape 268"/>
          <p:cNvSpPr txBox="1"/>
          <p:nvPr/>
        </p:nvSpPr>
        <p:spPr>
          <a:xfrm>
            <a:off x="4875721" y="3168160"/>
            <a:ext cx="3474720" cy="1325880"/>
          </a:xfrm>
          <a:prstGeom prst="rect">
            <a:avLst/>
          </a:prstGeom>
          <a:solidFill>
            <a:srgbClr val="6FA8DC"/>
          </a:solidFill>
          <a:ln w="9525" cap="flat" cmpd="sng">
            <a:no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vi" sz="3200" dirty="0">
                <a:solidFill>
                  <a:schemeClr val="bg2"/>
                </a:solidFill>
                <a:latin typeface="Open Sans" panose="020B0604020202020204" charset="0"/>
                <a:ea typeface="Open Sans" panose="020B0604020202020204" charset="0"/>
                <a:cs typeface="Open Sans" panose="020B0604020202020204" charset="0"/>
              </a:rPr>
              <a:t>NFC</a:t>
            </a:r>
            <a:br>
              <a:rPr lang="vi" sz="3200" dirty="0">
                <a:solidFill>
                  <a:schemeClr val="bg2"/>
                </a:solidFill>
                <a:latin typeface="Open Sans" panose="020B0604020202020204" charset="0"/>
                <a:ea typeface="Open Sans" panose="020B0604020202020204" charset="0"/>
                <a:cs typeface="Open Sans" panose="020B0604020202020204" charset="0"/>
              </a:rPr>
            </a:br>
            <a:r>
              <a:rPr lang="vi" sz="3200" dirty="0">
                <a:solidFill>
                  <a:schemeClr val="bg2"/>
                </a:solidFill>
                <a:latin typeface="Open Sans" panose="020B0604020202020204" charset="0"/>
                <a:ea typeface="Open Sans" panose="020B0604020202020204" charset="0"/>
                <a:cs typeface="Open Sans" panose="020B0604020202020204" charset="0"/>
              </a:rPr>
              <a:t>ProximityDevice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fill="hold"/>
                                        <p:tgtEl>
                                          <p:spTgt spid="265"/>
                                        </p:tgtEl>
                                        <p:attrNameLst>
                                          <p:attrName>ppt_x</p:attrName>
                                        </p:attrNameLst>
                                      </p:cBhvr>
                                      <p:tavLst>
                                        <p:tav tm="0">
                                          <p:val>
                                            <p:strVal val="0-#ppt_w/2"/>
                                          </p:val>
                                        </p:tav>
                                        <p:tav tm="100000">
                                          <p:val>
                                            <p:strVal val="#ppt_x"/>
                                          </p:val>
                                        </p:tav>
                                      </p:tavLst>
                                    </p:anim>
                                    <p:anim calcmode="lin" valueType="num">
                                      <p:cBhvr additive="base">
                                        <p:cTn id="8" dur="500" fill="hold"/>
                                        <p:tgtEl>
                                          <p:spTgt spid="2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7"/>
                                        </p:tgtEl>
                                        <p:attrNameLst>
                                          <p:attrName>style.visibility</p:attrName>
                                        </p:attrNameLst>
                                      </p:cBhvr>
                                      <p:to>
                                        <p:strVal val="visible"/>
                                      </p:to>
                                    </p:set>
                                    <p:anim calcmode="lin" valueType="num">
                                      <p:cBhvr additive="base">
                                        <p:cTn id="13" dur="500" fill="hold"/>
                                        <p:tgtEl>
                                          <p:spTgt spid="267"/>
                                        </p:tgtEl>
                                        <p:attrNameLst>
                                          <p:attrName>ppt_x</p:attrName>
                                        </p:attrNameLst>
                                      </p:cBhvr>
                                      <p:tavLst>
                                        <p:tav tm="0">
                                          <p:val>
                                            <p:strVal val="1+#ppt_w/2"/>
                                          </p:val>
                                        </p:tav>
                                        <p:tav tm="100000">
                                          <p:val>
                                            <p:strVal val="#ppt_x"/>
                                          </p:val>
                                        </p:tav>
                                      </p:tavLst>
                                    </p:anim>
                                    <p:anim calcmode="lin" valueType="num">
                                      <p:cBhvr additive="base">
                                        <p:cTn id="14" dur="500" fill="hold"/>
                                        <p:tgtEl>
                                          <p:spTgt spid="2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
                                        </p:tgtEl>
                                        <p:attrNameLst>
                                          <p:attrName>style.visibility</p:attrName>
                                        </p:attrNameLst>
                                      </p:cBhvr>
                                      <p:to>
                                        <p:strVal val="visible"/>
                                      </p:to>
                                    </p:set>
                                    <p:anim calcmode="lin" valueType="num">
                                      <p:cBhvr additive="base">
                                        <p:cTn id="19" dur="500" fill="hold"/>
                                        <p:tgtEl>
                                          <p:spTgt spid="266"/>
                                        </p:tgtEl>
                                        <p:attrNameLst>
                                          <p:attrName>ppt_x</p:attrName>
                                        </p:attrNameLst>
                                      </p:cBhvr>
                                      <p:tavLst>
                                        <p:tav tm="0">
                                          <p:val>
                                            <p:strVal val="0-#ppt_w/2"/>
                                          </p:val>
                                        </p:tav>
                                        <p:tav tm="100000">
                                          <p:val>
                                            <p:strVal val="#ppt_x"/>
                                          </p:val>
                                        </p:tav>
                                      </p:tavLst>
                                    </p:anim>
                                    <p:anim calcmode="lin" valueType="num">
                                      <p:cBhvr additive="base">
                                        <p:cTn id="20" dur="500" fill="hold"/>
                                        <p:tgtEl>
                                          <p:spTgt spid="2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8"/>
                                        </p:tgtEl>
                                        <p:attrNameLst>
                                          <p:attrName>style.visibility</p:attrName>
                                        </p:attrNameLst>
                                      </p:cBhvr>
                                      <p:to>
                                        <p:strVal val="visible"/>
                                      </p:to>
                                    </p:set>
                                    <p:anim calcmode="lin" valueType="num">
                                      <p:cBhvr additive="base">
                                        <p:cTn id="25" dur="500" fill="hold"/>
                                        <p:tgtEl>
                                          <p:spTgt spid="268"/>
                                        </p:tgtEl>
                                        <p:attrNameLst>
                                          <p:attrName>ppt_x</p:attrName>
                                        </p:attrNameLst>
                                      </p:cBhvr>
                                      <p:tavLst>
                                        <p:tav tm="0">
                                          <p:val>
                                            <p:strVal val="1+#ppt_w/2"/>
                                          </p:val>
                                        </p:tav>
                                        <p:tav tm="100000">
                                          <p:val>
                                            <p:strVal val="#ppt_x"/>
                                          </p:val>
                                        </p:tav>
                                      </p:tavLst>
                                    </p:anim>
                                    <p:anim calcmode="lin" valueType="num">
                                      <p:cBhvr additive="base">
                                        <p:cTn id="26" dur="500" fill="hold"/>
                                        <p:tgtEl>
                                          <p:spTgt spid="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P spid="266" grpId="0" animBg="1"/>
      <p:bldP spid="267" grpId="0" animBg="1"/>
      <p:bldP spid="26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lvl="0" rtl="0">
              <a:spcBef>
                <a:spcPts val="0"/>
              </a:spcBef>
              <a:buNone/>
            </a:pPr>
            <a:r>
              <a:rPr lang="vi" dirty="0"/>
              <a:t>Lập trình Socket - TCP</a:t>
            </a:r>
          </a:p>
        </p:txBody>
      </p:sp>
      <p:grpSp>
        <p:nvGrpSpPr>
          <p:cNvPr id="2" name="Group 1"/>
          <p:cNvGrpSpPr/>
          <p:nvPr/>
        </p:nvGrpSpPr>
        <p:grpSpPr>
          <a:xfrm>
            <a:off x="1653419" y="1152425"/>
            <a:ext cx="5837163" cy="4088474"/>
            <a:chOff x="1720437" y="1152425"/>
            <a:chExt cx="5837163" cy="4088474"/>
          </a:xfrm>
        </p:grpSpPr>
        <p:sp>
          <p:nvSpPr>
            <p:cNvPr id="98" name="Shape 98"/>
            <p:cNvSpPr txBox="1"/>
            <p:nvPr/>
          </p:nvSpPr>
          <p:spPr>
            <a:xfrm>
              <a:off x="2922212" y="1152425"/>
              <a:ext cx="1309799" cy="648899"/>
            </a:xfrm>
            <a:prstGeom prst="rect">
              <a:avLst/>
            </a:prstGeom>
            <a:solidFill>
              <a:srgbClr val="9FC5E8"/>
            </a:solidFill>
            <a:ln w="28575" cap="flat" cmpd="sng">
              <a:noFill/>
              <a:prstDash val="solid"/>
              <a:round/>
              <a:headEnd type="none" w="med" len="med"/>
              <a:tailEnd type="none" w="med" len="med"/>
            </a:ln>
          </p:spPr>
          <p:txBody>
            <a:bodyPr lIns="91425" tIns="91425" rIns="91425" bIns="91425" anchor="t" anchorCtr="0">
              <a:noAutofit/>
            </a:bodyPr>
            <a:lstStyle/>
            <a:p>
              <a:pPr algn="ctr">
                <a:spcBef>
                  <a:spcPts val="0"/>
                </a:spcBef>
                <a:buNone/>
              </a:pPr>
              <a:r>
                <a:rPr lang="vi" dirty="0">
                  <a:solidFill>
                    <a:srgbClr val="3A3326"/>
                  </a:solidFill>
                  <a:latin typeface="Open Sans" panose="020B0604020202020204" charset="0"/>
                  <a:ea typeface="Open Sans" panose="020B0604020202020204" charset="0"/>
                  <a:cs typeface="Open Sans" panose="020B0604020202020204" charset="0"/>
                </a:rPr>
                <a:t>Server</a:t>
              </a:r>
              <a:br>
                <a:rPr lang="vi" dirty="0">
                  <a:solidFill>
                    <a:srgbClr val="3A3326"/>
                  </a:solidFill>
                  <a:latin typeface="Open Sans" panose="020B0604020202020204" charset="0"/>
                  <a:ea typeface="Open Sans" panose="020B0604020202020204" charset="0"/>
                  <a:cs typeface="Open Sans" panose="020B0604020202020204" charset="0"/>
                </a:rPr>
              </a:br>
              <a:r>
                <a:rPr lang="vi" dirty="0">
                  <a:solidFill>
                    <a:srgbClr val="3A3326"/>
                  </a:solidFill>
                  <a:latin typeface="Open Sans" panose="020B0604020202020204" charset="0"/>
                  <a:ea typeface="Open Sans" panose="020B0604020202020204" charset="0"/>
                  <a:cs typeface="Open Sans" panose="020B0604020202020204" charset="0"/>
                </a:rPr>
                <a:t>(192.168.1.1)</a:t>
              </a:r>
            </a:p>
          </p:txBody>
        </p:sp>
        <p:sp>
          <p:nvSpPr>
            <p:cNvPr id="99" name="Shape 99"/>
            <p:cNvSpPr txBox="1"/>
            <p:nvPr/>
          </p:nvSpPr>
          <p:spPr>
            <a:xfrm>
              <a:off x="5061287" y="1176425"/>
              <a:ext cx="1285800" cy="600899"/>
            </a:xfrm>
            <a:prstGeom prst="rect">
              <a:avLst/>
            </a:prstGeom>
            <a:solidFill>
              <a:srgbClr val="9FC5E8"/>
            </a:solidFill>
            <a:ln w="28575" cap="flat" cmpd="sng">
              <a:noFill/>
              <a:prstDash val="solid"/>
              <a:round/>
              <a:headEnd type="none" w="med" len="med"/>
              <a:tailEnd type="none" w="med" len="med"/>
            </a:ln>
          </p:spPr>
          <p:txBody>
            <a:bodyPr lIns="91425" tIns="91425" rIns="91425" bIns="91425" anchor="t" anchorCtr="0">
              <a:noAutofit/>
            </a:bodyPr>
            <a:lstStyle/>
            <a:p>
              <a:pPr algn="ctr">
                <a:spcBef>
                  <a:spcPts val="0"/>
                </a:spcBef>
                <a:buNone/>
              </a:pPr>
              <a:r>
                <a:rPr lang="vi" dirty="0">
                  <a:solidFill>
                    <a:schemeClr val="bg2"/>
                  </a:solidFill>
                  <a:latin typeface="Open Sans" panose="020B0604020202020204" charset="0"/>
                  <a:ea typeface="Open Sans" panose="020B0604020202020204" charset="0"/>
                  <a:cs typeface="Open Sans" panose="020B0604020202020204" charset="0"/>
                </a:rPr>
                <a:t>Client</a:t>
              </a:r>
              <a:br>
                <a:rPr lang="vi" dirty="0">
                  <a:solidFill>
                    <a:schemeClr val="bg2"/>
                  </a:solidFill>
                  <a:latin typeface="Open Sans" panose="020B0604020202020204" charset="0"/>
                  <a:ea typeface="Open Sans" panose="020B0604020202020204" charset="0"/>
                  <a:cs typeface="Open Sans" panose="020B0604020202020204" charset="0"/>
                </a:rPr>
              </a:br>
              <a:r>
                <a:rPr lang="vi" dirty="0">
                  <a:solidFill>
                    <a:schemeClr val="bg2"/>
                  </a:solidFill>
                  <a:latin typeface="Open Sans" panose="020B0604020202020204" charset="0"/>
                  <a:ea typeface="Open Sans" panose="020B0604020202020204" charset="0"/>
                  <a:cs typeface="Open Sans" panose="020B0604020202020204" charset="0"/>
                </a:rPr>
                <a:t>(192.168.1.2)</a:t>
              </a:r>
            </a:p>
          </p:txBody>
        </p:sp>
        <p:cxnSp>
          <p:nvCxnSpPr>
            <p:cNvPr id="100" name="Shape 100"/>
            <p:cNvCxnSpPr/>
            <p:nvPr/>
          </p:nvCxnSpPr>
          <p:spPr>
            <a:xfrm>
              <a:off x="3577112" y="1801325"/>
              <a:ext cx="18000" cy="2848200"/>
            </a:xfrm>
            <a:prstGeom prst="straightConnector1">
              <a:avLst/>
            </a:prstGeom>
            <a:noFill/>
            <a:ln w="19050" cap="flat" cmpd="sng">
              <a:solidFill>
                <a:schemeClr val="dk2"/>
              </a:solidFill>
              <a:prstDash val="solid"/>
              <a:round/>
              <a:headEnd type="none" w="lg" len="lg"/>
              <a:tailEnd type="none" w="lg" len="lg"/>
            </a:ln>
          </p:spPr>
        </p:cxnSp>
        <p:cxnSp>
          <p:nvCxnSpPr>
            <p:cNvPr id="101" name="Shape 101"/>
            <p:cNvCxnSpPr>
              <a:stCxn id="99" idx="2"/>
            </p:cNvCxnSpPr>
            <p:nvPr/>
          </p:nvCxnSpPr>
          <p:spPr>
            <a:xfrm flipH="1">
              <a:off x="5698187" y="1777324"/>
              <a:ext cx="6000" cy="2824200"/>
            </a:xfrm>
            <a:prstGeom prst="straightConnector1">
              <a:avLst/>
            </a:prstGeom>
            <a:noFill/>
            <a:ln w="19050" cap="flat" cmpd="sng">
              <a:solidFill>
                <a:schemeClr val="dk2"/>
              </a:solidFill>
              <a:prstDash val="solid"/>
              <a:round/>
              <a:headEnd type="none" w="lg" len="lg"/>
              <a:tailEnd type="none" w="lg" len="lg"/>
            </a:ln>
          </p:spPr>
        </p:cxnSp>
        <p:sp>
          <p:nvSpPr>
            <p:cNvPr id="102" name="Shape 102"/>
            <p:cNvSpPr txBox="1"/>
            <p:nvPr/>
          </p:nvSpPr>
          <p:spPr>
            <a:xfrm>
              <a:off x="1720437" y="1945600"/>
              <a:ext cx="1562399" cy="456599"/>
            </a:xfrm>
            <a:prstGeom prst="rect">
              <a:avLst/>
            </a:prstGeom>
            <a:noFill/>
            <a:ln>
              <a:noFill/>
            </a:ln>
          </p:spPr>
          <p:txBody>
            <a:bodyPr lIns="91425" tIns="91425" rIns="91425" bIns="91425" anchor="t" anchorCtr="0">
              <a:noAutofit/>
            </a:bodyPr>
            <a:lstStyle/>
            <a:p>
              <a:pPr algn="r">
                <a:spcBef>
                  <a:spcPts val="0"/>
                </a:spcBef>
                <a:buNone/>
              </a:pPr>
              <a:r>
                <a:rPr lang="vi" dirty="0">
                  <a:solidFill>
                    <a:srgbClr val="3A3326"/>
                  </a:solidFill>
                  <a:latin typeface="Open Sans" panose="020B0604020202020204" charset="0"/>
                  <a:ea typeface="Open Sans" panose="020B0604020202020204" charset="0"/>
                  <a:cs typeface="Open Sans" panose="020B0604020202020204" charset="0"/>
                </a:rPr>
                <a:t>Listen</a:t>
              </a:r>
            </a:p>
          </p:txBody>
        </p:sp>
        <p:sp>
          <p:nvSpPr>
            <p:cNvPr id="103" name="Shape 103"/>
            <p:cNvSpPr txBox="1"/>
            <p:nvPr/>
          </p:nvSpPr>
          <p:spPr>
            <a:xfrm>
              <a:off x="5926512" y="1945000"/>
              <a:ext cx="1285800" cy="648899"/>
            </a:xfrm>
            <a:prstGeom prst="rect">
              <a:avLst/>
            </a:prstGeom>
            <a:noFill/>
            <a:ln>
              <a:noFill/>
            </a:ln>
          </p:spPr>
          <p:txBody>
            <a:bodyPr lIns="91425" tIns="91425" rIns="91425" bIns="91425" anchor="t" anchorCtr="0">
              <a:noAutofit/>
            </a:bodyPr>
            <a:lstStyle/>
            <a:p>
              <a:pPr>
                <a:spcBef>
                  <a:spcPts val="0"/>
                </a:spcBef>
                <a:buNone/>
              </a:pPr>
              <a:r>
                <a:rPr lang="vi" dirty="0">
                  <a:solidFill>
                    <a:srgbClr val="3A3326"/>
                  </a:solidFill>
                  <a:latin typeface="Open Sans" panose="020B0604020202020204" charset="0"/>
                  <a:ea typeface="Open Sans" panose="020B0604020202020204" charset="0"/>
                  <a:cs typeface="Open Sans" panose="020B0604020202020204" charset="0"/>
                </a:rPr>
                <a:t>Conenct to</a:t>
              </a:r>
              <a:br>
                <a:rPr lang="vi" dirty="0">
                  <a:solidFill>
                    <a:srgbClr val="3A3326"/>
                  </a:solidFill>
                  <a:latin typeface="Open Sans" panose="020B0604020202020204" charset="0"/>
                  <a:ea typeface="Open Sans" panose="020B0604020202020204" charset="0"/>
                  <a:cs typeface="Open Sans" panose="020B0604020202020204" charset="0"/>
                </a:rPr>
              </a:br>
              <a:r>
                <a:rPr lang="vi" dirty="0">
                  <a:solidFill>
                    <a:srgbClr val="3A3326"/>
                  </a:solidFill>
                  <a:latin typeface="Open Sans" panose="020B0604020202020204" charset="0"/>
                  <a:ea typeface="Open Sans" panose="020B0604020202020204" charset="0"/>
                  <a:cs typeface="Open Sans" panose="020B0604020202020204" charset="0"/>
                </a:rPr>
                <a:t>192.168.1.1</a:t>
              </a:r>
            </a:p>
          </p:txBody>
        </p:sp>
        <p:sp>
          <p:nvSpPr>
            <p:cNvPr id="104" name="Shape 104"/>
            <p:cNvSpPr txBox="1"/>
            <p:nvPr/>
          </p:nvSpPr>
          <p:spPr>
            <a:xfrm>
              <a:off x="1932762" y="2437775"/>
              <a:ext cx="1466100" cy="456599"/>
            </a:xfrm>
            <a:prstGeom prst="rect">
              <a:avLst/>
            </a:prstGeom>
            <a:noFill/>
            <a:ln>
              <a:noFill/>
            </a:ln>
          </p:spPr>
          <p:txBody>
            <a:bodyPr lIns="91425" tIns="91425" rIns="91425" bIns="91425" anchor="t" anchorCtr="0">
              <a:noAutofit/>
            </a:bodyPr>
            <a:lstStyle/>
            <a:p>
              <a:pPr algn="r">
                <a:spcBef>
                  <a:spcPts val="0"/>
                </a:spcBef>
                <a:buNone/>
              </a:pPr>
              <a:r>
                <a:rPr lang="vi" dirty="0">
                  <a:solidFill>
                    <a:srgbClr val="3A3326"/>
                  </a:solidFill>
                  <a:latin typeface="Open Sans" panose="020B0604020202020204" charset="0"/>
                  <a:ea typeface="Open Sans" panose="020B0604020202020204" charset="0"/>
                  <a:cs typeface="Open Sans" panose="020B0604020202020204" charset="0"/>
                </a:rPr>
                <a:t>Accept Connect</a:t>
              </a:r>
            </a:p>
          </p:txBody>
        </p:sp>
        <p:sp>
          <p:nvSpPr>
            <p:cNvPr id="105" name="Shape 105"/>
            <p:cNvSpPr txBox="1"/>
            <p:nvPr/>
          </p:nvSpPr>
          <p:spPr>
            <a:xfrm>
              <a:off x="5861162" y="3327600"/>
              <a:ext cx="1562399" cy="456599"/>
            </a:xfrm>
            <a:prstGeom prst="rect">
              <a:avLst/>
            </a:prstGeom>
            <a:noFill/>
            <a:ln>
              <a:noFill/>
            </a:ln>
          </p:spPr>
          <p:txBody>
            <a:bodyPr lIns="91425" tIns="91425" rIns="91425" bIns="91425" anchor="t" anchorCtr="0">
              <a:noAutofit/>
            </a:bodyPr>
            <a:lstStyle/>
            <a:p>
              <a:pPr>
                <a:spcBef>
                  <a:spcPts val="0"/>
                </a:spcBef>
                <a:buNone/>
              </a:pPr>
              <a:r>
                <a:rPr lang="vi">
                  <a:solidFill>
                    <a:srgbClr val="3A3326"/>
                  </a:solidFill>
                  <a:latin typeface="Open Sans" panose="020B0604020202020204" charset="0"/>
                  <a:ea typeface="Open Sans" panose="020B0604020202020204" charset="0"/>
                  <a:cs typeface="Open Sans" panose="020B0604020202020204" charset="0"/>
                </a:rPr>
                <a:t>Send Message</a:t>
              </a:r>
            </a:p>
          </p:txBody>
        </p:sp>
        <p:sp>
          <p:nvSpPr>
            <p:cNvPr id="106" name="Shape 106"/>
            <p:cNvSpPr txBox="1"/>
            <p:nvPr/>
          </p:nvSpPr>
          <p:spPr>
            <a:xfrm>
              <a:off x="1720437" y="3808300"/>
              <a:ext cx="1746599" cy="456599"/>
            </a:xfrm>
            <a:prstGeom prst="rect">
              <a:avLst/>
            </a:prstGeom>
            <a:noFill/>
            <a:ln>
              <a:noFill/>
            </a:ln>
          </p:spPr>
          <p:txBody>
            <a:bodyPr lIns="91425" tIns="91425" rIns="91425" bIns="91425" anchor="t" anchorCtr="0">
              <a:noAutofit/>
            </a:bodyPr>
            <a:lstStyle/>
            <a:p>
              <a:pPr algn="r">
                <a:spcBef>
                  <a:spcPts val="0"/>
                </a:spcBef>
                <a:buNone/>
              </a:pPr>
              <a:r>
                <a:rPr lang="vi">
                  <a:solidFill>
                    <a:srgbClr val="3A3326"/>
                  </a:solidFill>
                  <a:latin typeface="Open Sans" panose="020B0604020202020204" charset="0"/>
                  <a:ea typeface="Open Sans" panose="020B0604020202020204" charset="0"/>
                  <a:cs typeface="Open Sans" panose="020B0604020202020204" charset="0"/>
                </a:rPr>
                <a:t>Received Messae</a:t>
              </a:r>
            </a:p>
          </p:txBody>
        </p:sp>
        <p:cxnSp>
          <p:nvCxnSpPr>
            <p:cNvPr id="107" name="Shape 107"/>
            <p:cNvCxnSpPr/>
            <p:nvPr/>
          </p:nvCxnSpPr>
          <p:spPr>
            <a:xfrm flipH="1">
              <a:off x="3671187" y="2269525"/>
              <a:ext cx="1983000" cy="360600"/>
            </a:xfrm>
            <a:prstGeom prst="straightConnector1">
              <a:avLst/>
            </a:prstGeom>
            <a:noFill/>
            <a:ln w="19050" cap="flat" cmpd="sng">
              <a:solidFill>
                <a:schemeClr val="dk2"/>
              </a:solidFill>
              <a:prstDash val="solid"/>
              <a:round/>
              <a:headEnd type="none" w="lg" len="lg"/>
              <a:tailEnd type="triangle" w="lg" len="lg"/>
            </a:ln>
          </p:spPr>
        </p:cxnSp>
        <p:cxnSp>
          <p:nvCxnSpPr>
            <p:cNvPr id="108" name="Shape 108"/>
            <p:cNvCxnSpPr/>
            <p:nvPr/>
          </p:nvCxnSpPr>
          <p:spPr>
            <a:xfrm flipH="1">
              <a:off x="3683187" y="3531900"/>
              <a:ext cx="1971000" cy="468600"/>
            </a:xfrm>
            <a:prstGeom prst="straightConnector1">
              <a:avLst/>
            </a:prstGeom>
            <a:noFill/>
            <a:ln w="19050" cap="flat" cmpd="sng">
              <a:solidFill>
                <a:schemeClr val="dk2"/>
              </a:solidFill>
              <a:prstDash val="solid"/>
              <a:round/>
              <a:headEnd type="none" w="lg" len="lg"/>
              <a:tailEnd type="triangle" w="lg" len="lg"/>
            </a:ln>
          </p:spPr>
        </p:cxnSp>
        <p:sp>
          <p:nvSpPr>
            <p:cNvPr id="109" name="Shape 109"/>
            <p:cNvSpPr txBox="1"/>
            <p:nvPr/>
          </p:nvSpPr>
          <p:spPr>
            <a:xfrm>
              <a:off x="2490475" y="4433300"/>
              <a:ext cx="976500" cy="807599"/>
            </a:xfrm>
            <a:prstGeom prst="rect">
              <a:avLst/>
            </a:prstGeom>
            <a:noFill/>
            <a:ln>
              <a:noFill/>
            </a:ln>
          </p:spPr>
          <p:txBody>
            <a:bodyPr lIns="91425" tIns="91425" rIns="91425" bIns="91425" anchor="t" anchorCtr="0">
              <a:noAutofit/>
            </a:bodyPr>
            <a:lstStyle/>
            <a:p>
              <a:pPr algn="r">
                <a:spcBef>
                  <a:spcPts val="0"/>
                </a:spcBef>
                <a:buNone/>
              </a:pPr>
              <a:r>
                <a:rPr lang="vi">
                  <a:solidFill>
                    <a:srgbClr val="3A3326"/>
                  </a:solidFill>
                  <a:latin typeface="Open Sans" panose="020B0604020202020204" charset="0"/>
                  <a:ea typeface="Open Sans" panose="020B0604020202020204" charset="0"/>
                  <a:cs typeface="Open Sans" panose="020B0604020202020204" charset="0"/>
                </a:rPr>
                <a:t>Close</a:t>
              </a:r>
            </a:p>
          </p:txBody>
        </p:sp>
        <p:cxnSp>
          <p:nvCxnSpPr>
            <p:cNvPr id="110" name="Shape 110"/>
            <p:cNvCxnSpPr/>
            <p:nvPr/>
          </p:nvCxnSpPr>
          <p:spPr>
            <a:xfrm>
              <a:off x="3695350" y="2678050"/>
              <a:ext cx="1921800" cy="271200"/>
            </a:xfrm>
            <a:prstGeom prst="straightConnector1">
              <a:avLst/>
            </a:prstGeom>
            <a:noFill/>
            <a:ln w="19050" cap="flat" cmpd="sng">
              <a:solidFill>
                <a:schemeClr val="dk2"/>
              </a:solidFill>
              <a:prstDash val="solid"/>
              <a:round/>
              <a:headEnd type="none" w="lg" len="lg"/>
              <a:tailEnd type="triangle" w="lg" len="lg"/>
            </a:ln>
          </p:spPr>
        </p:cxnSp>
        <p:sp>
          <p:nvSpPr>
            <p:cNvPr id="111" name="Shape 111"/>
            <p:cNvSpPr txBox="1"/>
            <p:nvPr/>
          </p:nvSpPr>
          <p:spPr>
            <a:xfrm>
              <a:off x="6046675" y="2825000"/>
              <a:ext cx="1123688" cy="456599"/>
            </a:xfrm>
            <a:prstGeom prst="rect">
              <a:avLst/>
            </a:prstGeom>
            <a:noFill/>
            <a:ln>
              <a:noFill/>
            </a:ln>
          </p:spPr>
          <p:txBody>
            <a:bodyPr lIns="91425" tIns="91425" rIns="91425" bIns="91425" anchor="t" anchorCtr="0">
              <a:noAutofit/>
            </a:bodyPr>
            <a:lstStyle/>
            <a:p>
              <a:pPr>
                <a:spcBef>
                  <a:spcPts val="0"/>
                </a:spcBef>
                <a:buNone/>
              </a:pPr>
              <a:r>
                <a:rPr lang="vi" dirty="0">
                  <a:solidFill>
                    <a:srgbClr val="3A3326"/>
                  </a:solidFill>
                  <a:latin typeface="Open Sans" panose="020B0604020202020204" charset="0"/>
                  <a:ea typeface="Open Sans" panose="020B0604020202020204" charset="0"/>
                  <a:cs typeface="Open Sans" panose="020B0604020202020204" charset="0"/>
                </a:rPr>
                <a:t>Connected</a:t>
              </a:r>
            </a:p>
          </p:txBody>
        </p:sp>
        <p:sp>
          <p:nvSpPr>
            <p:cNvPr id="112" name="Shape 112"/>
            <p:cNvSpPr txBox="1"/>
            <p:nvPr/>
          </p:nvSpPr>
          <p:spPr>
            <a:xfrm>
              <a:off x="5908500" y="3962975"/>
              <a:ext cx="1649100" cy="759599"/>
            </a:xfrm>
            <a:prstGeom prst="rect">
              <a:avLst/>
            </a:prstGeom>
            <a:noFill/>
            <a:ln>
              <a:noFill/>
            </a:ln>
          </p:spPr>
          <p:txBody>
            <a:bodyPr lIns="91425" tIns="91425" rIns="91425" bIns="91425" anchor="t" anchorCtr="0">
              <a:noAutofit/>
            </a:bodyPr>
            <a:lstStyle/>
            <a:p>
              <a:pPr>
                <a:spcBef>
                  <a:spcPts val="0"/>
                </a:spcBef>
                <a:buNone/>
              </a:pPr>
              <a:r>
                <a:rPr lang="vi">
                  <a:solidFill>
                    <a:srgbClr val="3A3326"/>
                  </a:solidFill>
                  <a:latin typeface="Open Sans" panose="020B0604020202020204" charset="0"/>
                  <a:ea typeface="Open Sans" panose="020B0604020202020204" charset="0"/>
                  <a:cs typeface="Open Sans" panose="020B0604020202020204" charset="0"/>
                </a:rPr>
                <a:t>Send success</a:t>
              </a:r>
            </a:p>
          </p:txBody>
        </p:sp>
        <p:cxnSp>
          <p:nvCxnSpPr>
            <p:cNvPr id="113" name="Shape 113"/>
            <p:cNvCxnSpPr/>
            <p:nvPr/>
          </p:nvCxnSpPr>
          <p:spPr>
            <a:xfrm>
              <a:off x="3758150" y="4053400"/>
              <a:ext cx="1887899" cy="158399"/>
            </a:xfrm>
            <a:prstGeom prst="straightConnector1">
              <a:avLst/>
            </a:prstGeom>
            <a:noFill/>
            <a:ln w="19050" cap="flat" cmpd="sng">
              <a:solidFill>
                <a:schemeClr val="dk2"/>
              </a:solidFill>
              <a:prstDash val="solid"/>
              <a:round/>
              <a:headEnd type="none" w="lg" len="lg"/>
              <a:tailEnd type="triangle" w="lg" len="lg"/>
            </a:ln>
          </p:spPr>
        </p:cxnSp>
      </p:gr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Lập trình Socket - UDP</a:t>
            </a:r>
          </a:p>
        </p:txBody>
      </p:sp>
      <p:sp>
        <p:nvSpPr>
          <p:cNvPr id="119" name="Shape 119"/>
          <p:cNvSpPr txBox="1"/>
          <p:nvPr/>
        </p:nvSpPr>
        <p:spPr>
          <a:xfrm>
            <a:off x="2862137" y="1110050"/>
            <a:ext cx="1309799" cy="648899"/>
          </a:xfrm>
          <a:prstGeom prst="rect">
            <a:avLst/>
          </a:prstGeom>
          <a:solidFill>
            <a:srgbClr val="9FC5E8"/>
          </a:solidFill>
          <a:ln w="28575" cap="flat" cmpd="sng">
            <a:noFill/>
            <a:prstDash val="solid"/>
            <a:round/>
            <a:headEnd type="none" w="med" len="med"/>
            <a:tailEnd type="none" w="med" len="med"/>
          </a:ln>
        </p:spPr>
        <p:txBody>
          <a:bodyPr lIns="91425" tIns="91425" rIns="91425" bIns="91425" anchor="t" anchorCtr="0">
            <a:noAutofit/>
          </a:bodyPr>
          <a:lstStyle/>
          <a:p>
            <a:pPr lvl="0" rtl="0">
              <a:spcBef>
                <a:spcPts val="0"/>
              </a:spcBef>
              <a:buNone/>
            </a:pPr>
            <a:r>
              <a:rPr lang="vi" dirty="0">
                <a:solidFill>
                  <a:schemeClr val="bg2"/>
                </a:solidFill>
              </a:rPr>
              <a:t>Server</a:t>
            </a:r>
            <a:br>
              <a:rPr lang="vi" dirty="0">
                <a:solidFill>
                  <a:schemeClr val="bg2"/>
                </a:solidFill>
              </a:rPr>
            </a:br>
            <a:r>
              <a:rPr lang="vi" dirty="0">
                <a:solidFill>
                  <a:schemeClr val="bg2"/>
                </a:solidFill>
              </a:rPr>
              <a:t>(192.168.1.1)</a:t>
            </a:r>
          </a:p>
        </p:txBody>
      </p:sp>
      <p:sp>
        <p:nvSpPr>
          <p:cNvPr id="120" name="Shape 120"/>
          <p:cNvSpPr txBox="1"/>
          <p:nvPr/>
        </p:nvSpPr>
        <p:spPr>
          <a:xfrm>
            <a:off x="5001212" y="1134050"/>
            <a:ext cx="1285800" cy="600899"/>
          </a:xfrm>
          <a:prstGeom prst="rect">
            <a:avLst/>
          </a:prstGeom>
          <a:solidFill>
            <a:srgbClr val="9FC5E8"/>
          </a:solidFill>
          <a:ln w="28575" cap="flat" cmpd="sng">
            <a:noFill/>
            <a:prstDash val="solid"/>
            <a:round/>
            <a:headEnd type="none" w="med" len="med"/>
            <a:tailEnd type="none" w="med" len="med"/>
          </a:ln>
        </p:spPr>
        <p:txBody>
          <a:bodyPr lIns="91425" tIns="91425" rIns="91425" bIns="91425" anchor="t" anchorCtr="0">
            <a:noAutofit/>
          </a:bodyPr>
          <a:lstStyle/>
          <a:p>
            <a:pPr lvl="0" rtl="0">
              <a:spcBef>
                <a:spcPts val="0"/>
              </a:spcBef>
              <a:buNone/>
            </a:pPr>
            <a:r>
              <a:rPr lang="vi" dirty="0">
                <a:solidFill>
                  <a:schemeClr val="bg2"/>
                </a:solidFill>
              </a:rPr>
              <a:t>Client</a:t>
            </a:r>
            <a:br>
              <a:rPr lang="vi" dirty="0">
                <a:solidFill>
                  <a:schemeClr val="bg2"/>
                </a:solidFill>
              </a:rPr>
            </a:br>
            <a:r>
              <a:rPr lang="vi" dirty="0">
                <a:solidFill>
                  <a:schemeClr val="bg2"/>
                </a:solidFill>
              </a:rPr>
              <a:t>(192.168.1.2)</a:t>
            </a:r>
          </a:p>
        </p:txBody>
      </p:sp>
      <p:cxnSp>
        <p:nvCxnSpPr>
          <p:cNvPr id="121" name="Shape 121"/>
          <p:cNvCxnSpPr/>
          <p:nvPr/>
        </p:nvCxnSpPr>
        <p:spPr>
          <a:xfrm>
            <a:off x="3517037" y="1758950"/>
            <a:ext cx="18000" cy="2848200"/>
          </a:xfrm>
          <a:prstGeom prst="straightConnector1">
            <a:avLst/>
          </a:prstGeom>
          <a:noFill/>
          <a:ln w="19050" cap="flat" cmpd="sng">
            <a:solidFill>
              <a:schemeClr val="dk2"/>
            </a:solidFill>
            <a:prstDash val="solid"/>
            <a:round/>
            <a:headEnd type="none" w="lg" len="lg"/>
            <a:tailEnd type="none" w="lg" len="lg"/>
          </a:ln>
        </p:spPr>
      </p:cxnSp>
      <p:cxnSp>
        <p:nvCxnSpPr>
          <p:cNvPr id="122" name="Shape 122"/>
          <p:cNvCxnSpPr>
            <a:stCxn id="120" idx="2"/>
          </p:cNvCxnSpPr>
          <p:nvPr/>
        </p:nvCxnSpPr>
        <p:spPr>
          <a:xfrm flipH="1">
            <a:off x="5638112" y="1734949"/>
            <a:ext cx="6000" cy="2824200"/>
          </a:xfrm>
          <a:prstGeom prst="straightConnector1">
            <a:avLst/>
          </a:prstGeom>
          <a:noFill/>
          <a:ln w="19050" cap="flat" cmpd="sng">
            <a:solidFill>
              <a:schemeClr val="dk2"/>
            </a:solidFill>
            <a:prstDash val="solid"/>
            <a:round/>
            <a:headEnd type="none" w="lg" len="lg"/>
            <a:tailEnd type="none" w="lg" len="lg"/>
          </a:ln>
        </p:spPr>
      </p:cxnSp>
      <p:sp>
        <p:nvSpPr>
          <p:cNvPr id="123" name="Shape 123"/>
          <p:cNvSpPr txBox="1"/>
          <p:nvPr/>
        </p:nvSpPr>
        <p:spPr>
          <a:xfrm>
            <a:off x="5854487" y="1786325"/>
            <a:ext cx="1285800" cy="648899"/>
          </a:xfrm>
          <a:prstGeom prst="rect">
            <a:avLst/>
          </a:prstGeom>
          <a:noFill/>
          <a:ln>
            <a:noFill/>
          </a:ln>
        </p:spPr>
        <p:txBody>
          <a:bodyPr lIns="91425" tIns="91425" rIns="91425" bIns="91425" anchor="t" anchorCtr="0">
            <a:noAutofit/>
          </a:bodyPr>
          <a:lstStyle/>
          <a:p>
            <a:pPr lvl="0" rtl="0">
              <a:spcBef>
                <a:spcPts val="0"/>
              </a:spcBef>
              <a:buNone/>
            </a:pPr>
            <a:r>
              <a:rPr lang="vi" dirty="0">
                <a:solidFill>
                  <a:schemeClr val="bg2"/>
                </a:solidFill>
              </a:rPr>
              <a:t>Conenct to</a:t>
            </a:r>
            <a:br>
              <a:rPr lang="vi" dirty="0">
                <a:solidFill>
                  <a:schemeClr val="bg2"/>
                </a:solidFill>
              </a:rPr>
            </a:br>
            <a:r>
              <a:rPr lang="vi" dirty="0">
                <a:solidFill>
                  <a:schemeClr val="bg2"/>
                </a:solidFill>
              </a:rPr>
              <a:t>192.168.1.1</a:t>
            </a:r>
          </a:p>
        </p:txBody>
      </p:sp>
      <p:sp>
        <p:nvSpPr>
          <p:cNvPr id="124" name="Shape 124"/>
          <p:cNvSpPr txBox="1"/>
          <p:nvPr/>
        </p:nvSpPr>
        <p:spPr>
          <a:xfrm>
            <a:off x="1872687" y="2243000"/>
            <a:ext cx="1466100" cy="456599"/>
          </a:xfrm>
          <a:prstGeom prst="rect">
            <a:avLst/>
          </a:prstGeom>
          <a:noFill/>
          <a:ln>
            <a:noFill/>
          </a:ln>
        </p:spPr>
        <p:txBody>
          <a:bodyPr lIns="91425" tIns="91425" rIns="91425" bIns="91425" anchor="t" anchorCtr="0">
            <a:noAutofit/>
          </a:bodyPr>
          <a:lstStyle/>
          <a:p>
            <a:pPr lvl="0" algn="r" rtl="0">
              <a:spcBef>
                <a:spcPts val="0"/>
              </a:spcBef>
              <a:buNone/>
            </a:pPr>
            <a:r>
              <a:rPr lang="vi" dirty="0">
                <a:solidFill>
                  <a:schemeClr val="bg2"/>
                </a:solidFill>
              </a:rPr>
              <a:t>Accept Connect</a:t>
            </a:r>
          </a:p>
        </p:txBody>
      </p:sp>
      <p:sp>
        <p:nvSpPr>
          <p:cNvPr id="125" name="Shape 125"/>
          <p:cNvSpPr txBox="1"/>
          <p:nvPr/>
        </p:nvSpPr>
        <p:spPr>
          <a:xfrm>
            <a:off x="5801087" y="2675625"/>
            <a:ext cx="1562399" cy="456599"/>
          </a:xfrm>
          <a:prstGeom prst="rect">
            <a:avLst/>
          </a:prstGeom>
          <a:noFill/>
          <a:ln>
            <a:noFill/>
          </a:ln>
        </p:spPr>
        <p:txBody>
          <a:bodyPr lIns="91425" tIns="91425" rIns="91425" bIns="91425" anchor="t" anchorCtr="0">
            <a:noAutofit/>
          </a:bodyPr>
          <a:lstStyle/>
          <a:p>
            <a:pPr lvl="0" rtl="0">
              <a:spcBef>
                <a:spcPts val="0"/>
              </a:spcBef>
              <a:buNone/>
            </a:pPr>
            <a:r>
              <a:rPr lang="vi" dirty="0">
                <a:solidFill>
                  <a:schemeClr val="bg2"/>
                </a:solidFill>
              </a:rPr>
              <a:t>Send Message</a:t>
            </a:r>
          </a:p>
        </p:txBody>
      </p:sp>
      <p:sp>
        <p:nvSpPr>
          <p:cNvPr id="126" name="Shape 126"/>
          <p:cNvSpPr txBox="1"/>
          <p:nvPr/>
        </p:nvSpPr>
        <p:spPr>
          <a:xfrm>
            <a:off x="1660362" y="3156325"/>
            <a:ext cx="1746599" cy="456599"/>
          </a:xfrm>
          <a:prstGeom prst="rect">
            <a:avLst/>
          </a:prstGeom>
          <a:noFill/>
          <a:ln>
            <a:noFill/>
          </a:ln>
        </p:spPr>
        <p:txBody>
          <a:bodyPr lIns="91425" tIns="91425" rIns="91425" bIns="91425" anchor="t" anchorCtr="0">
            <a:noAutofit/>
          </a:bodyPr>
          <a:lstStyle/>
          <a:p>
            <a:pPr lvl="0" algn="r" rtl="0">
              <a:spcBef>
                <a:spcPts val="0"/>
              </a:spcBef>
              <a:buNone/>
            </a:pPr>
            <a:r>
              <a:rPr lang="vi" dirty="0">
                <a:solidFill>
                  <a:schemeClr val="bg2"/>
                </a:solidFill>
              </a:rPr>
              <a:t>Received Messae</a:t>
            </a:r>
          </a:p>
        </p:txBody>
      </p:sp>
      <p:cxnSp>
        <p:nvCxnSpPr>
          <p:cNvPr id="127" name="Shape 127"/>
          <p:cNvCxnSpPr/>
          <p:nvPr/>
        </p:nvCxnSpPr>
        <p:spPr>
          <a:xfrm flipH="1">
            <a:off x="3611112" y="2074750"/>
            <a:ext cx="1983000" cy="360600"/>
          </a:xfrm>
          <a:prstGeom prst="straightConnector1">
            <a:avLst/>
          </a:prstGeom>
          <a:noFill/>
          <a:ln w="19050" cap="flat" cmpd="sng">
            <a:solidFill>
              <a:schemeClr val="dk2"/>
            </a:solidFill>
            <a:prstDash val="solid"/>
            <a:round/>
            <a:headEnd type="none" w="lg" len="lg"/>
            <a:tailEnd type="triangle" w="lg" len="lg"/>
          </a:ln>
        </p:spPr>
      </p:cxnSp>
      <p:cxnSp>
        <p:nvCxnSpPr>
          <p:cNvPr id="128" name="Shape 128"/>
          <p:cNvCxnSpPr/>
          <p:nvPr/>
        </p:nvCxnSpPr>
        <p:spPr>
          <a:xfrm flipH="1">
            <a:off x="3623112" y="2879925"/>
            <a:ext cx="1971000" cy="4686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0250" y="526350"/>
            <a:ext cx="6914891" cy="4090800"/>
          </a:xfrm>
        </p:spPr>
        <p:txBody>
          <a:bodyPr/>
          <a:lstStyle/>
          <a:p>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Xây</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a:t>
            </a:r>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dựng</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a:t>
            </a:r>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ứng</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a:t>
            </a:r>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dụng</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a:t>
            </a:r>
            <a:r>
              <a:rPr lang="en-US" sz="6000" dirty="0" smtClean="0">
                <a:solidFill>
                  <a:schemeClr val="bg2"/>
                </a:solidFill>
                <a:latin typeface="Tahoma" panose="020B0604030504040204" pitchFamily="34" charset="0"/>
                <a:ea typeface="Tahoma" panose="020B0604030504040204" pitchFamily="34" charset="0"/>
                <a:cs typeface="Tahoma" panose="020B0604030504040204" pitchFamily="34" charset="0"/>
              </a:rPr>
              <a:t/>
            </a:r>
            <a:br>
              <a:rPr lang="en-US" sz="6000" dirty="0" smtClean="0">
                <a:solidFill>
                  <a:schemeClr val="bg2"/>
                </a:solidFill>
                <a:latin typeface="Tahoma" panose="020B0604030504040204" pitchFamily="34" charset="0"/>
                <a:ea typeface="Tahoma" panose="020B0604030504040204" pitchFamily="34" charset="0"/>
                <a:cs typeface="Tahoma" panose="020B0604030504040204" pitchFamily="34" charset="0"/>
              </a:rPr>
            </a:br>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môi</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a:t>
            </a:r>
            <a:r>
              <a:rPr lang="en-US" sz="4800" dirty="0" err="1" smtClean="0">
                <a:solidFill>
                  <a:schemeClr val="bg2"/>
                </a:solidFill>
                <a:latin typeface="Tahoma" panose="020B0604030504040204" pitchFamily="34" charset="0"/>
                <a:ea typeface="Tahoma" panose="020B0604030504040204" pitchFamily="34" charset="0"/>
                <a:cs typeface="Tahoma" panose="020B0604030504040204" pitchFamily="34" charset="0"/>
              </a:rPr>
              <a:t>trường</a:t>
            </a:r>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 Windows</a:t>
            </a:r>
            <a:endParaRPr lang="vi-VN" sz="4800" dirty="0">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166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dirty="0"/>
              <a:t>Lớp HostName</a:t>
            </a:r>
          </a:p>
        </p:txBody>
      </p:sp>
      <p:sp>
        <p:nvSpPr>
          <p:cNvPr id="142" name="Shape 142"/>
          <p:cNvSpPr txBox="1">
            <a:spLocks noGrp="1"/>
          </p:cNvSpPr>
          <p:nvPr>
            <p:ph type="body" idx="1"/>
          </p:nvPr>
        </p:nvSpPr>
        <p:spPr>
          <a:xfrm>
            <a:off x="311700" y="1266325"/>
            <a:ext cx="8520599" cy="2672496"/>
          </a:xfrm>
          <a:prstGeom prst="rect">
            <a:avLst/>
          </a:prstGeom>
        </p:spPr>
        <p:txBody>
          <a:bodyPr lIns="91425" tIns="91425" rIns="91425" bIns="91425" anchor="t" anchorCtr="0">
            <a:spAutoFit/>
          </a:bodyPr>
          <a:lstStyle/>
          <a:p>
            <a:pPr marL="457200" lvl="0" indent="-355600" algn="just" rtl="0">
              <a:lnSpc>
                <a:spcPct val="150000"/>
              </a:lnSpc>
              <a:spcBef>
                <a:spcPts val="0"/>
              </a:spcBef>
              <a:buSzPct val="100000"/>
              <a:buFont typeface="Times New Roman"/>
              <a:buChar char="●"/>
            </a:pPr>
            <a:r>
              <a:rPr lang="vi" dirty="0">
                <a:latin typeface="Open Sans" panose="020B0604020202020204" charset="0"/>
                <a:ea typeface="Open Sans" panose="020B0604020202020204" charset="0"/>
                <a:cs typeface="Open Sans" panose="020B0604020202020204" charset="0"/>
                <a:sym typeface="Times New Roman"/>
              </a:rPr>
              <a:t>Cung cấp một đối tượng dùng để phục vụ cho việc khởi tạo kết nối, lưu thông tin đầu cuối của một ứng dụng mạng.</a:t>
            </a:r>
          </a:p>
          <a:p>
            <a:pPr marL="457200" lvl="0" indent="-355600" algn="just" rtl="0">
              <a:lnSpc>
                <a:spcPct val="150000"/>
              </a:lnSpc>
              <a:spcBef>
                <a:spcPts val="0"/>
              </a:spcBef>
              <a:buSzPct val="100000"/>
              <a:buFont typeface="Times New Roman"/>
              <a:buChar char="●"/>
            </a:pPr>
            <a:r>
              <a:rPr lang="vi" dirty="0">
                <a:latin typeface="Open Sans" panose="020B0604020202020204" charset="0"/>
                <a:ea typeface="Open Sans" panose="020B0604020202020204" charset="0"/>
                <a:cs typeface="Open Sans" panose="020B0604020202020204" charset="0"/>
                <a:sym typeface="Times New Roman"/>
              </a:rPr>
              <a:t>Sử dụng cho cả TCP và UDP network và một số kiểu kết nối khác.</a:t>
            </a:r>
          </a:p>
          <a:p>
            <a:pPr marL="457200" lvl="0" indent="-355600" algn="just">
              <a:lnSpc>
                <a:spcPct val="150000"/>
              </a:lnSpc>
              <a:spcBef>
                <a:spcPts val="0"/>
              </a:spcBef>
              <a:buSzPct val="100000"/>
              <a:buFont typeface="Times New Roman"/>
              <a:buChar char="●"/>
            </a:pPr>
            <a:r>
              <a:rPr lang="vi" dirty="0">
                <a:latin typeface="Open Sans" panose="020B0604020202020204" charset="0"/>
                <a:ea typeface="Open Sans" panose="020B0604020202020204" charset="0"/>
                <a:cs typeface="Open Sans" panose="020B0604020202020204" charset="0"/>
                <a:sym typeface="Times New Roman"/>
              </a:rPr>
              <a:t>Thông thường có một số cách để giúp ta get tự động một hostname trên thiết bị hiện hành hoặc trên các thiết bị đang kết nối.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599" cy="707399"/>
          </a:xfrm>
          <a:prstGeom prst="rect">
            <a:avLst/>
          </a:prstGeom>
        </p:spPr>
        <p:txBody>
          <a:bodyPr lIns="91425" tIns="91425" rIns="91425" bIns="91425" anchor="t" anchorCtr="0">
            <a:noAutofit/>
          </a:bodyPr>
          <a:lstStyle/>
          <a:p>
            <a:pPr>
              <a:spcBef>
                <a:spcPts val="0"/>
              </a:spcBef>
              <a:buNone/>
            </a:pPr>
            <a:r>
              <a:rPr lang="vi"/>
              <a:t>Một số thuộc tính của HostName</a:t>
            </a:r>
          </a:p>
        </p:txBody>
      </p:sp>
      <p:graphicFrame>
        <p:nvGraphicFramePr>
          <p:cNvPr id="148" name="Shape 148"/>
          <p:cNvGraphicFramePr/>
          <p:nvPr>
            <p:extLst>
              <p:ext uri="{D42A27DB-BD31-4B8C-83A1-F6EECF244321}">
                <p14:modId xmlns:p14="http://schemas.microsoft.com/office/powerpoint/2010/main" val="2912087295"/>
              </p:ext>
            </p:extLst>
          </p:nvPr>
        </p:nvGraphicFramePr>
        <p:xfrm>
          <a:off x="1045050" y="1283800"/>
          <a:ext cx="7680960" cy="3642180"/>
        </p:xfrm>
        <a:graphic>
          <a:graphicData uri="http://schemas.openxmlformats.org/drawingml/2006/table">
            <a:tbl>
              <a:tblPr>
                <a:noFill/>
                <a:tableStyleId>{ACB821DF-0A20-4A97-883A-35A7F081EE9B}</a:tableStyleId>
              </a:tblPr>
              <a:tblGrid>
                <a:gridCol w="2560320"/>
                <a:gridCol w="2560320"/>
                <a:gridCol w="2560320"/>
              </a:tblGrid>
              <a:tr h="335450">
                <a:tc>
                  <a:txBody>
                    <a:bodyPr/>
                    <a:lstStyle/>
                    <a:p>
                      <a:pPr algn="ctr">
                        <a:spcBef>
                          <a:spcPts val="0"/>
                        </a:spcBef>
                        <a:buNone/>
                      </a:pPr>
                      <a:r>
                        <a:rPr lang="vi" sz="1700" b="1" dirty="0">
                          <a:solidFill>
                            <a:schemeClr val="bg2"/>
                          </a:solidFill>
                          <a:latin typeface="Open Sans" panose="020B0604020202020204" charset="0"/>
                          <a:ea typeface="Open Sans" panose="020B0604020202020204" charset="0"/>
                          <a:cs typeface="Open Sans" panose="020B0604020202020204" charset="0"/>
                          <a:sym typeface="Trebuchet MS"/>
                        </a:rPr>
                        <a:t>Tên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algn="ctr">
                        <a:spcBef>
                          <a:spcPts val="0"/>
                        </a:spcBef>
                        <a:buNone/>
                      </a:pPr>
                      <a:r>
                        <a:rPr lang="vi" sz="1700" b="1" dirty="0">
                          <a:solidFill>
                            <a:schemeClr val="bg2"/>
                          </a:solidFill>
                          <a:latin typeface="Open Sans" panose="020B0604020202020204" charset="0"/>
                          <a:ea typeface="Open Sans" panose="020B0604020202020204" charset="0"/>
                          <a:cs typeface="Open Sans" panose="020B0604020202020204" charset="0"/>
                          <a:sym typeface="Trebuchet MS"/>
                        </a:rPr>
                        <a:t>Kiểu</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algn="ctr">
                        <a:spcBef>
                          <a:spcPts val="0"/>
                        </a:spcBef>
                        <a:buNone/>
                      </a:pPr>
                      <a:r>
                        <a:rPr lang="vi" sz="1700" b="1" dirty="0">
                          <a:solidFill>
                            <a:schemeClr val="bg2"/>
                          </a:solidFill>
                          <a:latin typeface="Open Sans" panose="020B0604020202020204" charset="0"/>
                          <a:ea typeface="Open Sans" panose="020B0604020202020204" charset="0"/>
                          <a:cs typeface="Open Sans" panose="020B0604020202020204" charset="0"/>
                          <a:sym typeface="Trebuchet MS"/>
                        </a:rPr>
                        <a:t>Miêu tả</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Contructor: </a:t>
                      </a:r>
                      <a:b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b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HostName(string)</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Không có</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Dùng để khởi tạo đối tượng, tham số truyền vào có thể là chuỗi IP của thiết bị.</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IPInformation</a:t>
                      </a:r>
                    </a:p>
                  </a:txBody>
                  <a:tcPr marL="91425" marR="91425" marT="91425" marB="91425">
                    <a:lnL w="19050" cap="flat" cmpd="sng">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IPInformation</a:t>
                      </a:r>
                    </a:p>
                  </a:txBody>
                  <a:tcPr marL="91425" marR="91425" marT="91425" marB="91425">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Lưu thông tin về IP của thiết bị, như adapter, prefix</a:t>
                      </a:r>
                    </a:p>
                  </a:txBody>
                  <a:tcPr marL="91425" marR="91425" marT="91425" marB="91425">
                    <a:lnL w="19050" cap="flat" cmpd="sng" algn="ctr">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lgn="ctr">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DisplayName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string</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Tên của thiết bị</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RawName</a:t>
                      </a:r>
                    </a:p>
                  </a:txBody>
                  <a:tcPr marL="91425" marR="91425" marT="91425" marB="91425">
                    <a:lnL w="19050" cap="flat" cmpd="sng">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string</a:t>
                      </a:r>
                    </a:p>
                  </a:txBody>
                  <a:tcPr marL="91425" marR="91425" marT="91425" marB="91425">
                    <a:lnL w="19050" cap="flat" cmpd="sng" algn="ctr">
                      <a:solidFill>
                        <a:srgbClr val="9E9E9E"/>
                      </a:solidFill>
                      <a:prstDash val="solid"/>
                      <a:round/>
                      <a:headEnd type="none" w="med" len="med"/>
                      <a:tailEnd type="none" w="med" len="med"/>
                    </a:lnL>
                    <a:lnR w="19050" cap="flat" cmpd="sng" algn="ctr">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Chuỗi dùng để khởi tạo</a:t>
                      </a:r>
                    </a:p>
                  </a:txBody>
                  <a:tcPr marL="91425" marR="91425" marT="91425" marB="91425">
                    <a:lnL w="19050" cap="flat" cmpd="sng" algn="ctr">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lgn="ctr">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81000">
                <a:tc>
                  <a:txBody>
                    <a:bodyPr/>
                    <a:lstStyle/>
                    <a:p>
                      <a:pPr algn="l" rtl="0">
                        <a:spcBef>
                          <a:spcPts val="0"/>
                        </a:spcBef>
                        <a:buNone/>
                      </a:pPr>
                      <a:r>
                        <a:rPr lang="vi" sz="1500" b="1" dirty="0">
                          <a:solidFill>
                            <a:schemeClr val="bg2"/>
                          </a:solidFill>
                          <a:latin typeface="Open Sans" panose="020B0604020202020204" charset="0"/>
                          <a:ea typeface="Open Sans" panose="020B0604020202020204" charset="0"/>
                          <a:cs typeface="Open Sans" panose="020B0604020202020204" charset="0"/>
                          <a:sym typeface="Times New Roman"/>
                        </a:rPr>
                        <a:t>Type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l" rtl="0">
                        <a:spcBef>
                          <a:spcPts val="0"/>
                        </a:spcBef>
                        <a:buNone/>
                      </a:pPr>
                      <a:r>
                        <a:rPr lang="vi" sz="1500" i="1" dirty="0">
                          <a:solidFill>
                            <a:schemeClr val="bg2"/>
                          </a:solidFill>
                          <a:latin typeface="Open Sans" panose="020B0604020202020204" charset="0"/>
                          <a:ea typeface="Open Sans" panose="020B0604020202020204" charset="0"/>
                          <a:cs typeface="Open Sans" panose="020B0604020202020204" charset="0"/>
                          <a:sym typeface="Times New Roman"/>
                        </a:rPr>
                        <a:t>HostNameType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algn="just" rtl="0">
                        <a:spcBef>
                          <a:spcPts val="0"/>
                        </a:spcBef>
                        <a:buNone/>
                      </a:pPr>
                      <a:r>
                        <a:rPr lang="vi" sz="1500" dirty="0">
                          <a:solidFill>
                            <a:schemeClr val="bg2"/>
                          </a:solidFill>
                          <a:latin typeface="Open Sans" panose="020B0604020202020204" charset="0"/>
                          <a:ea typeface="Open Sans" panose="020B0604020202020204" charset="0"/>
                          <a:cs typeface="Open Sans" panose="020B0604020202020204" charset="0"/>
                          <a:sym typeface="Times New Roman"/>
                        </a:rPr>
                        <a:t>Loại hostName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bl>
          </a:graphicData>
        </a:graphic>
      </p:graphicFrame>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0250" y="526350"/>
            <a:ext cx="6914891" cy="4090800"/>
          </a:xfrm>
        </p:spPr>
        <p:txBody>
          <a:bodyPr/>
          <a:lstStyle/>
          <a:p>
            <a:r>
              <a:rPr lang="en-US" sz="4800" dirty="0" smtClean="0">
                <a:solidFill>
                  <a:schemeClr val="bg2"/>
                </a:solidFill>
                <a:latin typeface="Tahoma" panose="020B0604030504040204" pitchFamily="34" charset="0"/>
                <a:ea typeface="Tahoma" panose="020B0604030504040204" pitchFamily="34" charset="0"/>
                <a:cs typeface="Tahoma" panose="020B0604030504040204" pitchFamily="34" charset="0"/>
              </a:rPr>
              <a:t>Stream Socket</a:t>
            </a:r>
            <a:endParaRPr lang="vi-VN" sz="4800" dirty="0">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6153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2408</Words>
  <Application>Microsoft Office PowerPoint</Application>
  <PresentationFormat>On-screen Show (16:9)</PresentationFormat>
  <Paragraphs>330</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Courier New</vt:lpstr>
      <vt:lpstr>PT Sans Narrow</vt:lpstr>
      <vt:lpstr>Verdana</vt:lpstr>
      <vt:lpstr>Trebuchet MS</vt:lpstr>
      <vt:lpstr>Times New Roman</vt:lpstr>
      <vt:lpstr>Arial</vt:lpstr>
      <vt:lpstr>Open Sans</vt:lpstr>
      <vt:lpstr>Tahoma</vt:lpstr>
      <vt:lpstr>tropic</vt:lpstr>
      <vt:lpstr>Giao tiếp giữa các thiết bị</vt:lpstr>
      <vt:lpstr>PowerPoint Presentation</vt:lpstr>
      <vt:lpstr>Các khái niệm cơ bản</vt:lpstr>
      <vt:lpstr>Lập trình Socket - TCP</vt:lpstr>
      <vt:lpstr>Lập trình Socket - UDP</vt:lpstr>
      <vt:lpstr>Xây dựng ứng dụng  môi trường Windows</vt:lpstr>
      <vt:lpstr>Lớp HostName</vt:lpstr>
      <vt:lpstr>Một số thuộc tính của HostName</vt:lpstr>
      <vt:lpstr>Stream Socket</vt:lpstr>
      <vt:lpstr>Thiết lập Capabilities</vt:lpstr>
      <vt:lpstr>StreamSocket</vt:lpstr>
      <vt:lpstr>StreamSocket</vt:lpstr>
      <vt:lpstr>StreamSocket</vt:lpstr>
      <vt:lpstr>Lớp StreamSocket</vt:lpstr>
      <vt:lpstr>DataReader - DataWritter</vt:lpstr>
      <vt:lpstr>Đóng kết nối</vt:lpstr>
      <vt:lpstr>Datagram Socket</vt:lpstr>
      <vt:lpstr>Kết nối Datagram - UDP</vt:lpstr>
      <vt:lpstr>Lớp DatagramSocket</vt:lpstr>
      <vt:lpstr>Khởi tạo một đối tượng Datagram</vt:lpstr>
      <vt:lpstr>Sự kiện MessageReceived</vt:lpstr>
      <vt:lpstr>Bluetooth</vt:lpstr>
      <vt:lpstr>Kết nối Bluetooth</vt:lpstr>
      <vt:lpstr>PeerFinder</vt:lpstr>
      <vt:lpstr>Lớp PeerFinder</vt:lpstr>
      <vt:lpstr>PeerFinder</vt:lpstr>
      <vt:lpstr>Sự kiện ConnectionRequested </vt:lpstr>
      <vt:lpstr>Sự kiện TriggeredConnectionStateChanged</vt:lpstr>
      <vt:lpstr>Kết Nối NFC</vt:lpstr>
      <vt:lpstr>Đối tượng ProximityDevice</vt:lpstr>
      <vt:lpstr>Truyền dữ liệu (1)</vt:lpstr>
      <vt:lpstr>Truyền dữ liệu (2)</vt:lpstr>
      <vt:lpstr>Nhận dữ liệu</vt:lpstr>
      <vt:lpstr>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giữa kì  NM Phần Mềm + H.Thống Nhúng</dc:title>
  <cp:lastModifiedBy>Stevie Job</cp:lastModifiedBy>
  <cp:revision>32</cp:revision>
  <dcterms:modified xsi:type="dcterms:W3CDTF">2015-12-17T16:05:08Z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