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6" r:id="rId4"/>
    <p:sldId id="268" r:id="rId5"/>
    <p:sldId id="269" r:id="rId6"/>
    <p:sldId id="270" r:id="rId7"/>
    <p:sldId id="257" r:id="rId8"/>
    <p:sldId id="271" r:id="rId9"/>
    <p:sldId id="265"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21E7"/>
    <a:srgbClr val="C262F8"/>
    <a:srgbClr val="DDA7FB"/>
    <a:srgbClr val="700F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179" autoAdjust="0"/>
  </p:normalViewPr>
  <p:slideViewPr>
    <p:cSldViewPr snapToGrid="0">
      <p:cViewPr varScale="1">
        <p:scale>
          <a:sx n="43" d="100"/>
          <a:sy n="43" d="100"/>
        </p:scale>
        <p:origin x="15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E60D6-2AC9-44F4-B2E6-1D6D4945BF2A}"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D6BC3-D785-4B56-A716-EEA8588E10AC}" type="slidenum">
              <a:rPr lang="en-US" smtClean="0"/>
              <a:t>‹#›</a:t>
            </a:fld>
            <a:endParaRPr lang="en-US"/>
          </a:p>
        </p:txBody>
      </p:sp>
    </p:spTree>
    <p:extLst>
      <p:ext uri="{BB962C8B-B14F-4D97-AF65-F5344CB8AC3E}">
        <p14:creationId xmlns:p14="http://schemas.microsoft.com/office/powerpoint/2010/main" val="176253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DD6BC3-D785-4B56-A716-EEA8588E10AC}" type="slidenum">
              <a:rPr lang="en-US" smtClean="0"/>
              <a:t>2</a:t>
            </a:fld>
            <a:endParaRPr lang="en-US"/>
          </a:p>
        </p:txBody>
      </p:sp>
    </p:spTree>
    <p:extLst>
      <p:ext uri="{BB962C8B-B14F-4D97-AF65-F5344CB8AC3E}">
        <p14:creationId xmlns:p14="http://schemas.microsoft.com/office/powerpoint/2010/main" val="190364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consider a simple example:</a:t>
            </a:r>
          </a:p>
          <a:p>
            <a:r>
              <a:rPr lang="en-US" sz="1200" b="0" i="0" kern="1200" dirty="0" smtClean="0">
                <a:solidFill>
                  <a:schemeClr val="tx1"/>
                </a:solidFill>
                <a:effectLst/>
                <a:latin typeface="+mn-lt"/>
                <a:ea typeface="+mn-ea"/>
                <a:cs typeface="+mn-cs"/>
              </a:rPr>
              <a:t> we collect historical Bitcoin prices over the past year.</a:t>
            </a:r>
          </a:p>
          <a:p>
            <a:r>
              <a:rPr lang="en-US" sz="1200" b="0" i="0" kern="1200" dirty="0" smtClean="0">
                <a:solidFill>
                  <a:schemeClr val="tx1"/>
                </a:solidFill>
                <a:effectLst/>
                <a:latin typeface="+mn-lt"/>
                <a:ea typeface="+mn-ea"/>
                <a:cs typeface="+mn-cs"/>
              </a:rPr>
              <a:t> By analyzing this data, we look for patterns and trends.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Using tools like machine learning, we can predict future prices based on past behavior.</a:t>
            </a:r>
          </a:p>
          <a:p>
            <a:r>
              <a:rPr lang="en-US" sz="1200" b="0" i="0" kern="1200" dirty="0" smtClean="0">
                <a:solidFill>
                  <a:schemeClr val="tx1"/>
                </a:solidFill>
                <a:effectLst/>
                <a:latin typeface="+mn-lt"/>
                <a:ea typeface="+mn-ea"/>
                <a:cs typeface="+mn-cs"/>
              </a:rPr>
              <a:t>We visualize this data with easy-to-understand charts and graphs. These visualizations help us see trends and make predictions more clearly.</a:t>
            </a:r>
          </a:p>
          <a:p>
            <a:r>
              <a:rPr lang="en-US" sz="1200" b="0" i="0" kern="1200" dirty="0" smtClean="0">
                <a:solidFill>
                  <a:schemeClr val="tx1"/>
                </a:solidFill>
                <a:effectLst/>
                <a:latin typeface="+mn-lt"/>
                <a:ea typeface="+mn-ea"/>
                <a:cs typeface="+mn-cs"/>
              </a:rPr>
              <a:t>In this session, we'll show you how we gather data, analyze it, and create visual predictions. </a:t>
            </a:r>
          </a:p>
          <a:p>
            <a:r>
              <a:rPr lang="en-US" sz="1200" b="0" i="0" kern="1200" dirty="0" smtClean="0">
                <a:solidFill>
                  <a:schemeClr val="tx1"/>
                </a:solidFill>
                <a:effectLst/>
                <a:latin typeface="+mn-lt"/>
                <a:ea typeface="+mn-ea"/>
                <a:cs typeface="+mn-cs"/>
              </a:rPr>
              <a:t>By the end, you'll see how these methods can help you make better investment decisions.</a:t>
            </a:r>
          </a:p>
          <a:p>
            <a:endParaRPr lang="en-IN" dirty="0"/>
          </a:p>
        </p:txBody>
      </p:sp>
      <p:sp>
        <p:nvSpPr>
          <p:cNvPr id="4" name="Slide Number Placeholder 3"/>
          <p:cNvSpPr>
            <a:spLocks noGrp="1"/>
          </p:cNvSpPr>
          <p:nvPr>
            <p:ph type="sldNum" sz="quarter" idx="10"/>
          </p:nvPr>
        </p:nvSpPr>
        <p:spPr/>
        <p:txBody>
          <a:bodyPr/>
          <a:lstStyle/>
          <a:p>
            <a:fld id="{36DD6BC3-D785-4B56-A716-EEA8588E10AC}" type="slidenum">
              <a:rPr lang="en-US" smtClean="0"/>
              <a:t>3</a:t>
            </a:fld>
            <a:endParaRPr lang="en-US"/>
          </a:p>
        </p:txBody>
      </p:sp>
    </p:spTree>
    <p:extLst>
      <p:ext uri="{BB962C8B-B14F-4D97-AF65-F5344CB8AC3E}">
        <p14:creationId xmlns:p14="http://schemas.microsoft.com/office/powerpoint/2010/main" val="365242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0D0D0D"/>
                </a:solidFill>
                <a:effectLst/>
                <a:highlight>
                  <a:srgbClr val="FFFFFF"/>
                </a:highlight>
                <a:latin typeface="Söhne"/>
              </a:rPr>
              <a:t>RandomForestClassifier</a:t>
            </a:r>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Overview:</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RandomForestClassifier</a:t>
            </a:r>
            <a:r>
              <a:rPr lang="en-US" b="0" i="0" dirty="0">
                <a:solidFill>
                  <a:srgbClr val="0D0D0D"/>
                </a:solidFill>
                <a:effectLst/>
                <a:highlight>
                  <a:srgbClr val="FFFFFF"/>
                </a:highlight>
                <a:latin typeface="Söhne"/>
              </a:rPr>
              <a:t> is an ensemble learning method primarily used for classification tasks. It builds multiple decision trees during training and merges them to get a more accurate and stable prediction.</a:t>
            </a:r>
          </a:p>
          <a:p>
            <a:pPr algn="l"/>
            <a:r>
              <a:rPr lang="en-US" b="1" i="0" dirty="0">
                <a:solidFill>
                  <a:srgbClr val="0D0D0D"/>
                </a:solidFill>
                <a:effectLst/>
                <a:highlight>
                  <a:srgbClr val="FFFFFF"/>
                </a:highlight>
                <a:latin typeface="Söhne"/>
              </a:rPr>
              <a:t>How It Works: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Decision Trees:</a:t>
            </a:r>
            <a:r>
              <a:rPr lang="en-US" b="0" i="0" dirty="0">
                <a:solidFill>
                  <a:srgbClr val="0D0D0D"/>
                </a:solidFill>
                <a:effectLst/>
                <a:highlight>
                  <a:srgbClr val="FFFFFF"/>
                </a:highlight>
                <a:latin typeface="Söhne"/>
              </a:rPr>
              <a:t> A Random Forest is composed of numerous decision trees. Each tree is trained on a random subset of the data and features.</a:t>
            </a:r>
          </a:p>
          <a:p>
            <a:pPr algn="l">
              <a:buFont typeface="Arial" panose="020B0604020202020204" pitchFamily="34" charset="0"/>
              <a:buChar char="•"/>
            </a:pPr>
            <a:r>
              <a:rPr lang="en-US" b="1" i="0" dirty="0">
                <a:solidFill>
                  <a:srgbClr val="0D0D0D"/>
                </a:solidFill>
                <a:effectLst/>
                <a:highlight>
                  <a:srgbClr val="FFFFFF"/>
                </a:highlight>
                <a:latin typeface="Söhne"/>
              </a:rPr>
              <a:t>Bootstrap Aggregating (Bagging):</a:t>
            </a:r>
            <a:r>
              <a:rPr lang="en-US" b="0" i="0" dirty="0">
                <a:solidFill>
                  <a:srgbClr val="0D0D0D"/>
                </a:solidFill>
                <a:effectLst/>
                <a:highlight>
                  <a:srgbClr val="FFFFFF"/>
                </a:highlight>
                <a:latin typeface="Söhne"/>
              </a:rPr>
              <a:t> It uses a technique called bagging, where each tree is trained on a random sample of the training data (with replacement).</a:t>
            </a:r>
          </a:p>
          <a:p>
            <a:pPr algn="l">
              <a:buFont typeface="Arial" panose="020B0604020202020204" pitchFamily="34" charset="0"/>
              <a:buChar char="•"/>
            </a:pPr>
            <a:r>
              <a:rPr lang="en-US" b="1" i="0" dirty="0">
                <a:solidFill>
                  <a:srgbClr val="0D0D0D"/>
                </a:solidFill>
                <a:effectLst/>
                <a:highlight>
                  <a:srgbClr val="FFFFFF"/>
                </a:highlight>
                <a:latin typeface="Söhne"/>
              </a:rPr>
              <a:t>Random Feature Selection:</a:t>
            </a:r>
            <a:r>
              <a:rPr lang="en-US" b="0" i="0" dirty="0">
                <a:solidFill>
                  <a:srgbClr val="0D0D0D"/>
                </a:solidFill>
                <a:effectLst/>
                <a:highlight>
                  <a:srgbClr val="FFFFFF"/>
                </a:highlight>
                <a:latin typeface="Söhne"/>
              </a:rPr>
              <a:t> During the training of each tree, a random subset of features is selected to split each node, which helps in making the model robust and reducing overfitting.</a:t>
            </a:r>
          </a:p>
          <a:p>
            <a:pPr algn="l">
              <a:buFont typeface="Arial" panose="020B0604020202020204" pitchFamily="34" charset="0"/>
              <a:buChar char="•"/>
            </a:pPr>
            <a:r>
              <a:rPr lang="en-US" b="1" i="0" dirty="0">
                <a:solidFill>
                  <a:srgbClr val="0D0D0D"/>
                </a:solidFill>
                <a:effectLst/>
                <a:highlight>
                  <a:srgbClr val="FFFFFF"/>
                </a:highlight>
                <a:latin typeface="Söhne"/>
              </a:rPr>
              <a:t>Majority Voting:</a:t>
            </a:r>
            <a:r>
              <a:rPr lang="en-US" b="0" i="0" dirty="0">
                <a:solidFill>
                  <a:srgbClr val="0D0D0D"/>
                </a:solidFill>
                <a:effectLst/>
                <a:highlight>
                  <a:srgbClr val="FFFFFF"/>
                </a:highlight>
                <a:latin typeface="Söhne"/>
              </a:rPr>
              <a:t> For classification, the Random Forest algorithm aggregates the votes from different decision trees to decide the final class of the test object.</a:t>
            </a:r>
          </a:p>
          <a:p>
            <a:pPr algn="l"/>
            <a:r>
              <a:rPr lang="en-US" b="1" i="0" dirty="0">
                <a:solidFill>
                  <a:srgbClr val="0D0D0D"/>
                </a:solidFill>
                <a:effectLst/>
                <a:highlight>
                  <a:srgbClr val="FFFFFF"/>
                </a:highlight>
                <a:latin typeface="Söhne"/>
              </a:rPr>
              <a:t>Advantages: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Robustness:</a:t>
            </a:r>
            <a:r>
              <a:rPr lang="en-US" b="0" i="0" dirty="0">
                <a:solidFill>
                  <a:srgbClr val="0D0D0D"/>
                </a:solidFill>
                <a:effectLst/>
                <a:highlight>
                  <a:srgbClr val="FFFFFF"/>
                </a:highlight>
                <a:latin typeface="Söhne"/>
              </a:rPr>
              <a:t> Due to the combination of multiple trees, the model is less likely to overfit compared to a single decision tree.</a:t>
            </a:r>
          </a:p>
          <a:p>
            <a:pPr algn="l">
              <a:buFont typeface="Arial" panose="020B0604020202020204" pitchFamily="34" charset="0"/>
              <a:buChar char="•"/>
            </a:pPr>
            <a:r>
              <a:rPr lang="en-US" b="1" i="0" dirty="0">
                <a:solidFill>
                  <a:srgbClr val="0D0D0D"/>
                </a:solidFill>
                <a:effectLst/>
                <a:highlight>
                  <a:srgbClr val="FFFFFF"/>
                </a:highlight>
                <a:latin typeface="Söhne"/>
              </a:rPr>
              <a:t>Accuracy:</a:t>
            </a:r>
            <a:r>
              <a:rPr lang="en-US" b="0" i="0" dirty="0">
                <a:solidFill>
                  <a:srgbClr val="0D0D0D"/>
                </a:solidFill>
                <a:effectLst/>
                <a:highlight>
                  <a:srgbClr val="FFFFFF"/>
                </a:highlight>
                <a:latin typeface="Söhne"/>
              </a:rPr>
              <a:t> It generally provides high accuracy for classification tasks due to the averaging of multiple decision trees.</a:t>
            </a:r>
          </a:p>
          <a:p>
            <a:endParaRPr lang="en-US" dirty="0"/>
          </a:p>
        </p:txBody>
      </p:sp>
      <p:sp>
        <p:nvSpPr>
          <p:cNvPr id="4" name="Slide Number Placeholder 3"/>
          <p:cNvSpPr>
            <a:spLocks noGrp="1"/>
          </p:cNvSpPr>
          <p:nvPr>
            <p:ph type="sldNum" sz="quarter" idx="5"/>
          </p:nvPr>
        </p:nvSpPr>
        <p:spPr/>
        <p:txBody>
          <a:bodyPr/>
          <a:lstStyle/>
          <a:p>
            <a:fld id="{36DD6BC3-D785-4B56-A716-EEA8588E10AC}" type="slidenum">
              <a:rPr lang="en-US" smtClean="0"/>
              <a:t>5</a:t>
            </a:fld>
            <a:endParaRPr lang="en-US"/>
          </a:p>
        </p:txBody>
      </p:sp>
    </p:spTree>
    <p:extLst>
      <p:ext uri="{BB962C8B-B14F-4D97-AF65-F5344CB8AC3E}">
        <p14:creationId xmlns:p14="http://schemas.microsoft.com/office/powerpoint/2010/main" val="414622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Söhne"/>
              </a:rPr>
              <a:t>Overview:</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XGBClassifier</a:t>
            </a:r>
            <a:r>
              <a:rPr lang="en-US" b="0" i="0" dirty="0">
                <a:solidFill>
                  <a:srgbClr val="0D0D0D"/>
                </a:solidFill>
                <a:effectLst/>
                <a:highlight>
                  <a:srgbClr val="FFFFFF"/>
                </a:highlight>
                <a:latin typeface="Söhne"/>
              </a:rPr>
              <a:t> is part of the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library, which stands for Extreme Gradient Boosting. It is a powerful machine learning algorithm used for supervised learning tasks, including classification and regression.</a:t>
            </a:r>
          </a:p>
          <a:p>
            <a:pPr algn="l"/>
            <a:r>
              <a:rPr lang="en-US" b="1" i="0" dirty="0">
                <a:solidFill>
                  <a:srgbClr val="0D0D0D"/>
                </a:solidFill>
                <a:effectLst/>
                <a:highlight>
                  <a:srgbClr val="FFFFFF"/>
                </a:highlight>
                <a:latin typeface="Söhne"/>
              </a:rPr>
              <a:t>How It Works: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Gradient Boosting Framework:</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is based on the gradient boosting framework, which builds an ensemble of trees sequentially. Each new tree tries to correct the errors made by the previous trees.</a:t>
            </a:r>
          </a:p>
          <a:p>
            <a:pPr algn="l">
              <a:buFont typeface="Arial" panose="020B0604020202020204" pitchFamily="34" charset="0"/>
              <a:buChar char="•"/>
            </a:pPr>
            <a:r>
              <a:rPr lang="en-US" b="1" i="0" dirty="0">
                <a:solidFill>
                  <a:srgbClr val="0D0D0D"/>
                </a:solidFill>
                <a:effectLst/>
                <a:highlight>
                  <a:srgbClr val="FFFFFF"/>
                </a:highlight>
                <a:latin typeface="Söhne"/>
              </a:rPr>
              <a:t>Boosting:</a:t>
            </a:r>
            <a:r>
              <a:rPr lang="en-US" b="0" i="0" dirty="0">
                <a:solidFill>
                  <a:srgbClr val="0D0D0D"/>
                </a:solidFill>
                <a:effectLst/>
                <a:highlight>
                  <a:srgbClr val="FFFFFF"/>
                </a:highlight>
                <a:latin typeface="Söhne"/>
              </a:rPr>
              <a:t> Unlike </a:t>
            </a:r>
            <a:r>
              <a:rPr lang="en-US" b="0" i="0" dirty="0" err="1">
                <a:solidFill>
                  <a:srgbClr val="0D0D0D"/>
                </a:solidFill>
                <a:effectLst/>
                <a:highlight>
                  <a:srgbClr val="FFFFFF"/>
                </a:highlight>
                <a:latin typeface="Söhne"/>
              </a:rPr>
              <a:t>RandomForest</a:t>
            </a:r>
            <a:r>
              <a:rPr lang="en-US" b="0" i="0" dirty="0">
                <a:solidFill>
                  <a:srgbClr val="0D0D0D"/>
                </a:solidFill>
                <a:effectLst/>
                <a:highlight>
                  <a:srgbClr val="FFFFFF"/>
                </a:highlight>
                <a:latin typeface="Söhne"/>
              </a:rPr>
              <a:t> which builds trees independently,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builds trees one at a time, where each subsequent tree focuses on reducing the errors (residuals) of the previous tree.</a:t>
            </a:r>
          </a:p>
          <a:p>
            <a:pPr algn="l">
              <a:buFont typeface="Arial" panose="020B0604020202020204" pitchFamily="34" charset="0"/>
              <a:buChar char="•"/>
            </a:pPr>
            <a:r>
              <a:rPr lang="en-US" b="1" i="0" dirty="0">
                <a:solidFill>
                  <a:srgbClr val="0D0D0D"/>
                </a:solidFill>
                <a:effectLst/>
                <a:highlight>
                  <a:srgbClr val="FFFFFF"/>
                </a:highlight>
                <a:latin typeface="Söhne"/>
              </a:rPr>
              <a:t>Regularization:</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includes regularization parameters to control the complexity of the model, which helps in preventing overfitting.</a:t>
            </a:r>
          </a:p>
          <a:p>
            <a:pPr algn="l">
              <a:buFont typeface="Arial" panose="020B0604020202020204" pitchFamily="34" charset="0"/>
              <a:buChar char="•"/>
            </a:pPr>
            <a:r>
              <a:rPr lang="en-US" b="1" i="0" dirty="0">
                <a:solidFill>
                  <a:srgbClr val="0D0D0D"/>
                </a:solidFill>
                <a:effectLst/>
                <a:highlight>
                  <a:srgbClr val="FFFFFF"/>
                </a:highlight>
                <a:latin typeface="Söhne"/>
              </a:rPr>
              <a:t>Efficiency:</a:t>
            </a:r>
            <a:r>
              <a:rPr lang="en-US" b="0" i="0" dirty="0">
                <a:solidFill>
                  <a:srgbClr val="0D0D0D"/>
                </a:solidFill>
                <a:effectLst/>
                <a:highlight>
                  <a:srgbClr val="FFFFFF"/>
                </a:highlight>
                <a:latin typeface="Söhne"/>
              </a:rPr>
              <a:t> It is optimized for speed and performance, using advanced techniques like parallel processing, tree pruning, and handling of missing values.</a:t>
            </a:r>
          </a:p>
          <a:p>
            <a:pPr algn="l"/>
            <a:r>
              <a:rPr lang="en-US" b="1" i="0" dirty="0">
                <a:solidFill>
                  <a:srgbClr val="0D0D0D"/>
                </a:solidFill>
                <a:effectLst/>
                <a:highlight>
                  <a:srgbClr val="FFFFFF"/>
                </a:highlight>
                <a:latin typeface="Söhne"/>
              </a:rPr>
              <a:t>Advantages: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Performance: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is known for its high performance and accuracy, often outperforming other algorithms in machine learning competitions.</a:t>
            </a:r>
          </a:p>
          <a:p>
            <a:pPr algn="l">
              <a:buFont typeface="Arial" panose="020B0604020202020204" pitchFamily="34" charset="0"/>
              <a:buChar char="•"/>
            </a:pPr>
            <a:r>
              <a:rPr lang="en-US" b="1" i="0" dirty="0">
                <a:solidFill>
                  <a:srgbClr val="0D0D0D"/>
                </a:solidFill>
                <a:effectLst/>
                <a:highlight>
                  <a:srgbClr val="FFFFFF"/>
                </a:highlight>
                <a:latin typeface="Söhne"/>
              </a:rPr>
              <a:t>Flexibility:</a:t>
            </a:r>
            <a:r>
              <a:rPr lang="en-US" b="0" i="0" dirty="0">
                <a:solidFill>
                  <a:srgbClr val="0D0D0D"/>
                </a:solidFill>
                <a:effectLst/>
                <a:highlight>
                  <a:srgbClr val="FFFFFF"/>
                </a:highlight>
                <a:latin typeface="Söhne"/>
              </a:rPr>
              <a:t> It supports various objective functions and evaluation metrics, making it suitable for a wide range of tasks.</a:t>
            </a:r>
          </a:p>
          <a:p>
            <a:pPr algn="l">
              <a:buFont typeface="Arial" panose="020B0604020202020204" pitchFamily="34" charset="0"/>
              <a:buChar char="•"/>
            </a:pPr>
            <a:r>
              <a:rPr lang="en-US" b="1" i="0" dirty="0">
                <a:solidFill>
                  <a:srgbClr val="0D0D0D"/>
                </a:solidFill>
                <a:effectLst/>
                <a:highlight>
                  <a:srgbClr val="FFFFFF"/>
                </a:highlight>
                <a:latin typeface="Söhne"/>
              </a:rPr>
              <a:t>Handling Complexity:</a:t>
            </a:r>
            <a:r>
              <a:rPr lang="en-US" b="0" i="0" dirty="0">
                <a:solidFill>
                  <a:srgbClr val="0D0D0D"/>
                </a:solidFill>
                <a:effectLst/>
                <a:highlight>
                  <a:srgbClr val="FFFFFF"/>
                </a:highlight>
                <a:latin typeface="Söhne"/>
              </a:rPr>
              <a:t> It can handle complex patterns in the data due to its advanced tree boosting methods.</a:t>
            </a:r>
          </a:p>
          <a:p>
            <a:endParaRPr lang="en-US" dirty="0"/>
          </a:p>
        </p:txBody>
      </p:sp>
      <p:sp>
        <p:nvSpPr>
          <p:cNvPr id="4" name="Slide Number Placeholder 3"/>
          <p:cNvSpPr>
            <a:spLocks noGrp="1"/>
          </p:cNvSpPr>
          <p:nvPr>
            <p:ph type="sldNum" sz="quarter" idx="5"/>
          </p:nvPr>
        </p:nvSpPr>
        <p:spPr/>
        <p:txBody>
          <a:bodyPr/>
          <a:lstStyle/>
          <a:p>
            <a:fld id="{36DD6BC3-D785-4B56-A716-EEA8588E10AC}" type="slidenum">
              <a:rPr lang="en-US" smtClean="0"/>
              <a:t>6</a:t>
            </a:fld>
            <a:endParaRPr lang="en-US"/>
          </a:p>
        </p:txBody>
      </p:sp>
    </p:spTree>
    <p:extLst>
      <p:ext uri="{BB962C8B-B14F-4D97-AF65-F5344CB8AC3E}">
        <p14:creationId xmlns:p14="http://schemas.microsoft.com/office/powerpoint/2010/main" val="84061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D6BC3-D785-4B56-A716-EEA8588E10AC}" type="slidenum">
              <a:rPr lang="en-US" smtClean="0"/>
              <a:t>8</a:t>
            </a:fld>
            <a:endParaRPr lang="en-US"/>
          </a:p>
        </p:txBody>
      </p:sp>
    </p:spTree>
    <p:extLst>
      <p:ext uri="{BB962C8B-B14F-4D97-AF65-F5344CB8AC3E}">
        <p14:creationId xmlns:p14="http://schemas.microsoft.com/office/powerpoint/2010/main" val="175811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7DDF4-2DA2-A509-B423-A683C22D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E606C5A-89EB-506F-79FC-F14FCE705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7F99937-7BCE-4030-B30B-BD53382E263F}"/>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5" name="Footer Placeholder 4">
            <a:extLst>
              <a:ext uri="{FF2B5EF4-FFF2-40B4-BE49-F238E27FC236}">
                <a16:creationId xmlns:a16="http://schemas.microsoft.com/office/drawing/2014/main" xmlns="" id="{A6A5B1EB-4B01-368A-F135-EBD9BFC80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5D8DAC9-68A8-C6EF-61EB-AFC948D3FCF7}"/>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402709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0140-BAFE-ED3D-57BE-B61D06E492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375CC19-593F-6B62-ACDD-76C489F93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DEC1EBC-D1DF-1E89-EEB0-C0234D884E08}"/>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5" name="Footer Placeholder 4">
            <a:extLst>
              <a:ext uri="{FF2B5EF4-FFF2-40B4-BE49-F238E27FC236}">
                <a16:creationId xmlns:a16="http://schemas.microsoft.com/office/drawing/2014/main" xmlns="" id="{57ED020F-C3DE-4A55-5D30-0DC5BE448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8BEA6E6-5C53-A775-BD64-57CBB7AD6A78}"/>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90071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C2B4A89-4C47-4233-1E75-7C2304126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645461D-1641-4855-21BB-5C51B0240B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0D0CBD-1284-BCB9-9A0E-0DFA850B16A1}"/>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5" name="Footer Placeholder 4">
            <a:extLst>
              <a:ext uri="{FF2B5EF4-FFF2-40B4-BE49-F238E27FC236}">
                <a16:creationId xmlns:a16="http://schemas.microsoft.com/office/drawing/2014/main" xmlns="" id="{41AB7374-3102-38ED-0CB0-350584435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B21E383-8E4C-FF85-DD28-CB24C997B96F}"/>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45655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BAFDE-5C6C-62CC-D262-AD3EBFD625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3CFA453-3055-65C6-28B4-AAF183061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82C456-EA6D-9145-1D06-6DC3266B3E44}"/>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5" name="Footer Placeholder 4">
            <a:extLst>
              <a:ext uri="{FF2B5EF4-FFF2-40B4-BE49-F238E27FC236}">
                <a16:creationId xmlns:a16="http://schemas.microsoft.com/office/drawing/2014/main" xmlns="" id="{4E255A1D-7D20-0A89-8F17-2BFB643DE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9C430B2-BD08-E1C1-1C39-BCE9A063361C}"/>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7674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32398-4035-4542-A565-FD235E42A1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84E4A3-BB35-A0C1-0A82-DD7732811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4F6B87F-EDFD-0FCC-7106-19251640AB3C}"/>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5" name="Footer Placeholder 4">
            <a:extLst>
              <a:ext uri="{FF2B5EF4-FFF2-40B4-BE49-F238E27FC236}">
                <a16:creationId xmlns:a16="http://schemas.microsoft.com/office/drawing/2014/main" xmlns="" id="{2A8C8AB9-37AE-45EC-CBB4-AA8B3149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89EE491-690B-88C0-3039-B7E763171372}"/>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69796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90CA8-B04D-2DF5-BCAE-22057B49F1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25D475B-73C7-D13B-21E5-64F6202FA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AF82CB9-4BBD-539F-2858-EE2A52523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02786B5-6937-AF32-D7CC-648BEA6993AE}"/>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6" name="Footer Placeholder 5">
            <a:extLst>
              <a:ext uri="{FF2B5EF4-FFF2-40B4-BE49-F238E27FC236}">
                <a16:creationId xmlns:a16="http://schemas.microsoft.com/office/drawing/2014/main" xmlns="" id="{F516A59B-A25C-7653-BA29-90A0C4648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452326-D0EE-3E8F-615A-D6081D0DEB7E}"/>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1398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C90AA-8910-8191-99CD-1105A4EFB8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D2CF7CF-06C7-BA1B-0C81-BC4D9DD61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8634154-6CED-357E-B9C3-04148EF5E7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CF1D7C8-4C2E-2531-A1C0-ECB771804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8F55976-A7F0-314E-9757-9CF73F470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9B3BB2C-62C3-E90D-EDD8-871FBEE2B8C8}"/>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8" name="Footer Placeholder 7">
            <a:extLst>
              <a:ext uri="{FF2B5EF4-FFF2-40B4-BE49-F238E27FC236}">
                <a16:creationId xmlns:a16="http://schemas.microsoft.com/office/drawing/2014/main" xmlns="" id="{1181C6F3-DEA8-FB95-DC77-BB9CDB6BD2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3F193A8-DC7C-9504-3847-4FF3B42A8C45}"/>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49408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9788E-FF6E-76C8-6A10-511089E7ED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A9EABB0-A4CF-C00C-8E64-6548BD6C1861}"/>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4" name="Footer Placeholder 3">
            <a:extLst>
              <a:ext uri="{FF2B5EF4-FFF2-40B4-BE49-F238E27FC236}">
                <a16:creationId xmlns:a16="http://schemas.microsoft.com/office/drawing/2014/main" xmlns="" id="{7ACBC6F4-80D4-ECF2-611C-AB44ED60D4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169A81E-2ACA-8814-A68D-63F28846C3E8}"/>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422397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52A219B-4389-9279-6DF4-28D923E06D6F}"/>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3" name="Footer Placeholder 2">
            <a:extLst>
              <a:ext uri="{FF2B5EF4-FFF2-40B4-BE49-F238E27FC236}">
                <a16:creationId xmlns:a16="http://schemas.microsoft.com/office/drawing/2014/main" xmlns="" id="{24F98693-99E6-3127-7224-7380B4CDC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6C97336-1BBB-8DF3-C4F9-0E953DBECBF8}"/>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9758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93D9B-319C-DEE4-E15F-70345DF9F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6F53DD6-7366-59EF-1F18-1B98EEDA3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A7D81A7-7138-96FE-10F0-54E8ADEAE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6021EE-2977-0C9E-0B8E-E9DC536213FF}"/>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6" name="Footer Placeholder 5">
            <a:extLst>
              <a:ext uri="{FF2B5EF4-FFF2-40B4-BE49-F238E27FC236}">
                <a16:creationId xmlns:a16="http://schemas.microsoft.com/office/drawing/2014/main" xmlns="" id="{9B447F61-6DBA-9C5C-D394-DD5FB903D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4D4F894-D9DA-C898-ED15-886503283374}"/>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44719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66717-75A5-E094-27D9-92632AEFB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C15BF40-4D9B-B607-E426-0F23E0CA2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00BB70A-2478-9886-0030-B39E0B9AF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E03E25-7E03-9A36-DE94-3A36AD439B3C}"/>
              </a:ext>
            </a:extLst>
          </p:cNvPr>
          <p:cNvSpPr>
            <a:spLocks noGrp="1"/>
          </p:cNvSpPr>
          <p:nvPr>
            <p:ph type="dt" sz="half" idx="10"/>
          </p:nvPr>
        </p:nvSpPr>
        <p:spPr/>
        <p:txBody>
          <a:bodyPr/>
          <a:lstStyle/>
          <a:p>
            <a:fld id="{6DEF5C32-C92C-4CE2-8DA1-3997A633A99A}" type="datetimeFigureOut">
              <a:rPr lang="en-IN" smtClean="0"/>
              <a:t>16-05-2024</a:t>
            </a:fld>
            <a:endParaRPr lang="en-IN"/>
          </a:p>
        </p:txBody>
      </p:sp>
      <p:sp>
        <p:nvSpPr>
          <p:cNvPr id="6" name="Footer Placeholder 5">
            <a:extLst>
              <a:ext uri="{FF2B5EF4-FFF2-40B4-BE49-F238E27FC236}">
                <a16:creationId xmlns:a16="http://schemas.microsoft.com/office/drawing/2014/main" xmlns="" id="{CCFA3362-FEAE-D3D0-A0BB-36431F0B5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8DF54F4-6E4E-5EE5-457A-2BF18F432A1E}"/>
              </a:ext>
            </a:extLst>
          </p:cNvPr>
          <p:cNvSpPr>
            <a:spLocks noGrp="1"/>
          </p:cNvSpPr>
          <p:nvPr>
            <p:ph type="sldNum" sz="quarter" idx="12"/>
          </p:nvPr>
        </p:nvSpPr>
        <p:spPr/>
        <p:txBody>
          <a:bodyPr/>
          <a:lstStyle/>
          <a:p>
            <a:fld id="{06E05EFA-76BF-4BD7-82BC-EA4811D428F6}" type="slidenum">
              <a:rPr lang="en-IN" smtClean="0"/>
              <a:t>‹#›</a:t>
            </a:fld>
            <a:endParaRPr lang="en-IN"/>
          </a:p>
        </p:txBody>
      </p:sp>
    </p:spTree>
    <p:extLst>
      <p:ext uri="{BB962C8B-B14F-4D97-AF65-F5344CB8AC3E}">
        <p14:creationId xmlns:p14="http://schemas.microsoft.com/office/powerpoint/2010/main" val="284658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21BE42-81ED-4E05-A6D1-8C0452042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E199055-D259-B59C-9BA6-18D68965A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06DAB32-FA8F-BCD2-B077-61BF125A9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F5C32-C92C-4CE2-8DA1-3997A633A99A}" type="datetimeFigureOut">
              <a:rPr lang="en-IN" smtClean="0"/>
              <a:t>16-05-2024</a:t>
            </a:fld>
            <a:endParaRPr lang="en-IN"/>
          </a:p>
        </p:txBody>
      </p:sp>
      <p:sp>
        <p:nvSpPr>
          <p:cNvPr id="5" name="Footer Placeholder 4">
            <a:extLst>
              <a:ext uri="{FF2B5EF4-FFF2-40B4-BE49-F238E27FC236}">
                <a16:creationId xmlns:a16="http://schemas.microsoft.com/office/drawing/2014/main" xmlns="" id="{81038BFD-E28F-7E4B-3ACB-932093F4F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D99E614-8400-7CAF-B603-BAFF36524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05EFA-76BF-4BD7-82BC-EA4811D428F6}" type="slidenum">
              <a:rPr lang="en-IN" smtClean="0"/>
              <a:t>‹#›</a:t>
            </a:fld>
            <a:endParaRPr lang="en-IN"/>
          </a:p>
        </p:txBody>
      </p:sp>
    </p:spTree>
    <p:extLst>
      <p:ext uri="{BB962C8B-B14F-4D97-AF65-F5344CB8AC3E}">
        <p14:creationId xmlns:p14="http://schemas.microsoft.com/office/powerpoint/2010/main" val="417195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rgbClr val="C621E7"/>
            </a:gs>
          </a:gsLst>
          <a:lin ang="27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5FAC083F-8A4E-91CC-8A75-4F2BE1E00BC0}"/>
              </a:ext>
            </a:extLst>
          </p:cNvPr>
          <p:cNvPicPr>
            <a:picLocks noChangeAspect="1"/>
          </p:cNvPicPr>
          <p:nvPr/>
        </p:nvPicPr>
        <p:blipFill>
          <a:blip r:embed="rId2"/>
          <a:stretch>
            <a:fillRect/>
          </a:stretch>
        </p:blipFill>
        <p:spPr>
          <a:xfrm>
            <a:off x="0" y="0"/>
            <a:ext cx="12191999" cy="6858000"/>
          </a:xfrm>
          <a:prstGeom prst="rect">
            <a:avLst/>
          </a:prstGeom>
        </p:spPr>
      </p:pic>
      <p:sp>
        <p:nvSpPr>
          <p:cNvPr id="3" name="Subtitle 2">
            <a:extLst>
              <a:ext uri="{FF2B5EF4-FFF2-40B4-BE49-F238E27FC236}">
                <a16:creationId xmlns:a16="http://schemas.microsoft.com/office/drawing/2014/main" xmlns="" id="{140BE9E7-FF5A-A345-77AA-9ABB1DB2C1A3}"/>
              </a:ext>
            </a:extLst>
          </p:cNvPr>
          <p:cNvSpPr>
            <a:spLocks noGrp="1"/>
          </p:cNvSpPr>
          <p:nvPr>
            <p:ph type="subTitle" idx="1"/>
          </p:nvPr>
        </p:nvSpPr>
        <p:spPr>
          <a:xfrm>
            <a:off x="5458691" y="1338671"/>
            <a:ext cx="6733309" cy="4195353"/>
          </a:xfrm>
        </p:spPr>
        <p:txBody>
          <a:bodyPr>
            <a:noAutofit/>
          </a:bodyPr>
          <a:lstStyle/>
          <a:p>
            <a:r>
              <a:rPr lang="en-US" sz="6000" b="1" dirty="0">
                <a:gradFill flip="none" rotWithShape="1">
                  <a:gsLst>
                    <a:gs pos="0">
                      <a:schemeClr val="accent1">
                        <a:lumMod val="67000"/>
                      </a:schemeClr>
                    </a:gs>
                    <a:gs pos="48000">
                      <a:schemeClr val="accent1">
                        <a:lumMod val="97000"/>
                        <a:lumOff val="3000"/>
                      </a:schemeClr>
                    </a:gs>
                    <a:gs pos="100000">
                      <a:srgbClr val="C621E7"/>
                    </a:gs>
                  </a:gsLst>
                  <a:lin ang="2700000" scaled="1"/>
                  <a:tileRect/>
                </a:gradFill>
                <a:latin typeface="Lucida Sans Typewriter" panose="020B0509030504030204" pitchFamily="49" charset="0"/>
              </a:rPr>
              <a:t>Exploring Bitcoin And </a:t>
            </a:r>
            <a:r>
              <a:rPr lang="en-US" sz="6000" b="1" dirty="0">
                <a:gradFill flip="none" rotWithShape="1">
                  <a:gsLst>
                    <a:gs pos="2000">
                      <a:schemeClr val="accent1">
                        <a:lumMod val="67000"/>
                      </a:schemeClr>
                    </a:gs>
                    <a:gs pos="32000">
                      <a:schemeClr val="accent1">
                        <a:lumMod val="97000"/>
                        <a:lumOff val="3000"/>
                      </a:schemeClr>
                    </a:gs>
                    <a:gs pos="80000">
                      <a:srgbClr val="C621E7"/>
                    </a:gs>
                  </a:gsLst>
                  <a:lin ang="2700000" scaled="1"/>
                  <a:tileRect/>
                </a:gradFill>
                <a:latin typeface="Lucida Sans Typewriter" panose="020B0509030504030204" pitchFamily="49" charset="0"/>
              </a:rPr>
              <a:t>Cryptocurrency</a:t>
            </a:r>
            <a:r>
              <a:rPr lang="en-US" sz="6000" b="1" dirty="0">
                <a:gradFill flip="none" rotWithShape="1">
                  <a:gsLst>
                    <a:gs pos="0">
                      <a:schemeClr val="accent1">
                        <a:lumMod val="67000"/>
                      </a:schemeClr>
                    </a:gs>
                    <a:gs pos="48000">
                      <a:schemeClr val="accent1">
                        <a:lumMod val="97000"/>
                        <a:lumOff val="3000"/>
                      </a:schemeClr>
                    </a:gs>
                    <a:gs pos="100000">
                      <a:srgbClr val="C621E7"/>
                    </a:gs>
                  </a:gsLst>
                  <a:lin ang="2700000" scaled="1"/>
                  <a:tileRect/>
                </a:gradFill>
                <a:latin typeface="Lucida Sans Typewriter" panose="020B0509030504030204" pitchFamily="49" charset="0"/>
              </a:rPr>
              <a:t> Market</a:t>
            </a:r>
          </a:p>
        </p:txBody>
      </p:sp>
      <p:pic>
        <p:nvPicPr>
          <p:cNvPr id="6" name="Picture 5">
            <a:extLst>
              <a:ext uri="{FF2B5EF4-FFF2-40B4-BE49-F238E27FC236}">
                <a16:creationId xmlns:a16="http://schemas.microsoft.com/office/drawing/2014/main" xmlns="" id="{08524D19-7E28-BED4-1220-E6946B712343}"/>
              </a:ext>
            </a:extLst>
          </p:cNvPr>
          <p:cNvPicPr>
            <a:picLocks noChangeAspect="1"/>
          </p:cNvPicPr>
          <p:nvPr/>
        </p:nvPicPr>
        <p:blipFill>
          <a:blip r:embed="rId3"/>
          <a:stretch>
            <a:fillRect/>
          </a:stretch>
        </p:blipFill>
        <p:spPr>
          <a:xfrm>
            <a:off x="1" y="14694"/>
            <a:ext cx="5532582" cy="6857999"/>
          </a:xfrm>
          <a:prstGeom prst="rect">
            <a:avLst/>
          </a:prstGeom>
        </p:spPr>
      </p:pic>
    </p:spTree>
    <p:extLst>
      <p:ext uri="{BB962C8B-B14F-4D97-AF65-F5344CB8AC3E}">
        <p14:creationId xmlns:p14="http://schemas.microsoft.com/office/powerpoint/2010/main" val="221730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2"/>
          <a:stretch>
            <a:fillRect/>
          </a:stretch>
        </p:blipFill>
        <p:spPr>
          <a:xfrm>
            <a:off x="1" y="0"/>
            <a:ext cx="12192000" cy="6858000"/>
          </a:xfrm>
          <a:prstGeom prst="rect">
            <a:avLst/>
          </a:prstGeom>
        </p:spPr>
      </p:pic>
      <p:sp>
        <p:nvSpPr>
          <p:cNvPr id="8" name="TextBox 7">
            <a:extLst>
              <a:ext uri="{FF2B5EF4-FFF2-40B4-BE49-F238E27FC236}">
                <a16:creationId xmlns:a16="http://schemas.microsoft.com/office/drawing/2014/main" xmlns="" id="{2E069BDF-1B39-3048-1A71-4C1D28844F88}"/>
              </a:ext>
            </a:extLst>
          </p:cNvPr>
          <p:cNvSpPr txBox="1"/>
          <p:nvPr/>
        </p:nvSpPr>
        <p:spPr>
          <a:xfrm>
            <a:off x="2762769" y="306884"/>
            <a:ext cx="6160654" cy="769441"/>
          </a:xfrm>
          <a:prstGeom prst="rect">
            <a:avLst/>
          </a:prstGeom>
          <a:noFill/>
        </p:spPr>
        <p:txBody>
          <a:bodyPr wrap="square">
            <a:spAutoFit/>
          </a:bodyPr>
          <a:lstStyle/>
          <a:p>
            <a:pPr algn="ctr"/>
            <a:r>
              <a:rPr lang="en-IN" sz="4400" b="1" dirty="0">
                <a:solidFill>
                  <a:schemeClr val="bg1"/>
                </a:solidFill>
              </a:rPr>
              <a:t>RESULT</a:t>
            </a:r>
          </a:p>
        </p:txBody>
      </p:sp>
      <p:pic>
        <p:nvPicPr>
          <p:cNvPr id="5" name="Picture 4">
            <a:extLst>
              <a:ext uri="{FF2B5EF4-FFF2-40B4-BE49-F238E27FC236}">
                <a16:creationId xmlns:a16="http://schemas.microsoft.com/office/drawing/2014/main" xmlns="" id="{385DBA07-9784-D491-414D-201E701ECEE9}"/>
              </a:ext>
            </a:extLst>
          </p:cNvPr>
          <p:cNvPicPr>
            <a:picLocks noChangeAspect="1"/>
          </p:cNvPicPr>
          <p:nvPr/>
        </p:nvPicPr>
        <p:blipFill>
          <a:blip r:embed="rId3"/>
          <a:stretch>
            <a:fillRect/>
          </a:stretch>
        </p:blipFill>
        <p:spPr>
          <a:xfrm>
            <a:off x="2206171" y="1319894"/>
            <a:ext cx="7024914" cy="5333730"/>
          </a:xfrm>
          <a:prstGeom prst="rect">
            <a:avLst/>
          </a:prstGeom>
        </p:spPr>
      </p:pic>
    </p:spTree>
    <p:extLst>
      <p:ext uri="{BB962C8B-B14F-4D97-AF65-F5344CB8AC3E}">
        <p14:creationId xmlns:p14="http://schemas.microsoft.com/office/powerpoint/2010/main" val="21910640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2"/>
          <a:stretch>
            <a:fillRect/>
          </a:stretch>
        </p:blipFill>
        <p:spPr>
          <a:xfrm>
            <a:off x="0" y="0"/>
            <a:ext cx="12192000" cy="6858000"/>
          </a:xfrm>
          <a:prstGeom prst="rect">
            <a:avLst/>
          </a:prstGeom>
        </p:spPr>
      </p:pic>
      <p:sp>
        <p:nvSpPr>
          <p:cNvPr id="13" name="TextBox 12">
            <a:extLst>
              <a:ext uri="{FF2B5EF4-FFF2-40B4-BE49-F238E27FC236}">
                <a16:creationId xmlns:a16="http://schemas.microsoft.com/office/drawing/2014/main" xmlns="" id="{AA893058-19F2-3F24-6D6C-6FDCF0DA2F9F}"/>
              </a:ext>
            </a:extLst>
          </p:cNvPr>
          <p:cNvSpPr txBox="1"/>
          <p:nvPr/>
        </p:nvSpPr>
        <p:spPr>
          <a:xfrm>
            <a:off x="2853128" y="1214076"/>
            <a:ext cx="6096000" cy="923330"/>
          </a:xfrm>
          <a:prstGeom prst="rect">
            <a:avLst/>
          </a:prstGeom>
          <a:noFill/>
        </p:spPr>
        <p:txBody>
          <a:bodyPr wrap="square">
            <a:spAutoFit/>
          </a:bodyPr>
          <a:lstStyle/>
          <a:p>
            <a:pPr algn="ctr"/>
            <a:r>
              <a:rPr lang="en-US" sz="5400" b="1" dirty="0" smtClean="0">
                <a:solidFill>
                  <a:schemeClr val="bg1"/>
                </a:solidFill>
              </a:rPr>
              <a:t>CONCLUSION</a:t>
            </a:r>
            <a:endParaRPr lang="en-IN" sz="5400" b="1" dirty="0" smtClean="0">
              <a:solidFill>
                <a:schemeClr val="bg1"/>
              </a:solidFill>
            </a:endParaRPr>
          </a:p>
        </p:txBody>
      </p:sp>
      <p:pic>
        <p:nvPicPr>
          <p:cNvPr id="16" name="Picture 15">
            <a:extLst>
              <a:ext uri="{FF2B5EF4-FFF2-40B4-BE49-F238E27FC236}">
                <a16:creationId xmlns:a16="http://schemas.microsoft.com/office/drawing/2014/main" xmlns="" id="{EADD951D-7C67-65C7-3936-D0FB849CCCB3}"/>
              </a:ext>
            </a:extLst>
          </p:cNvPr>
          <p:cNvPicPr>
            <a:picLocks noChangeAspect="1"/>
          </p:cNvPicPr>
          <p:nvPr/>
        </p:nvPicPr>
        <p:blipFill>
          <a:blip r:embed="rId3"/>
          <a:stretch>
            <a:fillRect/>
          </a:stretch>
        </p:blipFill>
        <p:spPr>
          <a:xfrm rot="16200000">
            <a:off x="5444815" y="-5339925"/>
            <a:ext cx="1302369" cy="12052091"/>
          </a:xfrm>
          <a:prstGeom prst="rect">
            <a:avLst/>
          </a:prstGeom>
        </p:spPr>
      </p:pic>
      <p:sp>
        <p:nvSpPr>
          <p:cNvPr id="4" name="TextBox 3"/>
          <p:cNvSpPr txBox="1"/>
          <p:nvPr/>
        </p:nvSpPr>
        <p:spPr>
          <a:xfrm>
            <a:off x="1334125" y="2229120"/>
            <a:ext cx="9833547" cy="3416320"/>
          </a:xfrm>
          <a:prstGeom prst="rect">
            <a:avLst/>
          </a:prstGeom>
          <a:noFill/>
        </p:spPr>
        <p:txBody>
          <a:bodyPr wrap="square" rtlCol="0">
            <a:spAutoFit/>
          </a:bodyPr>
          <a:lstStyle/>
          <a:p>
            <a:r>
              <a:rPr lang="en-US" sz="2000" dirty="0" smtClean="0">
                <a:solidFill>
                  <a:schemeClr val="bg1"/>
                </a:solidFill>
              </a:rPr>
              <a:t>  </a:t>
            </a:r>
            <a:r>
              <a:rPr lang="en-US" sz="2400" dirty="0" smtClean="0">
                <a:solidFill>
                  <a:schemeClr val="bg1"/>
                </a:solidFill>
              </a:rPr>
              <a:t>Using </a:t>
            </a:r>
            <a:r>
              <a:rPr lang="en-US" sz="2400" dirty="0">
                <a:solidFill>
                  <a:schemeClr val="bg1"/>
                </a:solidFill>
              </a:rPr>
              <a:t>data analysis and machine learning techniques for Bitcoin price prediction can provide valuable insights, but it's essential to acknowledge the limitations. While models like Decision Trees (such as </a:t>
            </a:r>
            <a:r>
              <a:rPr lang="en-US" sz="2400" dirty="0" err="1">
                <a:solidFill>
                  <a:schemeClr val="bg1"/>
                </a:solidFill>
              </a:rPr>
              <a:t>RandomForestClassifier</a:t>
            </a:r>
            <a:r>
              <a:rPr lang="en-US" sz="2400" dirty="0">
                <a:solidFill>
                  <a:schemeClr val="bg1"/>
                </a:solidFill>
              </a:rPr>
              <a:t>) and Gradient Boosting (like </a:t>
            </a:r>
            <a:r>
              <a:rPr lang="en-US" sz="2400" dirty="0" err="1">
                <a:solidFill>
                  <a:schemeClr val="bg1"/>
                </a:solidFill>
              </a:rPr>
              <a:t>XGBClassifier</a:t>
            </a:r>
            <a:r>
              <a:rPr lang="en-US" sz="2400" dirty="0">
                <a:solidFill>
                  <a:schemeClr val="bg1"/>
                </a:solidFill>
              </a:rPr>
              <a:t>) can offer predictive power, factors like data quality, market dynamics, and model interpretability significantly impact their effectiveness. Therefore, while these approaches can be informative, they should be used cautiously, supplemented with domain expertise, and considered alongside other analytical methods for a comprehensive understanding of Bitcoin price movements.</a:t>
            </a:r>
            <a:endParaRPr lang="en-IN" sz="2400" dirty="0">
              <a:solidFill>
                <a:schemeClr val="bg1"/>
              </a:solidFill>
            </a:endParaRPr>
          </a:p>
        </p:txBody>
      </p:sp>
    </p:spTree>
    <p:extLst>
      <p:ext uri="{BB962C8B-B14F-4D97-AF65-F5344CB8AC3E}">
        <p14:creationId xmlns:p14="http://schemas.microsoft.com/office/powerpoint/2010/main" val="407303657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BB9B6-7F40-176D-F470-534216472B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4B752EDC-97E7-85E0-DF72-49BD7E4CE246}"/>
              </a:ext>
            </a:extLst>
          </p:cNvPr>
          <p:cNvPicPr>
            <a:picLocks noGrp="1" noChangeAspect="1"/>
          </p:cNvPicPr>
          <p:nvPr>
            <p:ph idx="1"/>
          </p:nvPr>
        </p:nvPicPr>
        <p:blipFill>
          <a:blip r:embed="rId2"/>
          <a:stretch>
            <a:fillRect/>
          </a:stretch>
        </p:blipFill>
        <p:spPr>
          <a:xfrm>
            <a:off x="0" y="0"/>
            <a:ext cx="12256655" cy="6858000"/>
          </a:xfrm>
        </p:spPr>
      </p:pic>
      <p:sp>
        <p:nvSpPr>
          <p:cNvPr id="6" name="TextBox 5">
            <a:extLst>
              <a:ext uri="{FF2B5EF4-FFF2-40B4-BE49-F238E27FC236}">
                <a16:creationId xmlns:a16="http://schemas.microsoft.com/office/drawing/2014/main" xmlns="" id="{68AC05C4-AEE2-479B-F34D-9F1F29933C87}"/>
              </a:ext>
            </a:extLst>
          </p:cNvPr>
          <p:cNvSpPr txBox="1"/>
          <p:nvPr/>
        </p:nvSpPr>
        <p:spPr>
          <a:xfrm>
            <a:off x="314325" y="3533775"/>
            <a:ext cx="5765424" cy="1200329"/>
          </a:xfrm>
          <a:prstGeom prst="rect">
            <a:avLst/>
          </a:prstGeom>
          <a:noFill/>
        </p:spPr>
        <p:txBody>
          <a:bodyPr wrap="none" rtlCol="0">
            <a:spAutoFit/>
          </a:bodyPr>
          <a:lstStyle/>
          <a:p>
            <a:r>
              <a:rPr lang="en-IN" sz="7200" dirty="0">
                <a:solidFill>
                  <a:schemeClr val="bg1"/>
                </a:solidFill>
              </a:rPr>
              <a:t>THANK YOU !!!</a:t>
            </a:r>
          </a:p>
        </p:txBody>
      </p:sp>
    </p:spTree>
    <p:extLst>
      <p:ext uri="{BB962C8B-B14F-4D97-AF65-F5344CB8AC3E}">
        <p14:creationId xmlns:p14="http://schemas.microsoft.com/office/powerpoint/2010/main" val="20654664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pic>
        <p:nvPicPr>
          <p:cNvPr id="8" name="Picture 7">
            <a:extLst>
              <a:ext uri="{FF2B5EF4-FFF2-40B4-BE49-F238E27FC236}">
                <a16:creationId xmlns:a16="http://schemas.microsoft.com/office/drawing/2014/main" xmlns="" id="{0617BD06-3963-3BE3-B759-C3C50C276999}"/>
              </a:ext>
            </a:extLst>
          </p:cNvPr>
          <p:cNvPicPr>
            <a:picLocks noChangeAspect="1"/>
          </p:cNvPicPr>
          <p:nvPr/>
        </p:nvPicPr>
        <p:blipFill>
          <a:blip r:embed="rId3"/>
          <a:stretch>
            <a:fillRect/>
          </a:stretch>
        </p:blipFill>
        <p:spPr>
          <a:xfrm>
            <a:off x="5310078" y="2952683"/>
            <a:ext cx="1571844" cy="952633"/>
          </a:xfrm>
          <a:prstGeom prst="rect">
            <a:avLst/>
          </a:prstGeom>
        </p:spPr>
      </p:pic>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grpSp>
        <p:nvGrpSpPr>
          <p:cNvPr id="13" name="Group 12">
            <a:extLst>
              <a:ext uri="{FF2B5EF4-FFF2-40B4-BE49-F238E27FC236}">
                <a16:creationId xmlns:a16="http://schemas.microsoft.com/office/drawing/2014/main" xmlns="" id="{8849D59D-210B-64C7-85A8-2B29FA084196}"/>
              </a:ext>
            </a:extLst>
          </p:cNvPr>
          <p:cNvGrpSpPr/>
          <p:nvPr/>
        </p:nvGrpSpPr>
        <p:grpSpPr>
          <a:xfrm>
            <a:off x="0" y="-254000"/>
            <a:ext cx="12192001" cy="7112000"/>
            <a:chOff x="1" y="0"/>
            <a:chExt cx="12192000" cy="6858000"/>
          </a:xfrm>
        </p:grpSpPr>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4"/>
            <a:stretch>
              <a:fillRect/>
            </a:stretch>
          </p:blipFill>
          <p:spPr>
            <a:xfrm>
              <a:off x="1" y="0"/>
              <a:ext cx="12192000" cy="6858000"/>
            </a:xfrm>
            <a:prstGeom prst="rect">
              <a:avLst/>
            </a:prstGeom>
          </p:spPr>
        </p:pic>
        <p:pic>
          <p:nvPicPr>
            <p:cNvPr id="5" name="Picture 4">
              <a:extLst>
                <a:ext uri="{FF2B5EF4-FFF2-40B4-BE49-F238E27FC236}">
                  <a16:creationId xmlns:a16="http://schemas.microsoft.com/office/drawing/2014/main" xmlns="" id="{2E469338-4C2A-7788-8310-15BD130ED198}"/>
                </a:ext>
              </a:extLst>
            </p:cNvPr>
            <p:cNvPicPr>
              <a:picLocks noChangeAspect="1"/>
            </p:cNvPicPr>
            <p:nvPr/>
          </p:nvPicPr>
          <p:blipFill>
            <a:blip r:embed="rId3">
              <a:alphaModFix/>
            </a:blip>
            <a:stretch>
              <a:fillRect/>
            </a:stretch>
          </p:blipFill>
          <p:spPr>
            <a:xfrm>
              <a:off x="3047997" y="0"/>
              <a:ext cx="9144001" cy="6793346"/>
            </a:xfrm>
            <a:prstGeom prst="rect">
              <a:avLst/>
            </a:prstGeom>
          </p:spPr>
        </p:pic>
      </p:grpSp>
      <p:graphicFrame>
        <p:nvGraphicFramePr>
          <p:cNvPr id="11" name="Table 10">
            <a:extLst>
              <a:ext uri="{FF2B5EF4-FFF2-40B4-BE49-F238E27FC236}">
                <a16:creationId xmlns:a16="http://schemas.microsoft.com/office/drawing/2014/main" xmlns="" id="{F1F72CB5-D608-F928-BB31-90B2DB82BEF9}"/>
              </a:ext>
            </a:extLst>
          </p:cNvPr>
          <p:cNvGraphicFramePr>
            <a:graphicFrameLocks noGrp="1"/>
          </p:cNvGraphicFramePr>
          <p:nvPr>
            <p:extLst>
              <p:ext uri="{D42A27DB-BD31-4B8C-83A1-F6EECF244321}">
                <p14:modId xmlns:p14="http://schemas.microsoft.com/office/powerpoint/2010/main" val="2099516740"/>
              </p:ext>
            </p:extLst>
          </p:nvPr>
        </p:nvGraphicFramePr>
        <p:xfrm>
          <a:off x="3828472" y="2232365"/>
          <a:ext cx="7680038" cy="1910080"/>
        </p:xfrm>
        <a:graphic>
          <a:graphicData uri="http://schemas.openxmlformats.org/drawingml/2006/table">
            <a:tbl>
              <a:tblPr firstRow="1" bandRow="1">
                <a:tableStyleId>{5C22544A-7EE6-4342-B048-85BDC9FD1C3A}</a:tableStyleId>
              </a:tblPr>
              <a:tblGrid>
                <a:gridCol w="3840019">
                  <a:extLst>
                    <a:ext uri="{9D8B030D-6E8A-4147-A177-3AD203B41FA5}">
                      <a16:colId xmlns:a16="http://schemas.microsoft.com/office/drawing/2014/main" xmlns="" val="982549409"/>
                    </a:ext>
                  </a:extLst>
                </a:gridCol>
                <a:gridCol w="3840019">
                  <a:extLst>
                    <a:ext uri="{9D8B030D-6E8A-4147-A177-3AD203B41FA5}">
                      <a16:colId xmlns:a16="http://schemas.microsoft.com/office/drawing/2014/main" xmlns="" val="2252847391"/>
                    </a:ext>
                  </a:extLst>
                </a:gridCol>
              </a:tblGrid>
              <a:tr h="477520">
                <a:tc>
                  <a:txBody>
                    <a:bodyPr/>
                    <a:lstStyle/>
                    <a:p>
                      <a:pPr algn="ctr"/>
                      <a:r>
                        <a:rPr lang="en-IN" sz="2400" dirty="0"/>
                        <a:t>NAME</a:t>
                      </a:r>
                    </a:p>
                  </a:txBody>
                  <a:tcPr>
                    <a:solidFill>
                      <a:srgbClr val="700FB9"/>
                    </a:solidFill>
                  </a:tcPr>
                </a:tc>
                <a:tc>
                  <a:txBody>
                    <a:bodyPr/>
                    <a:lstStyle/>
                    <a:p>
                      <a:pPr algn="ctr"/>
                      <a:r>
                        <a:rPr lang="en-IN" sz="2400" dirty="0"/>
                        <a:t>ROLL NO</a:t>
                      </a:r>
                    </a:p>
                  </a:txBody>
                  <a:tcPr>
                    <a:solidFill>
                      <a:srgbClr val="700FB9"/>
                    </a:solidFill>
                  </a:tcPr>
                </a:tc>
                <a:extLst>
                  <a:ext uri="{0D108BD9-81ED-4DB2-BD59-A6C34878D82A}">
                    <a16:rowId xmlns:a16="http://schemas.microsoft.com/office/drawing/2014/main" xmlns="" val="2155423086"/>
                  </a:ext>
                </a:extLst>
              </a:tr>
              <a:tr h="477520">
                <a:tc>
                  <a:txBody>
                    <a:bodyPr/>
                    <a:lstStyle/>
                    <a:p>
                      <a:pPr algn="ctr"/>
                      <a:r>
                        <a:rPr lang="en-IN" dirty="0"/>
                        <a:t>VIJAY VARDHAN M</a:t>
                      </a:r>
                    </a:p>
                  </a:txBody>
                  <a:tcPr>
                    <a:lnL w="12700" cmpd="sng">
                      <a:noFill/>
                    </a:lnL>
                    <a:lnR w="12700" cmpd="sng">
                      <a:noFill/>
                    </a:lnR>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IN" dirty="0"/>
                        <a:t>20211IST0019</a:t>
                      </a:r>
                    </a:p>
                  </a:txBody>
                  <a:tcPr>
                    <a:lnL w="12700" cmpd="sng">
                      <a:noFill/>
                    </a:lnL>
                    <a:solidFill>
                      <a:schemeClr val="accent5">
                        <a:lumMod val="40000"/>
                        <a:lumOff val="60000"/>
                      </a:schemeClr>
                    </a:solidFill>
                  </a:tcPr>
                </a:tc>
                <a:extLst>
                  <a:ext uri="{0D108BD9-81ED-4DB2-BD59-A6C34878D82A}">
                    <a16:rowId xmlns:a16="http://schemas.microsoft.com/office/drawing/2014/main" xmlns="" val="542858234"/>
                  </a:ext>
                </a:extLst>
              </a:tr>
              <a:tr h="477520">
                <a:tc>
                  <a:txBody>
                    <a:bodyPr/>
                    <a:lstStyle/>
                    <a:p>
                      <a:pPr algn="ctr"/>
                      <a:r>
                        <a:rPr lang="en-IN" dirty="0"/>
                        <a:t>SUDIKSHA.N</a:t>
                      </a:r>
                    </a:p>
                  </a:txBody>
                  <a:tcPr>
                    <a:lnT w="12700" cmpd="sng">
                      <a:noFill/>
                    </a:lnT>
                    <a:solidFill>
                      <a:srgbClr val="DDA7FB"/>
                    </a:solidFill>
                  </a:tcPr>
                </a:tc>
                <a:tc>
                  <a:txBody>
                    <a:bodyPr/>
                    <a:lstStyle/>
                    <a:p>
                      <a:pPr algn="ctr"/>
                      <a:r>
                        <a:rPr lang="en-IN" dirty="0"/>
                        <a:t>20211IST0016</a:t>
                      </a:r>
                    </a:p>
                  </a:txBody>
                  <a:tcPr>
                    <a:solidFill>
                      <a:srgbClr val="DDA7FB"/>
                    </a:solidFill>
                  </a:tcPr>
                </a:tc>
                <a:extLst>
                  <a:ext uri="{0D108BD9-81ED-4DB2-BD59-A6C34878D82A}">
                    <a16:rowId xmlns:a16="http://schemas.microsoft.com/office/drawing/2014/main" xmlns="" val="2399661717"/>
                  </a:ext>
                </a:extLst>
              </a:tr>
              <a:tr h="477520">
                <a:tc>
                  <a:txBody>
                    <a:bodyPr/>
                    <a:lstStyle/>
                    <a:p>
                      <a:pPr algn="ctr"/>
                      <a:r>
                        <a:rPr lang="en-IN" dirty="0"/>
                        <a:t>D P RAKSHITHA </a:t>
                      </a:r>
                    </a:p>
                  </a:txBody>
                  <a:tcPr>
                    <a:solidFill>
                      <a:schemeClr val="accent5">
                        <a:lumMod val="40000"/>
                        <a:lumOff val="60000"/>
                      </a:schemeClr>
                    </a:solidFill>
                  </a:tcPr>
                </a:tc>
                <a:tc>
                  <a:txBody>
                    <a:bodyPr/>
                    <a:lstStyle/>
                    <a:p>
                      <a:pPr algn="ctr"/>
                      <a:r>
                        <a:rPr lang="en-IN" dirty="0"/>
                        <a:t>20211IST0007</a:t>
                      </a:r>
                    </a:p>
                  </a:txBody>
                  <a:tcPr>
                    <a:solidFill>
                      <a:schemeClr val="accent5">
                        <a:lumMod val="40000"/>
                        <a:lumOff val="60000"/>
                      </a:schemeClr>
                    </a:solidFill>
                  </a:tcPr>
                </a:tc>
                <a:extLst>
                  <a:ext uri="{0D108BD9-81ED-4DB2-BD59-A6C34878D82A}">
                    <a16:rowId xmlns:a16="http://schemas.microsoft.com/office/drawing/2014/main" xmlns="" val="3845709463"/>
                  </a:ext>
                </a:extLst>
              </a:tr>
            </a:tbl>
          </a:graphicData>
        </a:graphic>
      </p:graphicFrame>
      <p:sp>
        <p:nvSpPr>
          <p:cNvPr id="12" name="TextBox 11">
            <a:extLst>
              <a:ext uri="{FF2B5EF4-FFF2-40B4-BE49-F238E27FC236}">
                <a16:creationId xmlns:a16="http://schemas.microsoft.com/office/drawing/2014/main" xmlns="" id="{81016C8F-0366-73DA-2D9D-3068B125EDA8}"/>
              </a:ext>
            </a:extLst>
          </p:cNvPr>
          <p:cNvSpPr txBox="1"/>
          <p:nvPr/>
        </p:nvSpPr>
        <p:spPr>
          <a:xfrm>
            <a:off x="5107709" y="516079"/>
            <a:ext cx="4778168" cy="830997"/>
          </a:xfrm>
          <a:prstGeom prst="rect">
            <a:avLst/>
          </a:prstGeom>
          <a:noFill/>
        </p:spPr>
        <p:txBody>
          <a:bodyPr wrap="none" rtlCol="0">
            <a:spAutoFit/>
          </a:bodyPr>
          <a:lstStyle/>
          <a:p>
            <a:r>
              <a:rPr lang="en-IN" sz="4800" b="1" dirty="0">
                <a:solidFill>
                  <a:srgbClr val="002060"/>
                </a:solidFill>
              </a:rPr>
              <a:t>TEAMS MEMBERS</a:t>
            </a:r>
          </a:p>
        </p:txBody>
      </p:sp>
    </p:spTree>
    <p:extLst>
      <p:ext uri="{BB962C8B-B14F-4D97-AF65-F5344CB8AC3E}">
        <p14:creationId xmlns:p14="http://schemas.microsoft.com/office/powerpoint/2010/main" val="36262024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7467DBE1-2A6A-A329-A2D2-F737CE6EDAD8}"/>
              </a:ext>
            </a:extLst>
          </p:cNvPr>
          <p:cNvSpPr txBox="1"/>
          <p:nvPr/>
        </p:nvSpPr>
        <p:spPr>
          <a:xfrm>
            <a:off x="554636" y="1633928"/>
            <a:ext cx="10586116" cy="45858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solidFill>
                <a:effectLst/>
                <a:latin typeface="Söhne"/>
              </a:rPr>
              <a:t>   The </a:t>
            </a:r>
            <a:r>
              <a:rPr kumimoji="0" lang="en-US" altLang="en-US" sz="2800" b="0" i="0" u="none" strike="noStrike" cap="none" normalizeH="0" baseline="0" dirty="0">
                <a:ln>
                  <a:noFill/>
                </a:ln>
                <a:solidFill>
                  <a:schemeClr val="bg1"/>
                </a:solidFill>
                <a:effectLst/>
                <a:latin typeface="Söhne"/>
              </a:rPr>
              <a:t>cryptocurrency market, particularly Bitcoin, is a complex and dynamic system that presents both opportunities and risks for investors.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solidFill>
                <a:effectLst/>
                <a:latin typeface="Söhne"/>
              </a:rPr>
              <a:t>   In </a:t>
            </a:r>
            <a:r>
              <a:rPr kumimoji="0" lang="en-US" altLang="en-US" sz="2800" b="0" i="0" u="none" strike="noStrike" cap="none" normalizeH="0" baseline="0" dirty="0">
                <a:ln>
                  <a:noFill/>
                </a:ln>
                <a:solidFill>
                  <a:schemeClr val="bg1"/>
                </a:solidFill>
                <a:effectLst/>
                <a:latin typeface="Söhne"/>
              </a:rPr>
              <a:t>this report, we present an analysis of Bitcoin price data using Python programming language.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solidFill>
                <a:effectLst/>
                <a:latin typeface="Söhne"/>
              </a:rPr>
              <a:t>   The </a:t>
            </a:r>
            <a:r>
              <a:rPr kumimoji="0" lang="en-US" altLang="en-US" sz="2800" b="0" i="0" u="none" strike="noStrike" cap="none" normalizeH="0" baseline="0" dirty="0">
                <a:ln>
                  <a:noFill/>
                </a:ln>
                <a:solidFill>
                  <a:schemeClr val="bg1"/>
                </a:solidFill>
                <a:effectLst/>
                <a:latin typeface="Söhne"/>
              </a:rPr>
              <a:t>analysis includes predicting future prices, assessing volatility, and evaluating market sentiment using various machine learning models and techniques.</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bg1"/>
              </a:solidFill>
              <a:effectLst/>
              <a:latin typeface="Arial" panose="020B0604020202020204" pitchFamily="34" charset="0"/>
            </a:endParaRPr>
          </a:p>
          <a:p>
            <a:endParaRPr lang="en-US" sz="2800" b="0" i="0" dirty="0">
              <a:solidFill>
                <a:schemeClr val="bg1"/>
              </a:solidFill>
              <a:effectLst/>
              <a:latin typeface="Google Sans"/>
            </a:endParaRPr>
          </a:p>
        </p:txBody>
      </p:sp>
      <p:sp>
        <p:nvSpPr>
          <p:cNvPr id="8" name="TextBox 7">
            <a:extLst>
              <a:ext uri="{FF2B5EF4-FFF2-40B4-BE49-F238E27FC236}">
                <a16:creationId xmlns:a16="http://schemas.microsoft.com/office/drawing/2014/main" xmlns="" id="{2E069BDF-1B39-3048-1A71-4C1D28844F88}"/>
              </a:ext>
            </a:extLst>
          </p:cNvPr>
          <p:cNvSpPr txBox="1"/>
          <p:nvPr/>
        </p:nvSpPr>
        <p:spPr>
          <a:xfrm>
            <a:off x="-209797" y="502652"/>
            <a:ext cx="6160654" cy="769441"/>
          </a:xfrm>
          <a:prstGeom prst="rect">
            <a:avLst/>
          </a:prstGeom>
          <a:noFill/>
        </p:spPr>
        <p:txBody>
          <a:bodyPr wrap="square">
            <a:spAutoFit/>
          </a:bodyPr>
          <a:lstStyle/>
          <a:p>
            <a:pPr algn="ctr"/>
            <a:r>
              <a:rPr lang="en-IN" sz="4400" b="1" dirty="0" smtClean="0">
                <a:solidFill>
                  <a:schemeClr val="bg1"/>
                </a:solidFill>
              </a:rPr>
              <a:t>INTRODUCTION:</a:t>
            </a:r>
            <a:endParaRPr lang="en-IN" sz="4400" b="1" dirty="0">
              <a:solidFill>
                <a:schemeClr val="bg1"/>
              </a:solidFill>
            </a:endParaRPr>
          </a:p>
        </p:txBody>
      </p:sp>
    </p:spTree>
    <p:extLst>
      <p:ext uri="{BB962C8B-B14F-4D97-AF65-F5344CB8AC3E}">
        <p14:creationId xmlns:p14="http://schemas.microsoft.com/office/powerpoint/2010/main" val="5170427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7467DBE1-2A6A-A329-A2D2-F737CE6EDAD8}"/>
              </a:ext>
            </a:extLst>
          </p:cNvPr>
          <p:cNvSpPr txBox="1"/>
          <p:nvPr/>
        </p:nvSpPr>
        <p:spPr>
          <a:xfrm>
            <a:off x="1277258" y="2042368"/>
            <a:ext cx="9550399" cy="1384995"/>
          </a:xfrm>
          <a:prstGeom prst="rect">
            <a:avLst/>
          </a:prstGeom>
          <a:noFill/>
        </p:spPr>
        <p:txBody>
          <a:bodyPr wrap="square">
            <a:spAutoFit/>
          </a:bodyPr>
          <a:lstStyle/>
          <a:p>
            <a:r>
              <a:rPr lang="en-US" sz="2800" dirty="0">
                <a:solidFill>
                  <a:schemeClr val="bg1"/>
                </a:solidFill>
                <a:latin typeface="Google Sans"/>
              </a:rPr>
              <a:t>The data used in this project is gathered from Wikipedia for sentiment analysis, and Yahoo finance for Bitcoin prices over the years.</a:t>
            </a:r>
            <a:endParaRPr lang="en-US" sz="2800" b="0" i="0" dirty="0">
              <a:solidFill>
                <a:schemeClr val="bg1"/>
              </a:solidFill>
              <a:effectLst/>
              <a:latin typeface="Google Sans"/>
            </a:endParaRPr>
          </a:p>
        </p:txBody>
      </p:sp>
      <p:sp>
        <p:nvSpPr>
          <p:cNvPr id="8" name="TextBox 7">
            <a:extLst>
              <a:ext uri="{FF2B5EF4-FFF2-40B4-BE49-F238E27FC236}">
                <a16:creationId xmlns:a16="http://schemas.microsoft.com/office/drawing/2014/main" xmlns="" id="{2E069BDF-1B39-3048-1A71-4C1D28844F88}"/>
              </a:ext>
            </a:extLst>
          </p:cNvPr>
          <p:cNvSpPr txBox="1"/>
          <p:nvPr/>
        </p:nvSpPr>
        <p:spPr>
          <a:xfrm>
            <a:off x="839450" y="759228"/>
            <a:ext cx="3582649" cy="769441"/>
          </a:xfrm>
          <a:prstGeom prst="rect">
            <a:avLst/>
          </a:prstGeom>
          <a:noFill/>
        </p:spPr>
        <p:txBody>
          <a:bodyPr wrap="square">
            <a:spAutoFit/>
          </a:bodyPr>
          <a:lstStyle/>
          <a:p>
            <a:pPr algn="ctr"/>
            <a:r>
              <a:rPr lang="en-IN" sz="4400" b="1" dirty="0" smtClean="0">
                <a:solidFill>
                  <a:schemeClr val="bg1"/>
                </a:solidFill>
              </a:rPr>
              <a:t>DATA USED:</a:t>
            </a:r>
            <a:endParaRPr lang="en-IN" sz="4400" b="1" dirty="0">
              <a:solidFill>
                <a:schemeClr val="bg1"/>
              </a:solidFill>
            </a:endParaRPr>
          </a:p>
        </p:txBody>
      </p:sp>
    </p:spTree>
    <p:extLst>
      <p:ext uri="{BB962C8B-B14F-4D97-AF65-F5344CB8AC3E}">
        <p14:creationId xmlns:p14="http://schemas.microsoft.com/office/powerpoint/2010/main" val="21331449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3"/>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79110F55-3BE3-E8BA-8183-DF23A233EC86}"/>
              </a:ext>
            </a:extLst>
          </p:cNvPr>
          <p:cNvSpPr txBox="1"/>
          <p:nvPr/>
        </p:nvSpPr>
        <p:spPr>
          <a:xfrm>
            <a:off x="754742" y="348341"/>
            <a:ext cx="9593943" cy="707886"/>
          </a:xfrm>
          <a:prstGeom prst="rect">
            <a:avLst/>
          </a:prstGeom>
          <a:noFill/>
        </p:spPr>
        <p:txBody>
          <a:bodyPr wrap="square" rtlCol="0">
            <a:spAutoFit/>
          </a:bodyPr>
          <a:lstStyle/>
          <a:p>
            <a:r>
              <a:rPr lang="en-US" sz="4000" b="1" dirty="0">
                <a:solidFill>
                  <a:schemeClr val="bg2"/>
                </a:solidFill>
              </a:rPr>
              <a:t>M</a:t>
            </a:r>
            <a:r>
              <a:rPr lang="en-IN" sz="4000" b="1" dirty="0">
                <a:solidFill>
                  <a:schemeClr val="bg2"/>
                </a:solidFill>
              </a:rPr>
              <a:t>ETHODOLOGY  USED</a:t>
            </a:r>
            <a:endParaRPr lang="en-US" sz="4000" dirty="0"/>
          </a:p>
        </p:txBody>
      </p:sp>
      <p:sp>
        <p:nvSpPr>
          <p:cNvPr id="9" name="TextBox 8">
            <a:extLst>
              <a:ext uri="{FF2B5EF4-FFF2-40B4-BE49-F238E27FC236}">
                <a16:creationId xmlns:a16="http://schemas.microsoft.com/office/drawing/2014/main" xmlns="" id="{264F3666-ABAD-69CE-126B-2BDD882B4565}"/>
              </a:ext>
            </a:extLst>
          </p:cNvPr>
          <p:cNvSpPr txBox="1"/>
          <p:nvPr/>
        </p:nvSpPr>
        <p:spPr>
          <a:xfrm>
            <a:off x="754741" y="1404568"/>
            <a:ext cx="10972801" cy="4493538"/>
          </a:xfrm>
          <a:prstGeom prst="rect">
            <a:avLst/>
          </a:prstGeom>
          <a:noFill/>
        </p:spPr>
        <p:txBody>
          <a:bodyPr wrap="square" rtlCol="0">
            <a:spAutoFit/>
          </a:bodyPr>
          <a:lstStyle/>
          <a:p>
            <a:r>
              <a:rPr lang="en-US" sz="2400" b="1" dirty="0" smtClean="0">
                <a:solidFill>
                  <a:schemeClr val="bg1"/>
                </a:solidFill>
              </a:rPr>
              <a:t>1.Random </a:t>
            </a:r>
            <a:r>
              <a:rPr lang="en-US" sz="2400" b="1" dirty="0">
                <a:solidFill>
                  <a:schemeClr val="bg1"/>
                </a:solidFill>
              </a:rPr>
              <a:t>Forest Classifier</a:t>
            </a:r>
            <a:r>
              <a:rPr lang="en-US" dirty="0">
                <a:solidFill>
                  <a:schemeClr val="bg1"/>
                </a:solidFill>
              </a:rPr>
              <a:t>: is an ensemble learning method primarily used for classification tasks. It </a:t>
            </a:r>
            <a:r>
              <a:rPr lang="en-US" dirty="0" smtClean="0">
                <a:solidFill>
                  <a:schemeClr val="bg1"/>
                </a:solidFill>
              </a:rPr>
              <a:t>builds multiple </a:t>
            </a:r>
            <a:r>
              <a:rPr lang="en-US" dirty="0">
                <a:solidFill>
                  <a:schemeClr val="bg1"/>
                </a:solidFill>
              </a:rPr>
              <a:t>decision trees during training and merges them to get a more accurate and stable prediction.</a:t>
            </a:r>
          </a:p>
          <a:p>
            <a:endParaRPr lang="en-US" dirty="0">
              <a:solidFill>
                <a:schemeClr val="bg1"/>
              </a:solidFill>
            </a:endParaRPr>
          </a:p>
          <a:p>
            <a:r>
              <a:rPr lang="en-US" sz="2400" b="1" dirty="0">
                <a:solidFill>
                  <a:schemeClr val="bg1"/>
                </a:solidFill>
              </a:rPr>
              <a:t>How It Works: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Decision Trees</a:t>
            </a:r>
          </a:p>
          <a:p>
            <a:pPr marL="285750" indent="-285750">
              <a:buFont typeface="Arial" panose="020B0604020202020204" pitchFamily="34" charset="0"/>
              <a:buChar char="•"/>
            </a:pPr>
            <a:r>
              <a:rPr lang="en-US" dirty="0">
                <a:solidFill>
                  <a:schemeClr val="bg1"/>
                </a:solidFill>
              </a:rPr>
              <a:t>Bootstrap Aggregating (Bagging):</a:t>
            </a:r>
          </a:p>
          <a:p>
            <a:pPr marL="285750" indent="-285750">
              <a:buFont typeface="Arial" panose="020B0604020202020204" pitchFamily="34" charset="0"/>
              <a:buChar char="•"/>
            </a:pPr>
            <a:r>
              <a:rPr lang="en-US" dirty="0">
                <a:solidFill>
                  <a:schemeClr val="bg1"/>
                </a:solidFill>
              </a:rPr>
              <a:t>Random Feature Selection</a:t>
            </a:r>
          </a:p>
          <a:p>
            <a:pPr marL="285750" indent="-285750">
              <a:buFont typeface="Arial" panose="020B0604020202020204" pitchFamily="34" charset="0"/>
              <a:buChar char="•"/>
            </a:pPr>
            <a:r>
              <a:rPr lang="en-US" dirty="0">
                <a:solidFill>
                  <a:schemeClr val="bg1"/>
                </a:solidFill>
              </a:rPr>
              <a:t>Majority Voting</a:t>
            </a:r>
          </a:p>
          <a:p>
            <a:endParaRPr lang="en-US" sz="2400" b="1" dirty="0">
              <a:solidFill>
                <a:schemeClr val="bg1"/>
              </a:solidFill>
            </a:endParaRPr>
          </a:p>
          <a:p>
            <a:r>
              <a:rPr lang="en-US" sz="2400" b="1" dirty="0">
                <a:solidFill>
                  <a:schemeClr val="bg1"/>
                </a:solidFill>
              </a:rPr>
              <a:t>Advantages:</a:t>
            </a:r>
          </a:p>
          <a:p>
            <a:endParaRPr lang="en-US" sz="2400" b="1" dirty="0">
              <a:solidFill>
                <a:schemeClr val="bg1"/>
              </a:solidFill>
            </a:endParaRPr>
          </a:p>
          <a:p>
            <a:pPr marL="342900" indent="-342900">
              <a:buFont typeface="Arial" panose="020B0604020202020204" pitchFamily="34" charset="0"/>
              <a:buChar char="•"/>
            </a:pPr>
            <a:r>
              <a:rPr lang="en-US" sz="2000" dirty="0">
                <a:solidFill>
                  <a:schemeClr val="bg1"/>
                </a:solidFill>
              </a:rPr>
              <a:t>Robustness</a:t>
            </a:r>
          </a:p>
          <a:p>
            <a:pPr marL="342900" indent="-342900">
              <a:buFont typeface="Arial" panose="020B0604020202020204" pitchFamily="34" charset="0"/>
              <a:buChar char="•"/>
            </a:pPr>
            <a:r>
              <a:rPr lang="en-US" sz="2000" dirty="0">
                <a:solidFill>
                  <a:schemeClr val="bg1"/>
                </a:solidFill>
              </a:rPr>
              <a:t>Accuracy</a:t>
            </a:r>
            <a:endParaRPr lang="en-US" sz="2400" dirty="0">
              <a:solidFill>
                <a:schemeClr val="bg1"/>
              </a:solidFill>
            </a:endParaRPr>
          </a:p>
        </p:txBody>
      </p:sp>
    </p:spTree>
    <p:extLst>
      <p:ext uri="{BB962C8B-B14F-4D97-AF65-F5344CB8AC3E}">
        <p14:creationId xmlns:p14="http://schemas.microsoft.com/office/powerpoint/2010/main" val="3898120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3"/>
          <a:stretch>
            <a:fillRect/>
          </a:stretch>
        </p:blipFill>
        <p:spPr>
          <a:xfrm>
            <a:off x="0" y="14990"/>
            <a:ext cx="12192000" cy="6858000"/>
          </a:xfrm>
          <a:prstGeom prst="rect">
            <a:avLst/>
          </a:prstGeom>
        </p:spPr>
      </p:pic>
      <p:sp>
        <p:nvSpPr>
          <p:cNvPr id="7" name="TextBox 6">
            <a:extLst>
              <a:ext uri="{FF2B5EF4-FFF2-40B4-BE49-F238E27FC236}">
                <a16:creationId xmlns:a16="http://schemas.microsoft.com/office/drawing/2014/main" xmlns="" id="{79110F55-3BE3-E8BA-8183-DF23A233EC86}"/>
              </a:ext>
            </a:extLst>
          </p:cNvPr>
          <p:cNvSpPr txBox="1"/>
          <p:nvPr/>
        </p:nvSpPr>
        <p:spPr>
          <a:xfrm>
            <a:off x="754742" y="348341"/>
            <a:ext cx="9593943" cy="707886"/>
          </a:xfrm>
          <a:prstGeom prst="rect">
            <a:avLst/>
          </a:prstGeom>
          <a:noFill/>
        </p:spPr>
        <p:txBody>
          <a:bodyPr wrap="square" rtlCol="0">
            <a:spAutoFit/>
          </a:bodyPr>
          <a:lstStyle/>
          <a:p>
            <a:r>
              <a:rPr lang="en-US" sz="4000" b="1" dirty="0">
                <a:solidFill>
                  <a:schemeClr val="bg2"/>
                </a:solidFill>
              </a:rPr>
              <a:t>M</a:t>
            </a:r>
            <a:r>
              <a:rPr lang="en-IN" sz="4000" b="1" dirty="0">
                <a:solidFill>
                  <a:schemeClr val="bg2"/>
                </a:solidFill>
              </a:rPr>
              <a:t>ETHODOLOGY  USED</a:t>
            </a:r>
            <a:endParaRPr lang="en-US" sz="4000" dirty="0"/>
          </a:p>
        </p:txBody>
      </p:sp>
      <p:sp>
        <p:nvSpPr>
          <p:cNvPr id="9" name="TextBox 8">
            <a:extLst>
              <a:ext uri="{FF2B5EF4-FFF2-40B4-BE49-F238E27FC236}">
                <a16:creationId xmlns:a16="http://schemas.microsoft.com/office/drawing/2014/main" xmlns="" id="{264F3666-ABAD-69CE-126B-2BDD882B4565}"/>
              </a:ext>
            </a:extLst>
          </p:cNvPr>
          <p:cNvSpPr txBox="1"/>
          <p:nvPr/>
        </p:nvSpPr>
        <p:spPr>
          <a:xfrm>
            <a:off x="599607" y="1289154"/>
            <a:ext cx="11182662" cy="4585871"/>
          </a:xfrm>
          <a:prstGeom prst="rect">
            <a:avLst/>
          </a:prstGeom>
          <a:noFill/>
        </p:spPr>
        <p:txBody>
          <a:bodyPr wrap="square" rtlCol="0">
            <a:spAutoFit/>
          </a:bodyPr>
          <a:lstStyle/>
          <a:p>
            <a:r>
              <a:rPr lang="en-US" sz="2400" b="1" dirty="0" err="1">
                <a:solidFill>
                  <a:schemeClr val="bg1"/>
                </a:solidFill>
              </a:rPr>
              <a:t>XGBClassifier</a:t>
            </a:r>
            <a:r>
              <a:rPr lang="en-US" sz="2400" b="1" dirty="0">
                <a:solidFill>
                  <a:schemeClr val="bg1"/>
                </a:solidFill>
              </a:rPr>
              <a:t>: </a:t>
            </a:r>
            <a:r>
              <a:rPr lang="en-US" sz="2000" dirty="0">
                <a:solidFill>
                  <a:schemeClr val="bg1"/>
                </a:solidFill>
              </a:rPr>
              <a:t>is part of the </a:t>
            </a:r>
            <a:r>
              <a:rPr lang="en-US" sz="2000" dirty="0" err="1">
                <a:solidFill>
                  <a:schemeClr val="bg1"/>
                </a:solidFill>
              </a:rPr>
              <a:t>XGBoost</a:t>
            </a:r>
            <a:r>
              <a:rPr lang="en-US" sz="2000" dirty="0">
                <a:solidFill>
                  <a:schemeClr val="bg1"/>
                </a:solidFill>
              </a:rPr>
              <a:t> library, which stands for Extreme Gradient Boosting. It is a </a:t>
            </a:r>
            <a:r>
              <a:rPr lang="en-US" sz="2000" dirty="0" smtClean="0">
                <a:solidFill>
                  <a:schemeClr val="bg1"/>
                </a:solidFill>
              </a:rPr>
              <a:t> powerful </a:t>
            </a:r>
            <a:r>
              <a:rPr lang="en-US" sz="2000" dirty="0">
                <a:solidFill>
                  <a:schemeClr val="bg1"/>
                </a:solidFill>
              </a:rPr>
              <a:t>machine learning algorithm used for supervised learning tasks, including classification and regression.</a:t>
            </a:r>
          </a:p>
          <a:p>
            <a:endParaRPr lang="en-US" sz="2000" dirty="0">
              <a:solidFill>
                <a:schemeClr val="bg1"/>
              </a:solidFill>
            </a:endParaRPr>
          </a:p>
          <a:p>
            <a:r>
              <a:rPr lang="en-US" sz="2400" b="1" dirty="0">
                <a:solidFill>
                  <a:schemeClr val="bg1"/>
                </a:solidFill>
              </a:rPr>
              <a:t>How It Works:</a:t>
            </a:r>
          </a:p>
          <a:p>
            <a:pPr marL="342900" indent="-342900">
              <a:buFont typeface="Arial" panose="020B0604020202020204" pitchFamily="34" charset="0"/>
              <a:buChar char="•"/>
            </a:pPr>
            <a:r>
              <a:rPr lang="en-US" sz="2000" dirty="0">
                <a:solidFill>
                  <a:schemeClr val="bg1"/>
                </a:solidFill>
              </a:rPr>
              <a:t>Gradient Boosting Framework: </a:t>
            </a:r>
          </a:p>
          <a:p>
            <a:pPr marL="342900" indent="-342900">
              <a:buFont typeface="Arial" panose="020B0604020202020204" pitchFamily="34" charset="0"/>
              <a:buChar char="•"/>
            </a:pPr>
            <a:r>
              <a:rPr lang="en-US" sz="2000" dirty="0">
                <a:solidFill>
                  <a:schemeClr val="bg1"/>
                </a:solidFill>
              </a:rPr>
              <a:t>Boosting</a:t>
            </a:r>
          </a:p>
          <a:p>
            <a:pPr marL="342900" indent="-342900">
              <a:buFont typeface="Arial" panose="020B0604020202020204" pitchFamily="34" charset="0"/>
              <a:buChar char="•"/>
            </a:pPr>
            <a:r>
              <a:rPr lang="en-US" sz="2000" dirty="0">
                <a:solidFill>
                  <a:schemeClr val="bg1"/>
                </a:solidFill>
              </a:rPr>
              <a:t>Regularization</a:t>
            </a:r>
          </a:p>
          <a:p>
            <a:pPr marL="342900" indent="-342900">
              <a:buFont typeface="Arial" panose="020B0604020202020204" pitchFamily="34" charset="0"/>
              <a:buChar char="•"/>
            </a:pPr>
            <a:r>
              <a:rPr lang="en-US" sz="2000" dirty="0">
                <a:solidFill>
                  <a:schemeClr val="bg1"/>
                </a:solidFill>
              </a:rPr>
              <a:t>Efficiency</a:t>
            </a:r>
          </a:p>
          <a:p>
            <a:endParaRPr lang="en-US" sz="2000" dirty="0">
              <a:solidFill>
                <a:schemeClr val="bg1"/>
              </a:solidFill>
            </a:endParaRPr>
          </a:p>
          <a:p>
            <a:r>
              <a:rPr lang="en-US" sz="2400" b="1" dirty="0">
                <a:solidFill>
                  <a:schemeClr val="bg1"/>
                </a:solidFill>
              </a:rPr>
              <a:t>Advantages:</a:t>
            </a:r>
          </a:p>
          <a:p>
            <a:pPr marL="342900" indent="-342900">
              <a:buFont typeface="Arial" panose="020B0604020202020204" pitchFamily="34" charset="0"/>
              <a:buChar char="•"/>
            </a:pPr>
            <a:r>
              <a:rPr lang="en-US" sz="2000" dirty="0">
                <a:solidFill>
                  <a:schemeClr val="bg1"/>
                </a:solidFill>
              </a:rPr>
              <a:t>Performance</a:t>
            </a:r>
          </a:p>
          <a:p>
            <a:pPr marL="342900" indent="-342900">
              <a:buFont typeface="Arial" panose="020B0604020202020204" pitchFamily="34" charset="0"/>
              <a:buChar char="•"/>
            </a:pPr>
            <a:r>
              <a:rPr lang="en-US" sz="2000" dirty="0">
                <a:solidFill>
                  <a:schemeClr val="bg1"/>
                </a:solidFill>
              </a:rPr>
              <a:t>Flexibility</a:t>
            </a:r>
          </a:p>
          <a:p>
            <a:pPr marL="342900" indent="-342900">
              <a:buFont typeface="Arial" panose="020B0604020202020204" pitchFamily="34" charset="0"/>
              <a:buChar char="•"/>
            </a:pPr>
            <a:r>
              <a:rPr lang="en-US" sz="2000" dirty="0">
                <a:solidFill>
                  <a:schemeClr val="bg1"/>
                </a:solidFill>
              </a:rPr>
              <a:t>Handling Complexity</a:t>
            </a:r>
          </a:p>
        </p:txBody>
      </p:sp>
    </p:spTree>
    <p:extLst>
      <p:ext uri="{BB962C8B-B14F-4D97-AF65-F5344CB8AC3E}">
        <p14:creationId xmlns:p14="http://schemas.microsoft.com/office/powerpoint/2010/main" val="35301395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2"/>
          <a:stretch>
            <a:fillRect/>
          </a:stretch>
        </p:blipFill>
        <p:spPr>
          <a:xfrm>
            <a:off x="-849748" y="0"/>
            <a:ext cx="13041747" cy="6858000"/>
          </a:xfrm>
          <a:prstGeom prst="rect">
            <a:avLst/>
          </a:prstGeom>
        </p:spPr>
      </p:pic>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a:xfrm>
            <a:off x="1900990" y="169302"/>
            <a:ext cx="6978316" cy="788884"/>
          </a:xfrm>
        </p:spPr>
        <p:txBody>
          <a:bodyPr>
            <a:normAutofit/>
          </a:bodyPr>
          <a:lstStyle/>
          <a:p>
            <a:pPr algn="l"/>
            <a:r>
              <a:rPr lang="en-US" sz="3600" b="1" dirty="0">
                <a:solidFill>
                  <a:schemeClr val="bg2"/>
                </a:solidFill>
              </a:rPr>
              <a:t>   FLOWCHART  OF METHODOLOGY</a:t>
            </a:r>
            <a:endParaRPr lang="en-IN" sz="3600" dirty="0">
              <a:solidFill>
                <a:schemeClr val="bg2"/>
              </a:solidFill>
            </a:endParaRPr>
          </a:p>
        </p:txBody>
      </p:sp>
      <p:sp>
        <p:nvSpPr>
          <p:cNvPr id="5" name="Title 1">
            <a:extLst>
              <a:ext uri="{FF2B5EF4-FFF2-40B4-BE49-F238E27FC236}">
                <a16:creationId xmlns:a16="http://schemas.microsoft.com/office/drawing/2014/main" xmlns="" id="{AE7ABBBF-DDB9-00F9-9C73-55A99022BF1D}"/>
              </a:ext>
            </a:extLst>
          </p:cNvPr>
          <p:cNvSpPr txBox="1">
            <a:spLocks/>
          </p:cNvSpPr>
          <p:nvPr/>
        </p:nvSpPr>
        <p:spPr>
          <a:xfrm>
            <a:off x="4479636" y="852473"/>
            <a:ext cx="7712363" cy="7888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2"/>
                </a:solidFill>
              </a:rPr>
              <a:t>XGB Classifier</a:t>
            </a:r>
            <a:endParaRPr lang="en-IN" sz="2400" dirty="0">
              <a:solidFill>
                <a:schemeClr val="bg2"/>
              </a:solidFill>
            </a:endParaRPr>
          </a:p>
        </p:txBody>
      </p:sp>
      <p:pic>
        <p:nvPicPr>
          <p:cNvPr id="9" name="Picture 8">
            <a:extLst>
              <a:ext uri="{FF2B5EF4-FFF2-40B4-BE49-F238E27FC236}">
                <a16:creationId xmlns:a16="http://schemas.microsoft.com/office/drawing/2014/main" xmlns="" id="{D62ECB4E-8AD0-4D35-02A6-E9B09CBD3B01}"/>
              </a:ext>
            </a:extLst>
          </p:cNvPr>
          <p:cNvPicPr>
            <a:picLocks noChangeAspect="1"/>
          </p:cNvPicPr>
          <p:nvPr/>
        </p:nvPicPr>
        <p:blipFill rotWithShape="1">
          <a:blip r:embed="rId3"/>
          <a:srcRect l="2156"/>
          <a:stretch/>
        </p:blipFill>
        <p:spPr>
          <a:xfrm>
            <a:off x="1584177" y="1641357"/>
            <a:ext cx="7751269" cy="4955387"/>
          </a:xfrm>
          <a:prstGeom prst="rect">
            <a:avLst/>
          </a:prstGeom>
        </p:spPr>
      </p:pic>
    </p:spTree>
    <p:extLst>
      <p:ext uri="{BB962C8B-B14F-4D97-AF65-F5344CB8AC3E}">
        <p14:creationId xmlns:p14="http://schemas.microsoft.com/office/powerpoint/2010/main" val="27648816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3"/>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79110F55-3BE3-E8BA-8183-DF23A233EC86}"/>
              </a:ext>
            </a:extLst>
          </p:cNvPr>
          <p:cNvSpPr txBox="1"/>
          <p:nvPr/>
        </p:nvSpPr>
        <p:spPr>
          <a:xfrm>
            <a:off x="754742" y="348341"/>
            <a:ext cx="9593943" cy="830997"/>
          </a:xfrm>
          <a:prstGeom prst="rect">
            <a:avLst/>
          </a:prstGeom>
          <a:noFill/>
        </p:spPr>
        <p:txBody>
          <a:bodyPr wrap="square" rtlCol="0">
            <a:spAutoFit/>
          </a:bodyPr>
          <a:lstStyle/>
          <a:p>
            <a:r>
              <a:rPr lang="en-US" sz="4800" b="1" dirty="0">
                <a:solidFill>
                  <a:schemeClr val="bg2"/>
                </a:solidFill>
              </a:rPr>
              <a:t>LIMITATIONS:</a:t>
            </a:r>
            <a:endParaRPr lang="en-US" sz="4800" dirty="0"/>
          </a:p>
        </p:txBody>
      </p:sp>
      <p:sp>
        <p:nvSpPr>
          <p:cNvPr id="9" name="TextBox 8">
            <a:extLst>
              <a:ext uri="{FF2B5EF4-FFF2-40B4-BE49-F238E27FC236}">
                <a16:creationId xmlns:a16="http://schemas.microsoft.com/office/drawing/2014/main" xmlns="" id="{264F3666-ABAD-69CE-126B-2BDD882B4565}"/>
              </a:ext>
            </a:extLst>
          </p:cNvPr>
          <p:cNvSpPr txBox="1"/>
          <p:nvPr/>
        </p:nvSpPr>
        <p:spPr>
          <a:xfrm>
            <a:off x="754741" y="1404568"/>
            <a:ext cx="10972801" cy="400110"/>
          </a:xfrm>
          <a:prstGeom prst="rect">
            <a:avLst/>
          </a:prstGeom>
          <a:noFill/>
        </p:spPr>
        <p:txBody>
          <a:bodyPr wrap="square" rtlCol="0">
            <a:spAutoFit/>
          </a:bodyPr>
          <a:lstStyle/>
          <a:p>
            <a:endParaRPr lang="en-US" sz="2000" dirty="0">
              <a:solidFill>
                <a:schemeClr val="bg1"/>
              </a:solidFill>
            </a:endParaRPr>
          </a:p>
        </p:txBody>
      </p:sp>
      <p:sp>
        <p:nvSpPr>
          <p:cNvPr id="4" name="TextBox 3">
            <a:extLst>
              <a:ext uri="{FF2B5EF4-FFF2-40B4-BE49-F238E27FC236}">
                <a16:creationId xmlns:a16="http://schemas.microsoft.com/office/drawing/2014/main" xmlns="" id="{7FB16E68-75CC-19AB-5FA0-C723B5C1FF52}"/>
              </a:ext>
            </a:extLst>
          </p:cNvPr>
          <p:cNvSpPr txBox="1"/>
          <p:nvPr/>
        </p:nvSpPr>
        <p:spPr>
          <a:xfrm>
            <a:off x="754741" y="1600199"/>
            <a:ext cx="10682518" cy="3170099"/>
          </a:xfrm>
          <a:prstGeom prst="rect">
            <a:avLst/>
          </a:prstGeom>
          <a:noFill/>
        </p:spPr>
        <p:txBody>
          <a:bodyPr wrap="square" rtlCol="0">
            <a:spAutoFit/>
          </a:bodyPr>
          <a:lstStyle/>
          <a:p>
            <a:pPr marL="571500" indent="-571500">
              <a:buFont typeface="Arial" panose="020B0604020202020204" pitchFamily="34" charset="0"/>
              <a:buChar char="•"/>
            </a:pPr>
            <a:r>
              <a:rPr lang="en-US" sz="4000" b="1" dirty="0">
                <a:solidFill>
                  <a:schemeClr val="bg1"/>
                </a:solidFill>
              </a:rPr>
              <a:t>Data Quality and Feature </a:t>
            </a:r>
            <a:r>
              <a:rPr lang="en-US" sz="4000" b="1" dirty="0" smtClean="0">
                <a:solidFill>
                  <a:schemeClr val="bg1"/>
                </a:solidFill>
              </a:rPr>
              <a:t>Selection</a:t>
            </a:r>
            <a:endParaRPr lang="en-US" sz="4000" dirty="0" smtClean="0">
              <a:solidFill>
                <a:schemeClr val="bg1"/>
              </a:solidFill>
            </a:endParaRPr>
          </a:p>
          <a:p>
            <a:pPr marL="571500" indent="-571500">
              <a:buFont typeface="Arial" panose="020B0604020202020204" pitchFamily="34" charset="0"/>
              <a:buChar char="•"/>
            </a:pPr>
            <a:r>
              <a:rPr lang="en-US" sz="4000" b="1" dirty="0" smtClean="0">
                <a:solidFill>
                  <a:schemeClr val="bg1"/>
                </a:solidFill>
              </a:rPr>
              <a:t>Non-Stationarity</a:t>
            </a:r>
            <a:endParaRPr lang="en-US" sz="4000" dirty="0">
              <a:solidFill>
                <a:schemeClr val="bg1"/>
              </a:solidFill>
            </a:endParaRPr>
          </a:p>
          <a:p>
            <a:pPr marL="571500" indent="-571500">
              <a:buFont typeface="Arial" panose="020B0604020202020204" pitchFamily="34" charset="0"/>
              <a:buChar char="•"/>
            </a:pPr>
            <a:r>
              <a:rPr lang="en-US" sz="4000" b="1" dirty="0">
                <a:solidFill>
                  <a:schemeClr val="bg1"/>
                </a:solidFill>
              </a:rPr>
              <a:t>Lack of </a:t>
            </a:r>
            <a:r>
              <a:rPr lang="en-US" sz="4000" b="1" dirty="0" smtClean="0">
                <a:solidFill>
                  <a:schemeClr val="bg1"/>
                </a:solidFill>
              </a:rPr>
              <a:t>Causality</a:t>
            </a:r>
          </a:p>
          <a:p>
            <a:pPr marL="571500" indent="-571500">
              <a:buFont typeface="Arial" panose="020B0604020202020204" pitchFamily="34" charset="0"/>
              <a:buChar char="•"/>
            </a:pPr>
            <a:r>
              <a:rPr lang="en-US" sz="4000" b="1" dirty="0" smtClean="0">
                <a:solidFill>
                  <a:schemeClr val="bg1"/>
                </a:solidFill>
              </a:rPr>
              <a:t>Overfitting</a:t>
            </a:r>
            <a:endParaRPr lang="en-US" sz="4000" dirty="0" smtClean="0"/>
          </a:p>
          <a:p>
            <a:pPr marL="571500" indent="-571500">
              <a:buFont typeface="Arial" panose="020B0604020202020204" pitchFamily="34" charset="0"/>
              <a:buChar char="•"/>
            </a:pPr>
            <a:r>
              <a:rPr lang="en-US" sz="4000" dirty="0" smtClean="0">
                <a:solidFill>
                  <a:schemeClr val="bg1"/>
                </a:solidFill>
              </a:rPr>
              <a:t>Model interpretability</a:t>
            </a:r>
            <a:endParaRPr lang="en-US" sz="4000" dirty="0">
              <a:solidFill>
                <a:schemeClr val="bg1"/>
              </a:solidFill>
            </a:endParaRPr>
          </a:p>
        </p:txBody>
      </p:sp>
    </p:spTree>
    <p:extLst>
      <p:ext uri="{BB962C8B-B14F-4D97-AF65-F5344CB8AC3E}">
        <p14:creationId xmlns:p14="http://schemas.microsoft.com/office/powerpoint/2010/main" val="27734151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E5A7-6143-FC1C-685C-DAF108A97C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B7D171F2-7AB2-218E-F873-79802A884858}"/>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xmlns="" id="{4FFA59B8-FF8B-CA34-EA84-7CDFB9953FAF}"/>
              </a:ext>
            </a:extLst>
          </p:cNvPr>
          <p:cNvPicPr>
            <a:picLocks noChangeAspect="1"/>
          </p:cNvPicPr>
          <p:nvPr/>
        </p:nvPicPr>
        <p:blipFill>
          <a:blip r:embed="rId2"/>
          <a:stretch>
            <a:fillRect/>
          </a:stretch>
        </p:blipFill>
        <p:spPr>
          <a:xfrm>
            <a:off x="1" y="0"/>
            <a:ext cx="12192000" cy="6858000"/>
          </a:xfrm>
          <a:prstGeom prst="rect">
            <a:avLst/>
          </a:prstGeom>
        </p:spPr>
      </p:pic>
      <p:sp>
        <p:nvSpPr>
          <p:cNvPr id="8" name="TextBox 7">
            <a:extLst>
              <a:ext uri="{FF2B5EF4-FFF2-40B4-BE49-F238E27FC236}">
                <a16:creationId xmlns:a16="http://schemas.microsoft.com/office/drawing/2014/main" xmlns="" id="{2E069BDF-1B39-3048-1A71-4C1D28844F88}"/>
              </a:ext>
            </a:extLst>
          </p:cNvPr>
          <p:cNvSpPr txBox="1"/>
          <p:nvPr/>
        </p:nvSpPr>
        <p:spPr>
          <a:xfrm>
            <a:off x="2762769" y="645567"/>
            <a:ext cx="6160654" cy="769441"/>
          </a:xfrm>
          <a:prstGeom prst="rect">
            <a:avLst/>
          </a:prstGeom>
          <a:noFill/>
        </p:spPr>
        <p:txBody>
          <a:bodyPr wrap="square">
            <a:spAutoFit/>
          </a:bodyPr>
          <a:lstStyle/>
          <a:p>
            <a:pPr algn="ctr"/>
            <a:r>
              <a:rPr lang="en-IN" sz="4400" b="1" dirty="0">
                <a:solidFill>
                  <a:schemeClr val="bg1"/>
                </a:solidFill>
              </a:rPr>
              <a:t>RESULT</a:t>
            </a:r>
          </a:p>
        </p:txBody>
      </p:sp>
      <p:pic>
        <p:nvPicPr>
          <p:cNvPr id="9" name="Picture 8">
            <a:extLst>
              <a:ext uri="{FF2B5EF4-FFF2-40B4-BE49-F238E27FC236}">
                <a16:creationId xmlns:a16="http://schemas.microsoft.com/office/drawing/2014/main" xmlns="" id="{3738F273-AA4B-47F5-BB56-419C0CEF892B}"/>
              </a:ext>
            </a:extLst>
          </p:cNvPr>
          <p:cNvPicPr>
            <a:picLocks noChangeAspect="1"/>
          </p:cNvPicPr>
          <p:nvPr/>
        </p:nvPicPr>
        <p:blipFill>
          <a:blip r:embed="rId3"/>
          <a:stretch>
            <a:fillRect/>
          </a:stretch>
        </p:blipFill>
        <p:spPr>
          <a:xfrm>
            <a:off x="266312" y="1600200"/>
            <a:ext cx="6424774" cy="4895591"/>
          </a:xfrm>
          <a:prstGeom prst="rect">
            <a:avLst/>
          </a:prstGeom>
        </p:spPr>
      </p:pic>
      <p:pic>
        <p:nvPicPr>
          <p:cNvPr id="11" name="Picture 10">
            <a:extLst>
              <a:ext uri="{FF2B5EF4-FFF2-40B4-BE49-F238E27FC236}">
                <a16:creationId xmlns:a16="http://schemas.microsoft.com/office/drawing/2014/main" xmlns="" id="{3190EB3F-B1BE-56AC-5AF6-DC5BAAF685B8}"/>
              </a:ext>
            </a:extLst>
          </p:cNvPr>
          <p:cNvPicPr>
            <a:picLocks noChangeAspect="1"/>
          </p:cNvPicPr>
          <p:nvPr/>
        </p:nvPicPr>
        <p:blipFill>
          <a:blip r:embed="rId4"/>
          <a:stretch>
            <a:fillRect/>
          </a:stretch>
        </p:blipFill>
        <p:spPr>
          <a:xfrm>
            <a:off x="7179648" y="1574800"/>
            <a:ext cx="4746040" cy="4710534"/>
          </a:xfrm>
          <a:prstGeom prst="rect">
            <a:avLst/>
          </a:prstGeom>
        </p:spPr>
      </p:pic>
    </p:spTree>
    <p:extLst>
      <p:ext uri="{BB962C8B-B14F-4D97-AF65-F5344CB8AC3E}">
        <p14:creationId xmlns:p14="http://schemas.microsoft.com/office/powerpoint/2010/main" val="9873804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876</Words>
  <Application>Microsoft Office PowerPoint</Application>
  <PresentationFormat>Widescreen</PresentationFormat>
  <Paragraphs>89</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Google Sans</vt:lpstr>
      <vt:lpstr>Lucida Sans Typewriter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   FLOWCHART  OF METHODOLOGY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ugama gowda</dc:creator>
  <cp:lastModifiedBy>Admin</cp:lastModifiedBy>
  <cp:revision>20</cp:revision>
  <dcterms:created xsi:type="dcterms:W3CDTF">2023-12-16T11:14:18Z</dcterms:created>
  <dcterms:modified xsi:type="dcterms:W3CDTF">2024-05-17T04:38:10Z</dcterms:modified>
</cp:coreProperties>
</file>