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7.JPG" ContentType="image/jpeg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76" r:id="rId2"/>
    <p:sldId id="277" r:id="rId3"/>
    <p:sldId id="272" r:id="rId4"/>
    <p:sldId id="273" r:id="rId5"/>
    <p:sldId id="274" r:id="rId6"/>
    <p:sldId id="275" r:id="rId7"/>
    <p:sldId id="257" r:id="rId8"/>
    <p:sldId id="258" r:id="rId9"/>
    <p:sldId id="260" r:id="rId10"/>
    <p:sldId id="261" r:id="rId11"/>
    <p:sldId id="262" r:id="rId12"/>
    <p:sldId id="263" r:id="rId13"/>
    <p:sldId id="259" r:id="rId14"/>
    <p:sldId id="264" r:id="rId15"/>
    <p:sldId id="265" r:id="rId16"/>
    <p:sldId id="266" r:id="rId17"/>
    <p:sldId id="268" r:id="rId18"/>
    <p:sldId id="283" r:id="rId19"/>
    <p:sldId id="284" r:id="rId20"/>
    <p:sldId id="270" r:id="rId21"/>
    <p:sldId id="278" r:id="rId22"/>
    <p:sldId id="280" r:id="rId23"/>
    <p:sldId id="281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46" autoAdjust="0"/>
  </p:normalViewPr>
  <p:slideViewPr>
    <p:cSldViewPr snapToGrid="0">
      <p:cViewPr varScale="1">
        <p:scale>
          <a:sx n="70" d="100"/>
          <a:sy n="70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71A37-D493-4B2D-88DB-7F01F09DB57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C6E34-6F03-4D15-BCF8-32AD73ED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6E34-6F03-4D15-BCF8-32AD73ED5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baseline wandering of the signal, which is considered as the respiration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 and appears as a low-frequency component in the time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domain, and it can deteriorate the accuracy of digitalization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 saturation of analog circuitry or reduced effective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of them.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High-frequency and nonstationary noises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due to muscular activities.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AE408-C546-44BB-B768-3386525D22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8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AE408-C546-44BB-B768-3386525D22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6E34-6F03-4D15-BCF8-32AD73ED58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CUFFLESS BLOOD PRESSURE ESTIMATION ALGORITHMS USING PPG AND ECG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373592"/>
            <a:ext cx="8946541" cy="18748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Presented by:</a:t>
            </a:r>
          </a:p>
          <a:p>
            <a:pPr marL="0" indent="0">
              <a:buNone/>
            </a:pPr>
            <a:r>
              <a:rPr lang="en-US" dirty="0" smtClean="0"/>
              <a:t>Muhammad </a:t>
            </a:r>
            <a:r>
              <a:rPr lang="en-US" dirty="0" err="1" smtClean="0"/>
              <a:t>Saqlain</a:t>
            </a:r>
            <a:r>
              <a:rPr lang="en-US" dirty="0" smtClean="0"/>
              <a:t> Aslam</a:t>
            </a:r>
          </a:p>
          <a:p>
            <a:pPr marL="0" indent="0">
              <a:buNone/>
            </a:pPr>
            <a:r>
              <a:rPr lang="en-US" altLang="zh-TW" dirty="0" err="1" smtClean="0"/>
              <a:t>Pratul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Ranjan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呂</a:t>
            </a:r>
            <a:r>
              <a:rPr lang="zh-TW" altLang="en-US" dirty="0"/>
              <a:t>佳奇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2839915"/>
            <a:ext cx="9869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Kachuee</a:t>
            </a:r>
            <a:r>
              <a:rPr lang="en-US" sz="1600" i="1" dirty="0"/>
              <a:t>, Mohammad &amp; </a:t>
            </a:r>
            <a:r>
              <a:rPr lang="en-US" sz="1600" i="1" dirty="0" err="1"/>
              <a:t>Kiani</a:t>
            </a:r>
            <a:r>
              <a:rPr lang="en-US" sz="1600" i="1" dirty="0"/>
              <a:t>, Mohammad Mahdi &amp; </a:t>
            </a:r>
            <a:r>
              <a:rPr lang="en-US" sz="1600" i="1" dirty="0" err="1"/>
              <a:t>Mohammadzade</a:t>
            </a:r>
            <a:r>
              <a:rPr lang="en-US" sz="1600" i="1" dirty="0"/>
              <a:t>, </a:t>
            </a:r>
            <a:r>
              <a:rPr lang="en-US" sz="1600" i="1" dirty="0" err="1"/>
              <a:t>Hoda</a:t>
            </a:r>
            <a:r>
              <a:rPr lang="en-US" sz="1600" i="1" dirty="0"/>
              <a:t> &amp; </a:t>
            </a:r>
            <a:r>
              <a:rPr lang="en-US" sz="1600" i="1" dirty="0" err="1"/>
              <a:t>Shabany</a:t>
            </a:r>
            <a:r>
              <a:rPr lang="en-US" sz="1600" i="1" dirty="0"/>
              <a:t>, Mahdi. (2016). Cuff-Less Blood Pressure Estimation Algorithms for Continuous Health-Care Monitoring. IEEE Transactions on Biomedical Engineering. 64. 1-1. 10.1109/TBME.2016.2580904.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315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3234" cy="1400530"/>
          </a:xfrm>
        </p:spPr>
        <p:txBody>
          <a:bodyPr/>
          <a:lstStyle/>
          <a:p>
            <a:r>
              <a:rPr lang="en-US" dirty="0" smtClean="0"/>
              <a:t>Feature Extraction: Parameter Based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35" y="2052638"/>
            <a:ext cx="8382791" cy="4195762"/>
          </a:xfrm>
        </p:spPr>
      </p:pic>
      <p:sp>
        <p:nvSpPr>
          <p:cNvPr id="5" name="TextBox 4"/>
          <p:cNvSpPr txBox="1"/>
          <p:nvPr/>
        </p:nvSpPr>
        <p:spPr>
          <a:xfrm>
            <a:off x="532015" y="2052638"/>
            <a:ext cx="25520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PPG Signal</a:t>
            </a:r>
          </a:p>
          <a:p>
            <a:endParaRPr lang="en-US" sz="2000" dirty="0"/>
          </a:p>
          <a:p>
            <a:r>
              <a:rPr lang="en-US" sz="2000" dirty="0" smtClean="0"/>
              <a:t>Circles: Systolic Peaks</a:t>
            </a:r>
          </a:p>
          <a:p>
            <a:r>
              <a:rPr lang="en-US" sz="2000" dirty="0" smtClean="0"/>
              <a:t>Triangles: Diastolic Peaks</a:t>
            </a:r>
          </a:p>
          <a:p>
            <a:r>
              <a:rPr lang="en-US" sz="2000" dirty="0" smtClean="0"/>
              <a:t>Diamonds: Max slope points</a:t>
            </a:r>
          </a:p>
          <a:p>
            <a:r>
              <a:rPr lang="en-US" sz="2000" dirty="0" smtClean="0"/>
              <a:t>Stars: Inflection points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52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44798" cy="1400530"/>
          </a:xfrm>
        </p:spPr>
        <p:txBody>
          <a:bodyPr/>
          <a:lstStyle/>
          <a:p>
            <a:r>
              <a:rPr lang="en-US" dirty="0"/>
              <a:t>Feature Extraction: Parameter Based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86" y="2052638"/>
            <a:ext cx="8382791" cy="4195762"/>
          </a:xfrm>
        </p:spPr>
      </p:pic>
      <p:sp>
        <p:nvSpPr>
          <p:cNvPr id="5" name="TextBox 4"/>
          <p:cNvSpPr txBox="1"/>
          <p:nvPr/>
        </p:nvSpPr>
        <p:spPr>
          <a:xfrm>
            <a:off x="532015" y="2052638"/>
            <a:ext cx="25520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Combined PPG-ECG plot with features identified</a:t>
            </a:r>
          </a:p>
          <a:p>
            <a:endParaRPr lang="en-US" sz="2000" dirty="0"/>
          </a:p>
          <a:p>
            <a:r>
              <a:rPr lang="en-US" sz="2000" dirty="0" smtClean="0"/>
              <a:t>Circles: Systolic Peaks</a:t>
            </a:r>
          </a:p>
          <a:p>
            <a:r>
              <a:rPr lang="en-US" sz="2000" dirty="0" smtClean="0"/>
              <a:t>Triangles: Diastolic Peaks</a:t>
            </a:r>
          </a:p>
          <a:p>
            <a:r>
              <a:rPr lang="en-US" sz="2000" dirty="0" smtClean="0"/>
              <a:t>Diamonds: Max slope points</a:t>
            </a:r>
          </a:p>
          <a:p>
            <a:r>
              <a:rPr lang="en-US" sz="2000" dirty="0" smtClean="0"/>
              <a:t>Stars: Inflection points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1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78296" cy="1400530"/>
          </a:xfrm>
        </p:spPr>
        <p:txBody>
          <a:bodyPr/>
          <a:lstStyle/>
          <a:p>
            <a:r>
              <a:rPr lang="en-US" dirty="0"/>
              <a:t>Feature Extraction: Parameter Based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59" y="2052638"/>
            <a:ext cx="8382791" cy="4195762"/>
          </a:xfrm>
        </p:spPr>
      </p:pic>
      <p:sp>
        <p:nvSpPr>
          <p:cNvPr id="5" name="TextBox 4"/>
          <p:cNvSpPr txBox="1"/>
          <p:nvPr/>
        </p:nvSpPr>
        <p:spPr>
          <a:xfrm>
            <a:off x="789709" y="2152996"/>
            <a:ext cx="2011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ABP Signal with SBP and DBP identified</a:t>
            </a:r>
          </a:p>
          <a:p>
            <a:endParaRPr lang="en-US" sz="2000" dirty="0"/>
          </a:p>
          <a:p>
            <a:r>
              <a:rPr lang="en-US" sz="2000" dirty="0" smtClean="0"/>
              <a:t>Circles: SBP</a:t>
            </a:r>
            <a:r>
              <a:rPr lang="en-US" sz="2000" baseline="30000" dirty="0" smtClean="0"/>
              <a:t>*</a:t>
            </a:r>
            <a:endParaRPr lang="en-US" sz="2000" dirty="0" smtClean="0"/>
          </a:p>
          <a:p>
            <a:r>
              <a:rPr lang="en-US" sz="2000" dirty="0" smtClean="0"/>
              <a:t>Asterisk: DBP</a:t>
            </a:r>
            <a:r>
              <a:rPr lang="en-US" sz="2000" baseline="30000" dirty="0" smtClean="0"/>
              <a:t>*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aseline="30000" dirty="0" smtClean="0"/>
              <a:t>*</a:t>
            </a:r>
            <a:r>
              <a:rPr lang="en-US" sz="2000" dirty="0" smtClean="0"/>
              <a:t>Normalized</a:t>
            </a:r>
            <a:endParaRPr lang="en-US" sz="2000" baseline="30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26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0940"/>
          </a:xfrm>
        </p:spPr>
        <p:txBody>
          <a:bodyPr/>
          <a:lstStyle/>
          <a:p>
            <a:r>
              <a:rPr lang="en-US" dirty="0" smtClean="0"/>
              <a:t>Feature Extraction: Whole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521037" cy="4195481"/>
          </a:xfrm>
        </p:spPr>
        <p:txBody>
          <a:bodyPr/>
          <a:lstStyle/>
          <a:p>
            <a:r>
              <a:rPr lang="en-US" dirty="0" smtClean="0"/>
              <a:t>PPG waveform between two Systolic peaks.</a:t>
            </a:r>
          </a:p>
          <a:p>
            <a:r>
              <a:rPr lang="en-US" dirty="0" smtClean="0"/>
              <a:t>Systolic peaks at distance greater than or equal to mean </a:t>
            </a:r>
            <a:r>
              <a:rPr lang="en-US" dirty="0" err="1" smtClean="0"/>
              <a:t>PATp</a:t>
            </a:r>
            <a:r>
              <a:rPr lang="en-US" dirty="0" smtClean="0"/>
              <a:t> from R-peak are selected.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006455" y="1496291"/>
            <a:ext cx="6105391" cy="498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39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Extraction: Whole Based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69" y="2052638"/>
            <a:ext cx="8382791" cy="4195762"/>
          </a:xfrm>
        </p:spPr>
      </p:pic>
      <p:sp>
        <p:nvSpPr>
          <p:cNvPr id="5" name="TextBox 4"/>
          <p:cNvSpPr txBox="1"/>
          <p:nvPr/>
        </p:nvSpPr>
        <p:spPr>
          <a:xfrm>
            <a:off x="789709" y="2152996"/>
            <a:ext cx="2011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Whole Based Feature</a:t>
            </a:r>
          </a:p>
          <a:p>
            <a:endParaRPr lang="en-US" sz="2000" dirty="0"/>
          </a:p>
          <a:p>
            <a:r>
              <a:rPr lang="en-US" sz="2000" dirty="0" smtClean="0"/>
              <a:t>Extracted using PPG signal</a:t>
            </a:r>
          </a:p>
        </p:txBody>
      </p:sp>
    </p:spTree>
    <p:extLst>
      <p:ext uri="{BB962C8B-B14F-4D97-AF65-F5344CB8AC3E}">
        <p14:creationId xmlns:p14="http://schemas.microsoft.com/office/powerpoint/2010/main" val="38436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Split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set: validation set: test set = 1: 1: 1</a:t>
            </a:r>
          </a:p>
          <a:p>
            <a:r>
              <a:rPr lang="en-US" dirty="0" smtClean="0"/>
              <a:t>No cross validation, e.g. </a:t>
            </a:r>
            <a:r>
              <a:rPr lang="en-US" dirty="0" err="1" smtClean="0"/>
              <a:t>Kfold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5992" y="2156604"/>
            <a:ext cx="86868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Matlab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Algorithms </a:t>
            </a:r>
            <a:r>
              <a:rPr lang="en-US" sz="2000" dirty="0">
                <a:latin typeface="+mj-lt"/>
                <a:ea typeface="+mj-ea"/>
                <a:cs typeface="+mj-cs"/>
              </a:rPr>
              <a:t>selection: we use the same ones in the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paper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Linear Regression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Decision Tree(Regression Tree)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SVM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LSBoost</a:t>
            </a:r>
            <a:endParaRPr lang="en-US" sz="2000" dirty="0" smtClean="0"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Random Forest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000" dirty="0" smtClean="0"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000" dirty="0"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976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tuning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49" y="1456427"/>
            <a:ext cx="5663563" cy="51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result-validation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6111" y="2216990"/>
          <a:ext cx="10739890" cy="42200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4614">
                  <a:extLst>
                    <a:ext uri="{9D8B030D-6E8A-4147-A177-3AD203B41FA5}">
                      <a16:colId xmlns:a16="http://schemas.microsoft.com/office/drawing/2014/main" val="840995121"/>
                    </a:ext>
                  </a:extLst>
                </a:gridCol>
                <a:gridCol w="1017917">
                  <a:extLst>
                    <a:ext uri="{9D8B030D-6E8A-4147-A177-3AD203B41FA5}">
                      <a16:colId xmlns:a16="http://schemas.microsoft.com/office/drawing/2014/main" val="3059119353"/>
                    </a:ext>
                  </a:extLst>
                </a:gridCol>
                <a:gridCol w="1130060">
                  <a:extLst>
                    <a:ext uri="{9D8B030D-6E8A-4147-A177-3AD203B41FA5}">
                      <a16:colId xmlns:a16="http://schemas.microsoft.com/office/drawing/2014/main" val="1097302899"/>
                    </a:ext>
                  </a:extLst>
                </a:gridCol>
                <a:gridCol w="1061049">
                  <a:extLst>
                    <a:ext uri="{9D8B030D-6E8A-4147-A177-3AD203B41FA5}">
                      <a16:colId xmlns:a16="http://schemas.microsoft.com/office/drawing/2014/main" val="2053466858"/>
                    </a:ext>
                  </a:extLst>
                </a:gridCol>
                <a:gridCol w="1095555">
                  <a:extLst>
                    <a:ext uri="{9D8B030D-6E8A-4147-A177-3AD203B41FA5}">
                      <a16:colId xmlns:a16="http://schemas.microsoft.com/office/drawing/2014/main" val="3548770969"/>
                    </a:ext>
                  </a:extLst>
                </a:gridCol>
                <a:gridCol w="1276709">
                  <a:extLst>
                    <a:ext uri="{9D8B030D-6E8A-4147-A177-3AD203B41FA5}">
                      <a16:colId xmlns:a16="http://schemas.microsoft.com/office/drawing/2014/main" val="2236382690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val="3357629025"/>
                    </a:ext>
                  </a:extLst>
                </a:gridCol>
                <a:gridCol w="1268083">
                  <a:extLst>
                    <a:ext uri="{9D8B030D-6E8A-4147-A177-3AD203B41FA5}">
                      <a16:colId xmlns:a16="http://schemas.microsoft.com/office/drawing/2014/main" val="3309002809"/>
                    </a:ext>
                  </a:extLst>
                </a:gridCol>
                <a:gridCol w="1318975">
                  <a:extLst>
                    <a:ext uri="{9D8B030D-6E8A-4147-A177-3AD203B41FA5}">
                      <a16:colId xmlns:a16="http://schemas.microsoft.com/office/drawing/2014/main" val="3708923739"/>
                    </a:ext>
                  </a:extLst>
                </a:gridCol>
              </a:tblGrid>
              <a:tr h="4912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SBP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DBP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459789"/>
                  </a:ext>
                </a:extLst>
              </a:tr>
              <a:tr h="61657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Parameter-based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Whole-based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Parameter-based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Whole-based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0316"/>
                  </a:ext>
                </a:extLst>
              </a:tr>
              <a:tr h="352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75662"/>
                  </a:ext>
                </a:extLst>
              </a:tr>
              <a:tr h="711318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18.3384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14.0377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19.3276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12.5682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10.0460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9.5963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10.0925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8.2512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646908"/>
                  </a:ext>
                </a:extLst>
              </a:tr>
              <a:tr h="61657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18.3937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13.1638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18.9243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13.0286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8.0619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9.2437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19969"/>
                  </a:ext>
                </a:extLst>
              </a:tr>
              <a:tr h="352325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19.0414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12.8246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19.0414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12.8246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7.5963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7.5943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33341"/>
                  </a:ext>
                </a:extLst>
              </a:tr>
              <a:tr h="3523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17.9582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12.1828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19.0535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12.5474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9.9250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8.4795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8.0220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77553"/>
                  </a:ext>
                </a:extLst>
              </a:tr>
              <a:tr h="61657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17.8555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11.9739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19.0741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12.5277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9.7465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8.1683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10.8984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8.0036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2905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27177" y="5064369"/>
            <a:ext cx="1283677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93277" y="5832230"/>
            <a:ext cx="1283677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9079" y="5835160"/>
            <a:ext cx="1283677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50834" y="5064369"/>
            <a:ext cx="1283677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0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result-test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46111" y="2216989"/>
          <a:ext cx="10739890" cy="416753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4614">
                  <a:extLst>
                    <a:ext uri="{9D8B030D-6E8A-4147-A177-3AD203B41FA5}">
                      <a16:colId xmlns:a16="http://schemas.microsoft.com/office/drawing/2014/main" val="840995121"/>
                    </a:ext>
                  </a:extLst>
                </a:gridCol>
                <a:gridCol w="1017917">
                  <a:extLst>
                    <a:ext uri="{9D8B030D-6E8A-4147-A177-3AD203B41FA5}">
                      <a16:colId xmlns:a16="http://schemas.microsoft.com/office/drawing/2014/main" val="3059119353"/>
                    </a:ext>
                  </a:extLst>
                </a:gridCol>
                <a:gridCol w="1130060">
                  <a:extLst>
                    <a:ext uri="{9D8B030D-6E8A-4147-A177-3AD203B41FA5}">
                      <a16:colId xmlns:a16="http://schemas.microsoft.com/office/drawing/2014/main" val="1097302899"/>
                    </a:ext>
                  </a:extLst>
                </a:gridCol>
                <a:gridCol w="1061049">
                  <a:extLst>
                    <a:ext uri="{9D8B030D-6E8A-4147-A177-3AD203B41FA5}">
                      <a16:colId xmlns:a16="http://schemas.microsoft.com/office/drawing/2014/main" val="2053466858"/>
                    </a:ext>
                  </a:extLst>
                </a:gridCol>
                <a:gridCol w="1095555">
                  <a:extLst>
                    <a:ext uri="{9D8B030D-6E8A-4147-A177-3AD203B41FA5}">
                      <a16:colId xmlns:a16="http://schemas.microsoft.com/office/drawing/2014/main" val="3548770969"/>
                    </a:ext>
                  </a:extLst>
                </a:gridCol>
                <a:gridCol w="1276709">
                  <a:extLst>
                    <a:ext uri="{9D8B030D-6E8A-4147-A177-3AD203B41FA5}">
                      <a16:colId xmlns:a16="http://schemas.microsoft.com/office/drawing/2014/main" val="2236382690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val="3357629025"/>
                    </a:ext>
                  </a:extLst>
                </a:gridCol>
                <a:gridCol w="1268083">
                  <a:extLst>
                    <a:ext uri="{9D8B030D-6E8A-4147-A177-3AD203B41FA5}">
                      <a16:colId xmlns:a16="http://schemas.microsoft.com/office/drawing/2014/main" val="3309002809"/>
                    </a:ext>
                  </a:extLst>
                </a:gridCol>
                <a:gridCol w="1318975">
                  <a:extLst>
                    <a:ext uri="{9D8B030D-6E8A-4147-A177-3AD203B41FA5}">
                      <a16:colId xmlns:a16="http://schemas.microsoft.com/office/drawing/2014/main" val="3708923739"/>
                    </a:ext>
                  </a:extLst>
                </a:gridCol>
              </a:tblGrid>
              <a:tr h="509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SBP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DBP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459789"/>
                  </a:ext>
                </a:extLst>
              </a:tr>
              <a:tr h="42534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Parameter-based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Whole-based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Parameter-based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Whole-based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0316"/>
                  </a:ext>
                </a:extLst>
              </a:tr>
              <a:tr h="3208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75662"/>
                  </a:ext>
                </a:extLst>
              </a:tr>
              <a:tr h="607634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21.8529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13.8757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22.7649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14.5258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9.2375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8.2620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9.6582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7.7014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646908"/>
                  </a:ext>
                </a:extLst>
              </a:tr>
              <a:tr h="425344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16.4895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25.3302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17.0232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7.2748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19969"/>
                  </a:ext>
                </a:extLst>
              </a:tr>
              <a:tr h="320892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25.2589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16.8740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25.2589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16.8740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7.2994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33341"/>
                  </a:ext>
                </a:extLst>
              </a:tr>
              <a:tr h="3208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19.5847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13.1805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22.5400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14.4620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9.2859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7.9595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9.5283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77553"/>
                  </a:ext>
                </a:extLst>
              </a:tr>
              <a:tr h="607634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19.5951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13.0232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22.5165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9.0530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7.5888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9.7610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7.5858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2905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18386" y="5029200"/>
            <a:ext cx="1283677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50834" y="4389120"/>
            <a:ext cx="1283677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48472" y="5416061"/>
            <a:ext cx="1283677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78269" y="5758961"/>
            <a:ext cx="1283677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Preprocessing</a:t>
            </a:r>
          </a:p>
          <a:p>
            <a:r>
              <a:rPr lang="en-US" sz="3200" dirty="0" smtClean="0"/>
              <a:t>Feature Extraction</a:t>
            </a:r>
          </a:p>
          <a:p>
            <a:r>
              <a:rPr lang="en-US" sz="3200" dirty="0" smtClean="0"/>
              <a:t>Experiment Setup</a:t>
            </a:r>
          </a:p>
          <a:p>
            <a:r>
              <a:rPr lang="en-US" sz="3200" dirty="0" smtClean="0"/>
              <a:t>Experiment Result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2484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30" y="2067341"/>
            <a:ext cx="5779698" cy="45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PPG, ECG and ABP signals are very noisy. Such noise could not be removed by conventional preprocessing.</a:t>
            </a:r>
          </a:p>
          <a:p>
            <a:r>
              <a:rPr lang="en-US" dirty="0" smtClean="0"/>
              <a:t>The dataset we use for learning is relatively small compared to other Machine learning studies as well as the ones used in the paper.</a:t>
            </a:r>
          </a:p>
        </p:txBody>
      </p:sp>
    </p:spTree>
    <p:extLst>
      <p:ext uri="{BB962C8B-B14F-4D97-AF65-F5344CB8AC3E}">
        <p14:creationId xmlns:p14="http://schemas.microsoft.com/office/powerpoint/2010/main" val="11289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the accuracy we can manually check the waveforms during training for large noise and remove them,</a:t>
            </a:r>
          </a:p>
          <a:p>
            <a:r>
              <a:rPr lang="en-US" dirty="0" smtClean="0"/>
              <a:t>Also, we can add more data during learning phase from different individuals.</a:t>
            </a:r>
          </a:p>
          <a:p>
            <a:r>
              <a:rPr lang="en-US" dirty="0" smtClean="0"/>
              <a:t>Calibration of extracted features can also improve accuracy.</a:t>
            </a:r>
          </a:p>
          <a:p>
            <a:r>
              <a:rPr lang="en-US" dirty="0" smtClean="0"/>
              <a:t>It may be possible to extract more features from PPG and ECG signals for better estimation of SBP and DBP.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0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results indicate that </a:t>
            </a:r>
            <a:r>
              <a:rPr lang="en-US" dirty="0" err="1"/>
              <a:t>cuffless</a:t>
            </a:r>
            <a:r>
              <a:rPr lang="en-US" dirty="0"/>
              <a:t> blood pressure estimation using ECG and PPG signals is feasible within bounds of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18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295" y="3013038"/>
            <a:ext cx="9404723" cy="1400530"/>
          </a:xfrm>
        </p:spPr>
        <p:txBody>
          <a:bodyPr/>
          <a:lstStyle/>
          <a:p>
            <a:r>
              <a:rPr lang="en-US" dirty="0" smtClean="0"/>
              <a:t>Thank you!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0900"/>
            <a:ext cx="9404723" cy="599248"/>
          </a:xfrm>
        </p:spPr>
        <p:txBody>
          <a:bodyPr>
            <a:noAutofit/>
          </a:bodyPr>
          <a:lstStyle/>
          <a:p>
            <a:r>
              <a:rPr lang="en-GB" sz="2800" b="1" spc="-40" dirty="0" smtClean="0">
                <a:latin typeface="Trebuchet MS"/>
                <a:cs typeface="Trebuchet MS"/>
              </a:rPr>
              <a:t/>
            </a:r>
            <a:br>
              <a:rPr lang="en-GB" sz="2800" b="1" spc="-40" dirty="0" smtClean="0">
                <a:latin typeface="Trebuchet MS"/>
                <a:cs typeface="Trebuchet MS"/>
              </a:rPr>
            </a:br>
            <a:r>
              <a:rPr lang="en-GB" sz="2800" b="1" spc="-40" dirty="0" smtClean="0">
                <a:latin typeface="Trebuchet MS"/>
                <a:cs typeface="Trebuchet MS"/>
              </a:rPr>
              <a:t>Pre-processing:</a:t>
            </a:r>
            <a:r>
              <a:rPr lang="en-GB" sz="2800" b="1" spc="-405" dirty="0" smtClean="0">
                <a:latin typeface="Trebuchet MS"/>
                <a:cs typeface="Trebuchet MS"/>
              </a:rPr>
              <a:t> </a:t>
            </a:r>
            <a:r>
              <a:rPr lang="en-GB" sz="2800" b="1" spc="-60" dirty="0">
                <a:latin typeface="Trebuchet MS"/>
                <a:cs typeface="Trebuchet MS"/>
              </a:rPr>
              <a:t>Example</a:t>
            </a:r>
            <a:r>
              <a:rPr lang="en-GB" sz="2800" dirty="0"/>
              <a:t/>
            </a:r>
            <a:br>
              <a:rPr lang="en-GB" sz="2800" dirty="0"/>
            </a:br>
            <a:endParaRPr lang="en-US" sz="2800" dirty="0"/>
          </a:p>
        </p:txBody>
      </p:sp>
      <p:sp>
        <p:nvSpPr>
          <p:cNvPr id="4" name="object 3"/>
          <p:cNvSpPr/>
          <p:nvPr/>
        </p:nvSpPr>
        <p:spPr>
          <a:xfrm>
            <a:off x="4492868" y="1093867"/>
            <a:ext cx="5839724" cy="5482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3669907" y="1269609"/>
            <a:ext cx="365760" cy="2377440"/>
          </a:xfrm>
          <a:custGeom>
            <a:avLst/>
            <a:gdLst/>
            <a:ahLst/>
            <a:cxnLst/>
            <a:rect l="l" t="t" r="r" b="b"/>
            <a:pathLst>
              <a:path w="365760" h="2377440">
                <a:moveTo>
                  <a:pt x="365760" y="0"/>
                </a:moveTo>
                <a:lnTo>
                  <a:pt x="320463" y="7796"/>
                </a:lnTo>
                <a:lnTo>
                  <a:pt x="277706" y="29351"/>
                </a:lnTo>
                <a:lnTo>
                  <a:pt x="240030" y="61912"/>
                </a:lnTo>
                <a:lnTo>
                  <a:pt x="209973" y="102728"/>
                </a:lnTo>
                <a:lnTo>
                  <a:pt x="190076" y="149048"/>
                </a:lnTo>
                <a:lnTo>
                  <a:pt x="182880" y="198120"/>
                </a:lnTo>
                <a:lnTo>
                  <a:pt x="182880" y="990600"/>
                </a:lnTo>
                <a:lnTo>
                  <a:pt x="175683" y="1039671"/>
                </a:lnTo>
                <a:lnTo>
                  <a:pt x="155786" y="1085991"/>
                </a:lnTo>
                <a:lnTo>
                  <a:pt x="125730" y="1126807"/>
                </a:lnTo>
                <a:lnTo>
                  <a:pt x="88053" y="1159368"/>
                </a:lnTo>
                <a:lnTo>
                  <a:pt x="45296" y="1180923"/>
                </a:lnTo>
                <a:lnTo>
                  <a:pt x="0" y="1188720"/>
                </a:lnTo>
                <a:lnTo>
                  <a:pt x="45296" y="1196516"/>
                </a:lnTo>
                <a:lnTo>
                  <a:pt x="88053" y="1218071"/>
                </a:lnTo>
                <a:lnTo>
                  <a:pt x="125730" y="1250632"/>
                </a:lnTo>
                <a:lnTo>
                  <a:pt x="155786" y="1291448"/>
                </a:lnTo>
                <a:lnTo>
                  <a:pt x="175683" y="1337768"/>
                </a:lnTo>
                <a:lnTo>
                  <a:pt x="182880" y="1386839"/>
                </a:lnTo>
                <a:lnTo>
                  <a:pt x="182880" y="2179320"/>
                </a:lnTo>
                <a:lnTo>
                  <a:pt x="190076" y="2228391"/>
                </a:lnTo>
                <a:lnTo>
                  <a:pt x="209973" y="2274711"/>
                </a:lnTo>
                <a:lnTo>
                  <a:pt x="240030" y="2315527"/>
                </a:lnTo>
                <a:lnTo>
                  <a:pt x="277706" y="2348088"/>
                </a:lnTo>
                <a:lnTo>
                  <a:pt x="320463" y="2369643"/>
                </a:lnTo>
                <a:lnTo>
                  <a:pt x="365760" y="2377440"/>
                </a:lnTo>
              </a:path>
            </a:pathLst>
          </a:custGeom>
          <a:ln w="29112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3669907" y="107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9112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035668" y="34536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9112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1461378" y="2093449"/>
            <a:ext cx="2027555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90"/>
              </a:spcBef>
            </a:pPr>
            <a:r>
              <a:rPr sz="1800" spc="-5" dirty="0">
                <a:solidFill>
                  <a:srgbClr val="FFFF00"/>
                </a:solidFill>
                <a:latin typeface="Liberation Sans"/>
                <a:cs typeface="Liberation Sans"/>
              </a:rPr>
              <a:t>PPG </a:t>
            </a:r>
            <a:r>
              <a:rPr sz="1800" spc="-10" dirty="0">
                <a:solidFill>
                  <a:srgbClr val="FFFF00"/>
                </a:solidFill>
                <a:latin typeface="Liberation Sans"/>
                <a:cs typeface="Liberation Sans"/>
              </a:rPr>
              <a:t>Preprocessing  </a:t>
            </a:r>
            <a:r>
              <a:rPr sz="1800" spc="-5" dirty="0">
                <a:solidFill>
                  <a:srgbClr val="FFFF00"/>
                </a:solidFill>
                <a:latin typeface="Liberation Sans"/>
                <a:cs typeface="Liberation Sans"/>
              </a:rPr>
              <a:t>Example</a:t>
            </a:r>
            <a:endParaRPr sz="1800" dirty="0">
              <a:solidFill>
                <a:srgbClr val="FFFF00"/>
              </a:solidFill>
              <a:latin typeface="Liberation Sans"/>
              <a:cs typeface="Liberation Sans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3669907" y="3954779"/>
            <a:ext cx="365760" cy="2377440"/>
          </a:xfrm>
          <a:custGeom>
            <a:avLst/>
            <a:gdLst/>
            <a:ahLst/>
            <a:cxnLst/>
            <a:rect l="l" t="t" r="r" b="b"/>
            <a:pathLst>
              <a:path w="365760" h="2377440">
                <a:moveTo>
                  <a:pt x="365760" y="0"/>
                </a:moveTo>
                <a:lnTo>
                  <a:pt x="320463" y="7796"/>
                </a:lnTo>
                <a:lnTo>
                  <a:pt x="277706" y="29351"/>
                </a:lnTo>
                <a:lnTo>
                  <a:pt x="240030" y="61912"/>
                </a:lnTo>
                <a:lnTo>
                  <a:pt x="209973" y="102728"/>
                </a:lnTo>
                <a:lnTo>
                  <a:pt x="190076" y="149048"/>
                </a:lnTo>
                <a:lnTo>
                  <a:pt x="182880" y="198120"/>
                </a:lnTo>
                <a:lnTo>
                  <a:pt x="182880" y="990600"/>
                </a:lnTo>
                <a:lnTo>
                  <a:pt x="175683" y="1039671"/>
                </a:lnTo>
                <a:lnTo>
                  <a:pt x="155786" y="1085991"/>
                </a:lnTo>
                <a:lnTo>
                  <a:pt x="125730" y="1126807"/>
                </a:lnTo>
                <a:lnTo>
                  <a:pt x="88053" y="1159368"/>
                </a:lnTo>
                <a:lnTo>
                  <a:pt x="45296" y="1180923"/>
                </a:lnTo>
                <a:lnTo>
                  <a:pt x="0" y="1188720"/>
                </a:lnTo>
                <a:lnTo>
                  <a:pt x="45296" y="1196516"/>
                </a:lnTo>
                <a:lnTo>
                  <a:pt x="88053" y="1218071"/>
                </a:lnTo>
                <a:lnTo>
                  <a:pt x="125730" y="1250632"/>
                </a:lnTo>
                <a:lnTo>
                  <a:pt x="155786" y="1291448"/>
                </a:lnTo>
                <a:lnTo>
                  <a:pt x="175683" y="1337768"/>
                </a:lnTo>
                <a:lnTo>
                  <a:pt x="182880" y="1386840"/>
                </a:lnTo>
                <a:lnTo>
                  <a:pt x="182880" y="2179320"/>
                </a:lnTo>
                <a:lnTo>
                  <a:pt x="190076" y="2228391"/>
                </a:lnTo>
                <a:lnTo>
                  <a:pt x="209973" y="2274711"/>
                </a:lnTo>
                <a:lnTo>
                  <a:pt x="240030" y="2315527"/>
                </a:lnTo>
                <a:lnTo>
                  <a:pt x="277706" y="2348088"/>
                </a:lnTo>
                <a:lnTo>
                  <a:pt x="320463" y="2369643"/>
                </a:lnTo>
                <a:lnTo>
                  <a:pt x="365760" y="2377440"/>
                </a:lnTo>
              </a:path>
            </a:pathLst>
          </a:custGeom>
          <a:ln w="29112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3669907" y="391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9112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4035668" y="6288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9112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 txBox="1"/>
          <p:nvPr/>
        </p:nvSpPr>
        <p:spPr>
          <a:xfrm>
            <a:off x="1461378" y="4928090"/>
            <a:ext cx="2040889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90"/>
              </a:spcBef>
            </a:pPr>
            <a:r>
              <a:rPr sz="1800" spc="-5" dirty="0">
                <a:solidFill>
                  <a:srgbClr val="FFFF00"/>
                </a:solidFill>
                <a:latin typeface="Liberation Sans"/>
                <a:cs typeface="Liberation Sans"/>
              </a:rPr>
              <a:t>ECG</a:t>
            </a:r>
            <a:r>
              <a:rPr sz="1800" spc="-85" dirty="0">
                <a:solidFill>
                  <a:srgbClr val="FFFF00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Liberation Sans"/>
                <a:cs typeface="Liberation Sans"/>
              </a:rPr>
              <a:t>Preprocessing  Example</a:t>
            </a:r>
            <a:endParaRPr sz="1800" dirty="0">
              <a:solidFill>
                <a:srgbClr val="FFFF00"/>
              </a:solidFill>
              <a:latin typeface="Liberation Sans"/>
              <a:cs typeface="Liberation Sans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1566788" y="3819380"/>
            <a:ext cx="9418320" cy="0"/>
          </a:xfrm>
          <a:custGeom>
            <a:avLst/>
            <a:gdLst/>
            <a:ahLst/>
            <a:cxnLst/>
            <a:rect l="l" t="t" r="r" b="b"/>
            <a:pathLst>
              <a:path w="9418320">
                <a:moveTo>
                  <a:pt x="0" y="0"/>
                </a:moveTo>
                <a:lnTo>
                  <a:pt x="9418320" y="0"/>
                </a:lnTo>
              </a:path>
            </a:pathLst>
          </a:custGeom>
          <a:ln w="3175">
            <a:solidFill>
              <a:srgbClr val="3364A3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91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838200" y="355694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40" dirty="0" smtClean="0">
                <a:latin typeface="Trebuchet MS"/>
                <a:cs typeface="Trebuchet MS"/>
              </a:rPr>
              <a:t>Pre-processing:</a:t>
            </a:r>
            <a:r>
              <a:rPr lang="en-GB" sz="3200" b="1" spc="-409" dirty="0" smtClean="0">
                <a:latin typeface="Trebuchet MS"/>
                <a:cs typeface="Trebuchet MS"/>
              </a:rPr>
              <a:t> </a:t>
            </a:r>
            <a:r>
              <a:rPr lang="en-GB" sz="3200" b="1" spc="-45" dirty="0" smtClean="0">
                <a:latin typeface="Trebuchet MS"/>
                <a:cs typeface="Trebuchet MS"/>
              </a:rPr>
              <a:t>Pipeline</a:t>
            </a:r>
            <a:endParaRPr lang="en-GB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80906" y="2275346"/>
            <a:ext cx="9144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37733" y="1968469"/>
            <a:ext cx="21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pc="-225" dirty="0">
                <a:solidFill>
                  <a:srgbClr val="FFFF00"/>
                </a:solidFill>
                <a:latin typeface="Verdana"/>
                <a:cs typeface="Verdana"/>
              </a:rPr>
              <a:t>Baseline </a:t>
            </a:r>
            <a:r>
              <a:rPr lang="en-GB" spc="-250" dirty="0">
                <a:solidFill>
                  <a:srgbClr val="FFFF00"/>
                </a:solidFill>
                <a:latin typeface="Verdana"/>
                <a:cs typeface="Verdana"/>
              </a:rPr>
              <a:t>wandering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98369" y="3576638"/>
            <a:ext cx="2357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-240" dirty="0" smtClean="0">
                <a:solidFill>
                  <a:srgbClr val="FFFF00"/>
                </a:solidFill>
                <a:latin typeface="Verdana"/>
                <a:cs typeface="Verdana"/>
              </a:rPr>
              <a:t>Muscle</a:t>
            </a:r>
            <a:r>
              <a:rPr lang="en-GB" spc="-425" dirty="0" smtClean="0">
                <a:solidFill>
                  <a:srgbClr val="FFFF00"/>
                </a:solidFill>
                <a:latin typeface="Verdana"/>
                <a:cs typeface="Verdana"/>
              </a:rPr>
              <a:t>  </a:t>
            </a:r>
            <a:r>
              <a:rPr lang="en-GB" spc="-215" dirty="0" smtClean="0">
                <a:solidFill>
                  <a:srgbClr val="FFFF00"/>
                </a:solidFill>
                <a:latin typeface="Verdana"/>
                <a:cs typeface="Verdana"/>
              </a:rPr>
              <a:t>activity</a:t>
            </a:r>
            <a:r>
              <a:rPr lang="en-GB" spc="-425" dirty="0" smtClean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GB" spc="-220" dirty="0" smtClean="0">
                <a:solidFill>
                  <a:srgbClr val="FFFF00"/>
                </a:solidFill>
                <a:latin typeface="Verdana"/>
                <a:cs typeface="Verdana"/>
              </a:rPr>
              <a:t>artifact</a:t>
            </a:r>
            <a:r>
              <a:rPr lang="en-GB" spc="-430" dirty="0" smtClean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endParaRPr lang="en-GB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61440" y="3752251"/>
            <a:ext cx="1082198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00816" y="6272163"/>
            <a:ext cx="45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Fig. Raw </a:t>
            </a:r>
            <a:r>
              <a:rPr lang="en-GB" dirty="0"/>
              <a:t>signal </a:t>
            </a:r>
            <a:r>
              <a:rPr lang="en-GB" dirty="0" smtClean="0"/>
              <a:t>pre-processing </a:t>
            </a:r>
            <a:r>
              <a:rPr lang="en-GB" dirty="0"/>
              <a:t>pipeline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90" y="1139180"/>
            <a:ext cx="4421340" cy="51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242"/>
            <a:ext cx="10515600" cy="883383"/>
          </a:xfrm>
        </p:spPr>
        <p:txBody>
          <a:bodyPr>
            <a:normAutofit/>
          </a:bodyPr>
          <a:lstStyle/>
          <a:p>
            <a:r>
              <a:rPr lang="en-GB" sz="3200" b="1" spc="-40" dirty="0" smtClean="0">
                <a:latin typeface="Trebuchet MS"/>
                <a:cs typeface="Trebuchet MS"/>
              </a:rPr>
              <a:t>Pre-processing Result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9570"/>
            <a:ext cx="9582339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21" y="3701806"/>
            <a:ext cx="9451818" cy="2739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5455" y="333228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Input PPG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6416" y="6383219"/>
            <a:ext cx="233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Preprocessed PPG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>
            <a:normAutofit/>
          </a:bodyPr>
          <a:lstStyle/>
          <a:p>
            <a:r>
              <a:rPr lang="en-GB" sz="3600" b="1" spc="-40" dirty="0">
                <a:latin typeface="Trebuchet MS"/>
                <a:cs typeface="Trebuchet MS"/>
              </a:rPr>
              <a:t>Pre-processing Result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06" y="1362563"/>
            <a:ext cx="9478979" cy="2532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05" y="4325815"/>
            <a:ext cx="9560461" cy="2066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7123" y="385982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Input ECG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2131" y="6357093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Preprocessed ECG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1671" cy="1400530"/>
          </a:xfrm>
        </p:spPr>
        <p:txBody>
          <a:bodyPr/>
          <a:lstStyle/>
          <a:p>
            <a:r>
              <a:rPr lang="en-US" dirty="0" smtClean="0"/>
              <a:t>Feature Extraction: Parameter Based</a:t>
            </a:r>
            <a:endParaRPr lang="en-US" dirty="0"/>
          </a:p>
        </p:txBody>
      </p:sp>
      <p:sp>
        <p:nvSpPr>
          <p:cNvPr id="38" name="object 3"/>
          <p:cNvSpPr txBox="1"/>
          <p:nvPr/>
        </p:nvSpPr>
        <p:spPr>
          <a:xfrm>
            <a:off x="779780" y="1355090"/>
            <a:ext cx="2270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5" dirty="0">
                <a:latin typeface="Arial"/>
                <a:cs typeface="Arial"/>
              </a:rPr>
              <a:t>1) </a:t>
            </a:r>
            <a:r>
              <a:rPr sz="2800" b="1" spc="-405" dirty="0">
                <a:latin typeface="Arial"/>
                <a:cs typeface="Arial"/>
              </a:rPr>
              <a:t>PAT</a:t>
            </a:r>
            <a:r>
              <a:rPr sz="2800" b="1" spc="-425" dirty="0">
                <a:latin typeface="Arial"/>
                <a:cs typeface="Arial"/>
              </a:rPr>
              <a:t> </a:t>
            </a:r>
            <a:r>
              <a:rPr sz="2800" b="1" spc="-140" dirty="0">
                <a:latin typeface="Arial"/>
                <a:cs typeface="Arial"/>
              </a:rPr>
              <a:t>features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779780" y="4297679"/>
            <a:ext cx="2750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5" dirty="0">
                <a:latin typeface="Arial"/>
                <a:cs typeface="Arial"/>
              </a:rPr>
              <a:t>2) </a:t>
            </a:r>
            <a:r>
              <a:rPr sz="2800" b="1" spc="-95" dirty="0">
                <a:latin typeface="Arial"/>
                <a:cs typeface="Arial"/>
              </a:rPr>
              <a:t>Heart </a:t>
            </a:r>
            <a:r>
              <a:rPr sz="2800" b="1" spc="-170" dirty="0">
                <a:latin typeface="Arial"/>
                <a:cs typeface="Arial"/>
              </a:rPr>
              <a:t>Rate</a:t>
            </a:r>
            <a:r>
              <a:rPr sz="2800" b="1" spc="-540" dirty="0">
                <a:latin typeface="Arial"/>
                <a:cs typeface="Arial"/>
              </a:rPr>
              <a:t> </a:t>
            </a:r>
            <a:r>
              <a:rPr sz="2800" b="1" spc="-125" dirty="0">
                <a:latin typeface="Arial"/>
                <a:cs typeface="Arial"/>
              </a:rPr>
              <a:t>(‫HR)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3" name="object 128"/>
          <p:cNvSpPr/>
          <p:nvPr/>
        </p:nvSpPr>
        <p:spPr>
          <a:xfrm>
            <a:off x="7174230" y="6540500"/>
            <a:ext cx="115570" cy="11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22"/>
          <p:cNvSpPr txBox="1">
            <a:spLocks noGrp="1"/>
          </p:cNvSpPr>
          <p:nvPr>
            <p:ph type="sldNum" sz="quarter" idx="4294967295"/>
          </p:nvPr>
        </p:nvSpPr>
        <p:spPr>
          <a:xfrm>
            <a:off x="9264650" y="7007707"/>
            <a:ext cx="539115" cy="31305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85" dirty="0"/>
              <a:t>7</a:t>
            </a:fld>
            <a:r>
              <a:rPr spc="-110" dirty="0"/>
              <a:t>/</a:t>
            </a:r>
            <a:r>
              <a:rPr sz="1300" spc="-75" dirty="0"/>
              <a:t>5</a:t>
            </a:r>
            <a:r>
              <a:rPr sz="1300" spc="-60" dirty="0"/>
              <a:t>5</a:t>
            </a:r>
            <a:endParaRPr sz="1300"/>
          </a:p>
        </p:txBody>
      </p:sp>
      <p:sp>
        <p:nvSpPr>
          <p:cNvPr id="359" name="object 4"/>
          <p:cNvSpPr/>
          <p:nvPr/>
        </p:nvSpPr>
        <p:spPr>
          <a:xfrm>
            <a:off x="0" y="7196818"/>
            <a:ext cx="10079990" cy="362222"/>
          </a:xfrm>
          <a:custGeom>
            <a:avLst/>
            <a:gdLst/>
            <a:ahLst/>
            <a:cxnLst/>
            <a:rect l="l" t="t" r="r" b="b"/>
            <a:pathLst>
              <a:path w="10079990" h="1563370">
                <a:moveTo>
                  <a:pt x="10079990" y="0"/>
                </a:moveTo>
                <a:lnTo>
                  <a:pt x="0" y="0"/>
                </a:lnTo>
                <a:lnTo>
                  <a:pt x="0" y="1563369"/>
                </a:lnTo>
                <a:lnTo>
                  <a:pt x="10079990" y="1563369"/>
                </a:lnTo>
                <a:lnTo>
                  <a:pt x="10079990" y="0"/>
                </a:lnTo>
                <a:close/>
              </a:path>
            </a:pathLst>
          </a:custGeom>
          <a:solidFill>
            <a:srgbClr val="2B3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46" y="1355090"/>
            <a:ext cx="5154856" cy="47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0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9984" cy="821092"/>
          </a:xfrm>
        </p:spPr>
        <p:txBody>
          <a:bodyPr/>
          <a:lstStyle/>
          <a:p>
            <a:r>
              <a:rPr lang="en-US" dirty="0" smtClean="0"/>
              <a:t>Feature Extraction: Parameter Based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779780" y="1356359"/>
            <a:ext cx="349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latin typeface="Arial"/>
                <a:cs typeface="Arial"/>
              </a:rPr>
              <a:t>3) </a:t>
            </a:r>
            <a:r>
              <a:rPr sz="2400" b="1" spc="-130" dirty="0">
                <a:latin typeface="Arial"/>
                <a:cs typeface="Arial"/>
              </a:rPr>
              <a:t>Augmentation </a:t>
            </a:r>
            <a:r>
              <a:rPr sz="2400" b="1" spc="-114" dirty="0">
                <a:latin typeface="Arial"/>
                <a:cs typeface="Arial"/>
              </a:rPr>
              <a:t>Index</a:t>
            </a:r>
            <a:r>
              <a:rPr sz="2400" b="1" spc="-405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(‫AI)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887730" y="1757679"/>
            <a:ext cx="3988435" cy="108458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390"/>
              </a:spcBef>
              <a:buSzPct val="75000"/>
              <a:buFont typeface="DejaVu Sans"/>
              <a:buChar char="–"/>
              <a:tabLst>
                <a:tab pos="335915" algn="l"/>
                <a:tab pos="336550" algn="l"/>
              </a:tabLst>
            </a:pPr>
            <a:r>
              <a:rPr sz="2400" spc="-335" dirty="0">
                <a:latin typeface="Verdana"/>
                <a:cs typeface="Verdana"/>
              </a:rPr>
              <a:t>A </a:t>
            </a:r>
            <a:r>
              <a:rPr sz="2400" spc="-254" dirty="0">
                <a:latin typeface="Verdana"/>
                <a:cs typeface="Verdana"/>
              </a:rPr>
              <a:t>measure </a:t>
            </a:r>
            <a:r>
              <a:rPr sz="2400" spc="-150" dirty="0">
                <a:latin typeface="Verdana"/>
                <a:cs typeface="Verdana"/>
              </a:rPr>
              <a:t>of</a:t>
            </a:r>
            <a:r>
              <a:rPr sz="2400" spc="-705" dirty="0">
                <a:latin typeface="Verdana"/>
                <a:cs typeface="Verdana"/>
              </a:rPr>
              <a:t> </a:t>
            </a:r>
            <a:r>
              <a:rPr sz="2400" spc="-265" dirty="0">
                <a:latin typeface="Verdana"/>
                <a:cs typeface="Verdana"/>
              </a:rPr>
              <a:t>wave </a:t>
            </a:r>
            <a:r>
              <a:rPr sz="2400" spc="-165" dirty="0">
                <a:latin typeface="Verdana"/>
                <a:cs typeface="Verdana"/>
              </a:rPr>
              <a:t>reflection</a:t>
            </a:r>
            <a:endParaRPr sz="2400" dirty="0">
              <a:latin typeface="Verdana"/>
              <a:cs typeface="Verdana"/>
            </a:endParaRPr>
          </a:p>
          <a:p>
            <a:pPr marL="336550" indent="-323850">
              <a:lnSpc>
                <a:spcPct val="100000"/>
              </a:lnSpc>
              <a:spcBef>
                <a:spcPts val="1290"/>
              </a:spcBef>
              <a:buSzPct val="75000"/>
              <a:buFont typeface="DejaVu Sans"/>
              <a:buChar char="–"/>
              <a:tabLst>
                <a:tab pos="335915" algn="l"/>
                <a:tab pos="336550" algn="l"/>
              </a:tabLst>
            </a:pPr>
            <a:r>
              <a:rPr sz="2400" spc="-360" dirty="0">
                <a:latin typeface="Verdana"/>
                <a:cs typeface="Verdana"/>
              </a:rPr>
              <a:t>AI </a:t>
            </a:r>
            <a:r>
              <a:rPr sz="2400" spc="-775" dirty="0">
                <a:latin typeface="Verdana"/>
                <a:cs typeface="Verdana"/>
              </a:rPr>
              <a:t>= </a:t>
            </a:r>
            <a:r>
              <a:rPr sz="2400" spc="-350" dirty="0">
                <a:latin typeface="Verdana"/>
                <a:cs typeface="Verdana"/>
              </a:rPr>
              <a:t>x </a:t>
            </a:r>
            <a:r>
              <a:rPr sz="2400" spc="-250" dirty="0">
                <a:latin typeface="Verdana"/>
                <a:cs typeface="Verdana"/>
              </a:rPr>
              <a:t>/</a:t>
            </a:r>
            <a:r>
              <a:rPr sz="2400" spc="-400" dirty="0">
                <a:latin typeface="Verdana"/>
                <a:cs typeface="Verdana"/>
              </a:rPr>
              <a:t> </a:t>
            </a:r>
            <a:r>
              <a:rPr sz="2400" spc="-300" dirty="0">
                <a:latin typeface="Verdana"/>
                <a:cs typeface="Verdana"/>
              </a:rPr>
              <a:t>y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779780" y="3085464"/>
            <a:ext cx="4006215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139">
              <a:lnSpc>
                <a:spcPct val="105200"/>
              </a:lnSpc>
              <a:spcBef>
                <a:spcPts val="100"/>
              </a:spcBef>
            </a:pPr>
            <a:r>
              <a:rPr sz="2400" b="1" spc="-70" dirty="0">
                <a:latin typeface="Arial"/>
                <a:cs typeface="Arial"/>
              </a:rPr>
              <a:t>4) </a:t>
            </a:r>
            <a:r>
              <a:rPr sz="2400" b="1" spc="-165" dirty="0">
                <a:latin typeface="Arial"/>
                <a:cs typeface="Arial"/>
              </a:rPr>
              <a:t>Large </a:t>
            </a:r>
            <a:r>
              <a:rPr sz="2400" b="1" spc="-120" dirty="0">
                <a:latin typeface="Arial"/>
                <a:cs typeface="Arial"/>
              </a:rPr>
              <a:t>Artery </a:t>
            </a:r>
            <a:r>
              <a:rPr sz="2400" b="1" spc="-150" dirty="0">
                <a:latin typeface="Arial"/>
                <a:cs typeface="Arial"/>
              </a:rPr>
              <a:t>Stiffness</a:t>
            </a:r>
            <a:r>
              <a:rPr sz="2400" b="1" spc="-420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Index  </a:t>
            </a:r>
            <a:r>
              <a:rPr sz="2400" b="1" spc="-145" dirty="0">
                <a:latin typeface="Arial"/>
                <a:cs typeface="Arial"/>
              </a:rPr>
              <a:t>(‫LASI)</a:t>
            </a:r>
            <a:endParaRPr sz="2400" dirty="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1570"/>
              </a:spcBef>
              <a:tabLst>
                <a:tab pos="443865" algn="l"/>
              </a:tabLst>
            </a:pPr>
            <a:r>
              <a:rPr sz="2700" spc="150" baseline="9259" dirty="0">
                <a:latin typeface="DejaVu Sans"/>
                <a:cs typeface="DejaVu Sans"/>
              </a:rPr>
              <a:t>–	</a:t>
            </a:r>
            <a:r>
              <a:rPr sz="2400" spc="-204" dirty="0">
                <a:latin typeface="Verdana"/>
                <a:cs typeface="Verdana"/>
              </a:rPr>
              <a:t>Indicator</a:t>
            </a:r>
            <a:r>
              <a:rPr sz="2400" spc="-385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of</a:t>
            </a:r>
            <a:r>
              <a:rPr sz="2400" spc="-390" dirty="0">
                <a:latin typeface="Verdana"/>
                <a:cs typeface="Verdana"/>
              </a:rPr>
              <a:t> </a:t>
            </a:r>
            <a:r>
              <a:rPr sz="2400" spc="-175" dirty="0">
                <a:latin typeface="Verdana"/>
                <a:cs typeface="Verdana"/>
              </a:rPr>
              <a:t>arterial</a:t>
            </a:r>
            <a:r>
              <a:rPr sz="2400" spc="-380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stiffness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747940" y="4818379"/>
            <a:ext cx="4393655" cy="157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lang="en-GB" sz="2400" b="1" spc="-70" dirty="0">
                <a:latin typeface="Arial"/>
                <a:cs typeface="Arial"/>
              </a:rPr>
              <a:t>5) </a:t>
            </a:r>
            <a:r>
              <a:rPr lang="en-GB" sz="2400" b="1" spc="-85" dirty="0">
                <a:latin typeface="Arial"/>
                <a:cs typeface="Arial"/>
              </a:rPr>
              <a:t>Inflection </a:t>
            </a:r>
            <a:r>
              <a:rPr lang="en-GB" sz="2400" b="1" spc="-105" dirty="0">
                <a:latin typeface="Arial"/>
                <a:cs typeface="Arial"/>
              </a:rPr>
              <a:t>Point </a:t>
            </a:r>
            <a:r>
              <a:rPr lang="en-GB" sz="2400" b="1" spc="-180" dirty="0">
                <a:latin typeface="Arial"/>
                <a:cs typeface="Arial"/>
              </a:rPr>
              <a:t>Area </a:t>
            </a:r>
            <a:r>
              <a:rPr lang="en-GB" sz="2400" b="1" spc="-130" dirty="0" smtClean="0">
                <a:latin typeface="Arial"/>
                <a:cs typeface="Arial"/>
              </a:rPr>
              <a:t>(</a:t>
            </a:r>
            <a:r>
              <a:rPr lang="en-GB" sz="2400" b="1" spc="-130" dirty="0">
                <a:latin typeface="Arial"/>
                <a:cs typeface="Arial"/>
              </a:rPr>
              <a:t>‫IPA)</a:t>
            </a:r>
            <a:endParaRPr lang="en-GB" sz="2400" dirty="0">
              <a:latin typeface="Arial"/>
              <a:cs typeface="Arial"/>
            </a:endParaRPr>
          </a:p>
          <a:p>
            <a:pPr marL="876300" marR="5080" indent="-755650">
              <a:lnSpc>
                <a:spcPct val="144800"/>
              </a:lnSpc>
              <a:spcBef>
                <a:spcPts val="280"/>
              </a:spcBef>
              <a:tabLst>
                <a:tab pos="443865" algn="l"/>
              </a:tabLst>
            </a:pPr>
            <a:r>
              <a:rPr lang="en-GB" sz="2800" spc="150" baseline="9259" dirty="0">
                <a:latin typeface="DejaVu Sans"/>
                <a:cs typeface="DejaVu Sans"/>
              </a:rPr>
              <a:t>–	</a:t>
            </a:r>
            <a:r>
              <a:rPr lang="en-GB" sz="2400" spc="-190" dirty="0" smtClean="0">
                <a:latin typeface="Verdana"/>
                <a:cs typeface="DejaVu Sans"/>
              </a:rPr>
              <a:t>Area S1, S2, S3 and S4 as shown in figure.</a:t>
            </a:r>
            <a:endParaRPr lang="en-GB" sz="2400" dirty="0"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07" y="1356359"/>
            <a:ext cx="5934075" cy="520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1671" cy="1400530"/>
          </a:xfrm>
        </p:spPr>
        <p:txBody>
          <a:bodyPr/>
          <a:lstStyle/>
          <a:p>
            <a:r>
              <a:rPr lang="en-US" dirty="0" smtClean="0"/>
              <a:t>Feature Extraction: Parameter Based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11" y="2052638"/>
            <a:ext cx="8382791" cy="4195762"/>
          </a:xfrm>
        </p:spPr>
      </p:pic>
      <p:sp>
        <p:nvSpPr>
          <p:cNvPr id="5" name="TextBox 4"/>
          <p:cNvSpPr txBox="1"/>
          <p:nvPr/>
        </p:nvSpPr>
        <p:spPr>
          <a:xfrm>
            <a:off x="532015" y="2052638"/>
            <a:ext cx="25520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Red Curve: ECG</a:t>
            </a:r>
          </a:p>
          <a:p>
            <a:r>
              <a:rPr lang="en-US" sz="2000" dirty="0" smtClean="0"/>
              <a:t>Blue Curve: PPG</a:t>
            </a:r>
          </a:p>
          <a:p>
            <a:r>
              <a:rPr lang="en-US" sz="2000" dirty="0" smtClean="0"/>
              <a:t>Red Circles: Corresponding Peaks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03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681</Words>
  <Application>Microsoft Office PowerPoint</Application>
  <PresentationFormat>Widescreen</PresentationFormat>
  <Paragraphs>221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DejaVu Sans</vt:lpstr>
      <vt:lpstr>Liberation Sans</vt:lpstr>
      <vt:lpstr>新細明體</vt:lpstr>
      <vt:lpstr>Arial</vt:lpstr>
      <vt:lpstr>Calibri</vt:lpstr>
      <vt:lpstr>Century Gothic</vt:lpstr>
      <vt:lpstr>Trebuchet MS</vt:lpstr>
      <vt:lpstr>Verdana</vt:lpstr>
      <vt:lpstr>Wingdings 3</vt:lpstr>
      <vt:lpstr>Ion</vt:lpstr>
      <vt:lpstr>CUFFLESS BLOOD PRESSURE ESTIMATION ALGORITHMS USING PPG AND ECG</vt:lpstr>
      <vt:lpstr>Outline</vt:lpstr>
      <vt:lpstr> Pre-processing: Example </vt:lpstr>
      <vt:lpstr>Pre-processing: Pipeline</vt:lpstr>
      <vt:lpstr>Pre-processing Result</vt:lpstr>
      <vt:lpstr>Pre-processing Result</vt:lpstr>
      <vt:lpstr>Feature Extraction: Parameter Based</vt:lpstr>
      <vt:lpstr>Feature Extraction: Parameter Based</vt:lpstr>
      <vt:lpstr>Feature Extraction: Parameter Based</vt:lpstr>
      <vt:lpstr>Feature Extraction: Parameter Based</vt:lpstr>
      <vt:lpstr>Feature Extraction: Parameter Based</vt:lpstr>
      <vt:lpstr>Feature Extraction: Parameter Based</vt:lpstr>
      <vt:lpstr>Feature Extraction: Whole Based</vt:lpstr>
      <vt:lpstr>Feature Extraction: Whole Based</vt:lpstr>
      <vt:lpstr>How We Split the Dataset</vt:lpstr>
      <vt:lpstr>Experiment setup</vt:lpstr>
      <vt:lpstr>Hyper parameter tuning</vt:lpstr>
      <vt:lpstr>Experiment result-validation</vt:lpstr>
      <vt:lpstr>Experiment result-test</vt:lpstr>
      <vt:lpstr>Paper result</vt:lpstr>
      <vt:lpstr>Limitations</vt:lpstr>
      <vt:lpstr>Discussions</vt:lpstr>
      <vt:lpstr>Conclusion</vt:lpstr>
      <vt:lpstr>Thank you!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Extraction</dc:title>
  <dc:creator>Pratul Ranjan</dc:creator>
  <cp:lastModifiedBy>呂佳奇 (105403547)</cp:lastModifiedBy>
  <cp:revision>31</cp:revision>
  <dcterms:created xsi:type="dcterms:W3CDTF">2019-01-07T18:50:00Z</dcterms:created>
  <dcterms:modified xsi:type="dcterms:W3CDTF">2019-01-08T06:16:56Z</dcterms:modified>
</cp:coreProperties>
</file>