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1" name="Shape 171"/>
          <p:cNvSpPr/>
          <p:nvPr>
            <p:ph type="sldImg"/>
          </p:nvPr>
        </p:nvSpPr>
        <p:spPr>
          <a:xfrm>
            <a:off x="1143000" y="685800"/>
            <a:ext cx="4572000" cy="3429000"/>
          </a:xfrm>
          <a:prstGeom prst="rect">
            <a:avLst/>
          </a:prstGeom>
        </p:spPr>
        <p:txBody>
          <a:bodyPr/>
          <a:lstStyle/>
          <a:p>
            <a:pPr/>
          </a:p>
        </p:txBody>
      </p:sp>
      <p:sp>
        <p:nvSpPr>
          <p:cNvPr id="172" name="Shape 17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941297804_1296x1457.jpg"/>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915009552_2264x1509.jpg"/>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740519873_3318x2212.jpg"/>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740519873_3318x2212.jpg"/>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49" name="Rectangle 7"/>
          <p:cNvSpPr/>
          <p:nvPr/>
        </p:nvSpPr>
        <p:spPr>
          <a:xfrm>
            <a:off x="1116417" y="-1"/>
            <a:ext cx="22334896" cy="4037614"/>
          </a:xfrm>
          <a:prstGeom prst="rect">
            <a:avLst/>
          </a:prstGeom>
          <a:solidFill>
            <a:srgbClr val="FFFFFF"/>
          </a:solidFill>
          <a:ln w="12700">
            <a:solidFill>
              <a:srgbClr val="E5E8F0"/>
            </a:solidFill>
            <a:miter/>
          </a:ln>
          <a:effectLst>
            <a:outerShdw sx="100000" sy="100000" kx="0" ky="0" algn="b" rotWithShape="0" blurRad="101600" dist="76200" dir="2700000">
              <a:srgbClr val="D9D9D9">
                <a:alpha val="30000"/>
              </a:srgbClr>
            </a:outerShdw>
          </a:effectLst>
        </p:spPr>
        <p:txBody>
          <a:bodyPr tIns="91439" bIns="91439" anchor="ctr"/>
          <a:lstStyle/>
          <a:p>
            <a:pPr defTabSz="1828800">
              <a:lnSpc>
                <a:spcPct val="100000"/>
              </a:lnSpc>
              <a:defRPr sz="3600">
                <a:solidFill>
                  <a:srgbClr val="FFFFFF"/>
                </a:solidFill>
                <a:latin typeface="Calibri"/>
                <a:ea typeface="Calibri"/>
                <a:cs typeface="Calibri"/>
                <a:sym typeface="Calibri"/>
              </a:defRPr>
            </a:pPr>
          </a:p>
        </p:txBody>
      </p:sp>
      <p:sp>
        <p:nvSpPr>
          <p:cNvPr id="150" name="Rectangle 9"/>
          <p:cNvSpPr/>
          <p:nvPr/>
        </p:nvSpPr>
        <p:spPr>
          <a:xfrm>
            <a:off x="1133855" y="0"/>
            <a:ext cx="22311362" cy="4023358"/>
          </a:xfrm>
          <a:prstGeom prst="rect">
            <a:avLst/>
          </a:prstGeom>
          <a:solidFill>
            <a:srgbClr val="FFFFFF"/>
          </a:solidFill>
          <a:ln w="12700">
            <a:miter lim="400000"/>
          </a:ln>
        </p:spPr>
        <p:txBody>
          <a:bodyPr tIns="91439" bIns="91439" anchor="ctr"/>
          <a:lstStyle/>
          <a:p>
            <a:pPr defTabSz="1828800">
              <a:lnSpc>
                <a:spcPct val="100000"/>
              </a:lnSpc>
              <a:defRPr sz="3600">
                <a:solidFill>
                  <a:srgbClr val="FFFFFF"/>
                </a:solidFill>
                <a:latin typeface="Calibri"/>
                <a:ea typeface="Calibri"/>
                <a:cs typeface="Calibri"/>
                <a:sym typeface="Calibri"/>
              </a:defRPr>
            </a:pPr>
          </a:p>
        </p:txBody>
      </p:sp>
      <p:sp>
        <p:nvSpPr>
          <p:cNvPr id="151" name="Rectangle 11"/>
          <p:cNvSpPr/>
          <p:nvPr/>
        </p:nvSpPr>
        <p:spPr>
          <a:xfrm>
            <a:off x="997667" y="1574703"/>
            <a:ext cx="256033" cy="1408178"/>
          </a:xfrm>
          <a:prstGeom prst="rect">
            <a:avLst/>
          </a:prstGeom>
          <a:solidFill>
            <a:srgbClr val="23ADDC"/>
          </a:solidFill>
          <a:ln w="12700">
            <a:miter lim="400000"/>
          </a:ln>
        </p:spPr>
        <p:txBody>
          <a:bodyPr tIns="91439" bIns="91439" anchor="ctr"/>
          <a:lstStyle/>
          <a:p>
            <a:pPr defTabSz="1828800">
              <a:lnSpc>
                <a:spcPct val="100000"/>
              </a:lnSpc>
              <a:defRPr sz="3600">
                <a:solidFill>
                  <a:srgbClr val="FFFFFF"/>
                </a:solidFill>
                <a:latin typeface="Calibri"/>
                <a:ea typeface="Calibri"/>
                <a:cs typeface="Calibri"/>
                <a:sym typeface="Calibri"/>
              </a:defRPr>
            </a:pPr>
          </a:p>
        </p:txBody>
      </p:sp>
      <p:sp>
        <p:nvSpPr>
          <p:cNvPr id="152" name="Title Text"/>
          <p:cNvSpPr txBox="1"/>
          <p:nvPr>
            <p:ph type="title"/>
          </p:nvPr>
        </p:nvSpPr>
        <p:spPr>
          <a:xfrm>
            <a:off x="2231135" y="1097280"/>
            <a:ext cx="20336258" cy="2359152"/>
          </a:xfrm>
          <a:prstGeom prst="rect">
            <a:avLst/>
          </a:prstGeom>
        </p:spPr>
        <p:txBody>
          <a:bodyPr lIns="91439" tIns="91439" rIns="91439" bIns="91439" anchor="ctr"/>
          <a:lstStyle>
            <a:lvl1pPr algn="l" defTabSz="1828800">
              <a:lnSpc>
                <a:spcPct val="90000"/>
              </a:lnSpc>
              <a:defRPr spc="0" sz="8000">
                <a:latin typeface="Avenir Next LT Pro"/>
                <a:ea typeface="Avenir Next LT Pro"/>
                <a:cs typeface="Avenir Next LT Pro"/>
                <a:sym typeface="Avenir Next LT Pro"/>
              </a:defRPr>
            </a:lvl1pPr>
          </a:lstStyle>
          <a:p>
            <a:pPr/>
            <a:r>
              <a:t>Title Text</a:t>
            </a:r>
          </a:p>
        </p:txBody>
      </p:sp>
      <p:sp>
        <p:nvSpPr>
          <p:cNvPr id="153" name="Body Level One…"/>
          <p:cNvSpPr txBox="1"/>
          <p:nvPr>
            <p:ph type="body" idx="1"/>
          </p:nvPr>
        </p:nvSpPr>
        <p:spPr>
          <a:xfrm>
            <a:off x="2231135" y="4956047"/>
            <a:ext cx="20336258" cy="7388353"/>
          </a:xfrm>
          <a:prstGeom prst="rect">
            <a:avLst/>
          </a:prstGeom>
        </p:spPr>
        <p:txBody>
          <a:bodyPr lIns="91439" tIns="91439" rIns="91439" bIns="91439"/>
          <a:lstStyle>
            <a:lvl1pPr marL="457200" indent="-457200" defTabSz="1828800">
              <a:lnSpc>
                <a:spcPct val="110000"/>
              </a:lnSpc>
              <a:spcBef>
                <a:spcPts val="2000"/>
              </a:spcBef>
              <a:buSzPct val="100000"/>
              <a:buFont typeface="Arial"/>
              <a:defRPr sz="5600">
                <a:latin typeface="Avenir Next LT Pro"/>
                <a:ea typeface="Avenir Next LT Pro"/>
                <a:cs typeface="Avenir Next LT Pro"/>
                <a:sym typeface="Avenir Next LT Pro"/>
              </a:defRPr>
            </a:lvl1pPr>
            <a:lvl2pPr marL="990600" indent="-533400" defTabSz="1828800">
              <a:lnSpc>
                <a:spcPct val="110000"/>
              </a:lnSpc>
              <a:spcBef>
                <a:spcPts val="2000"/>
              </a:spcBef>
              <a:buSzPct val="100000"/>
              <a:buFont typeface="Arial"/>
              <a:defRPr sz="5600">
                <a:latin typeface="Avenir Next LT Pro"/>
                <a:ea typeface="Avenir Next LT Pro"/>
                <a:cs typeface="Avenir Next LT Pro"/>
                <a:sym typeface="Avenir Next LT Pro"/>
              </a:defRPr>
            </a:lvl2pPr>
            <a:lvl3pPr marL="1554479" indent="-640079" defTabSz="1828800">
              <a:lnSpc>
                <a:spcPct val="110000"/>
              </a:lnSpc>
              <a:spcBef>
                <a:spcPts val="2000"/>
              </a:spcBef>
              <a:buSzPct val="100000"/>
              <a:buFont typeface="Arial"/>
              <a:defRPr sz="5600">
                <a:latin typeface="Avenir Next LT Pro"/>
                <a:ea typeface="Avenir Next LT Pro"/>
                <a:cs typeface="Avenir Next LT Pro"/>
                <a:sym typeface="Avenir Next LT Pro"/>
              </a:defRPr>
            </a:lvl3pPr>
            <a:lvl4pPr marL="2082800" indent="-711200" defTabSz="1828800">
              <a:lnSpc>
                <a:spcPct val="110000"/>
              </a:lnSpc>
              <a:spcBef>
                <a:spcPts val="2000"/>
              </a:spcBef>
              <a:buSzPct val="100000"/>
              <a:buFont typeface="Arial"/>
              <a:defRPr sz="5600">
                <a:latin typeface="Avenir Next LT Pro"/>
                <a:ea typeface="Avenir Next LT Pro"/>
                <a:cs typeface="Avenir Next LT Pro"/>
                <a:sym typeface="Avenir Next LT Pro"/>
              </a:defRPr>
            </a:lvl4pPr>
            <a:lvl5pPr marL="2540000" indent="-711200" defTabSz="1828800">
              <a:lnSpc>
                <a:spcPct val="110000"/>
              </a:lnSpc>
              <a:spcBef>
                <a:spcPts val="2000"/>
              </a:spcBef>
              <a:buSzPct val="100000"/>
              <a:buFont typeface="Arial"/>
              <a:defRPr sz="5600">
                <a:latin typeface="Avenir Next LT Pro"/>
                <a:ea typeface="Avenir Next LT Pro"/>
                <a:cs typeface="Avenir Next LT Pro"/>
                <a:sym typeface="Avenir Next LT Pro"/>
              </a:defRPr>
            </a:lvl5pPr>
          </a:lstStyle>
          <a:p>
            <a:pPr/>
            <a:r>
              <a:t>Body Level One</a:t>
            </a:r>
          </a:p>
          <a:p>
            <a:pPr lvl="1"/>
            <a:r>
              <a:t>Body Level Two</a:t>
            </a:r>
          </a:p>
          <a:p>
            <a:pPr lvl="2"/>
            <a:r>
              <a:t>Body Level Three</a:t>
            </a:r>
          </a:p>
          <a:p>
            <a:pPr lvl="3"/>
            <a:r>
              <a:t>Body Level Four</a:t>
            </a:r>
          </a:p>
          <a:p>
            <a:pPr lvl="4"/>
            <a:r>
              <a:t>Body Level Five</a:t>
            </a:r>
          </a:p>
        </p:txBody>
      </p:sp>
      <p:sp>
        <p:nvSpPr>
          <p:cNvPr id="154" name="Slide Number"/>
          <p:cNvSpPr txBox="1"/>
          <p:nvPr>
            <p:ph type="sldNum" sz="quarter" idx="2"/>
          </p:nvPr>
        </p:nvSpPr>
        <p:spPr>
          <a:xfrm>
            <a:off x="22032781" y="12802235"/>
            <a:ext cx="534611" cy="551181"/>
          </a:xfrm>
          <a:prstGeom prst="rect">
            <a:avLst/>
          </a:prstGeom>
        </p:spPr>
        <p:txBody>
          <a:bodyPr lIns="91439" tIns="91439" rIns="91439" bIns="91439" anchor="ctr"/>
          <a:lstStyle>
            <a:lvl1pPr algn="r" defTabSz="1828800">
              <a:defRPr sz="2400">
                <a:solidFill>
                  <a:srgbClr val="888888"/>
                </a:solidFill>
                <a:latin typeface="Avenir Next LT Pro"/>
                <a:ea typeface="Avenir Next LT Pro"/>
                <a:cs typeface="Avenir Next LT Pro"/>
                <a:sym typeface="Avenir Next LT Pro"/>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0">
    <p:bg>
      <p:bgPr>
        <a:solidFill>
          <a:srgbClr val="000000"/>
        </a:solidFill>
      </p:bgPr>
    </p:bg>
    <p:spTree>
      <p:nvGrpSpPr>
        <p:cNvPr id="1" name=""/>
        <p:cNvGrpSpPr/>
        <p:nvPr/>
      </p:nvGrpSpPr>
      <p:grpSpPr>
        <a:xfrm>
          <a:off x="0" y="0"/>
          <a:ext cx="0" cy="0"/>
          <a:chOff x="0" y="0"/>
          <a:chExt cx="0" cy="0"/>
        </a:xfrm>
      </p:grpSpPr>
      <p:sp>
        <p:nvSpPr>
          <p:cNvPr id="161" name="Title Text"/>
          <p:cNvSpPr txBox="1"/>
          <p:nvPr>
            <p:ph type="title"/>
          </p:nvPr>
        </p:nvSpPr>
        <p:spPr>
          <a:xfrm>
            <a:off x="1152144" y="2249423"/>
            <a:ext cx="22073616" cy="6345937"/>
          </a:xfrm>
          <a:prstGeom prst="rect">
            <a:avLst/>
          </a:prstGeom>
        </p:spPr>
        <p:txBody>
          <a:bodyPr lIns="91439" tIns="91439" rIns="91439" bIns="91439" anchor="b"/>
          <a:lstStyle>
            <a:lvl1pPr algn="l" defTabSz="1828800">
              <a:lnSpc>
                <a:spcPct val="90000"/>
              </a:lnSpc>
              <a:defRPr spc="0" sz="16000">
                <a:solidFill>
                  <a:srgbClr val="FFFFFF"/>
                </a:solidFill>
                <a:latin typeface="Avenir Next LT Pro"/>
                <a:ea typeface="Avenir Next LT Pro"/>
                <a:cs typeface="Avenir Next LT Pro"/>
                <a:sym typeface="Avenir Next LT Pro"/>
              </a:defRPr>
            </a:lvl1pPr>
          </a:lstStyle>
          <a:p>
            <a:pPr/>
            <a:r>
              <a:t>Title Text</a:t>
            </a:r>
          </a:p>
        </p:txBody>
      </p:sp>
      <p:sp>
        <p:nvSpPr>
          <p:cNvPr id="162" name="Body Level One…"/>
          <p:cNvSpPr txBox="1"/>
          <p:nvPr>
            <p:ph type="body" sz="quarter" idx="1"/>
          </p:nvPr>
        </p:nvSpPr>
        <p:spPr>
          <a:xfrm>
            <a:off x="1152144" y="9454895"/>
            <a:ext cx="22073616" cy="2962657"/>
          </a:xfrm>
          <a:prstGeom prst="rect">
            <a:avLst/>
          </a:prstGeom>
        </p:spPr>
        <p:txBody>
          <a:bodyPr lIns="91439" tIns="91439" rIns="91439" bIns="91439"/>
          <a:lstStyle>
            <a:lvl1pPr marL="0" indent="0" defTabSz="1828800">
              <a:lnSpc>
                <a:spcPct val="110000"/>
              </a:lnSpc>
              <a:spcBef>
                <a:spcPts val="2000"/>
              </a:spcBef>
              <a:buSzTx/>
              <a:buNone/>
              <a:defRPr sz="5600">
                <a:solidFill>
                  <a:srgbClr val="FFFFFF"/>
                </a:solidFill>
                <a:latin typeface="Avenir Next LT Pro"/>
                <a:ea typeface="Avenir Next LT Pro"/>
                <a:cs typeface="Avenir Next LT Pro"/>
                <a:sym typeface="Avenir Next LT Pro"/>
              </a:defRPr>
            </a:lvl1pPr>
            <a:lvl2pPr marL="0" indent="457200" defTabSz="1828800">
              <a:lnSpc>
                <a:spcPct val="110000"/>
              </a:lnSpc>
              <a:spcBef>
                <a:spcPts val="2000"/>
              </a:spcBef>
              <a:buSzTx/>
              <a:buNone/>
              <a:defRPr sz="5600">
                <a:solidFill>
                  <a:srgbClr val="FFFFFF"/>
                </a:solidFill>
                <a:latin typeface="Avenir Next LT Pro"/>
                <a:ea typeface="Avenir Next LT Pro"/>
                <a:cs typeface="Avenir Next LT Pro"/>
                <a:sym typeface="Avenir Next LT Pro"/>
              </a:defRPr>
            </a:lvl2pPr>
            <a:lvl3pPr marL="0" indent="914400" defTabSz="1828800">
              <a:lnSpc>
                <a:spcPct val="110000"/>
              </a:lnSpc>
              <a:spcBef>
                <a:spcPts val="2000"/>
              </a:spcBef>
              <a:buSzTx/>
              <a:buNone/>
              <a:defRPr sz="5600">
                <a:solidFill>
                  <a:srgbClr val="FFFFFF"/>
                </a:solidFill>
                <a:latin typeface="Avenir Next LT Pro"/>
                <a:ea typeface="Avenir Next LT Pro"/>
                <a:cs typeface="Avenir Next LT Pro"/>
                <a:sym typeface="Avenir Next LT Pro"/>
              </a:defRPr>
            </a:lvl3pPr>
            <a:lvl4pPr marL="0" indent="1371600" defTabSz="1828800">
              <a:lnSpc>
                <a:spcPct val="110000"/>
              </a:lnSpc>
              <a:spcBef>
                <a:spcPts val="2000"/>
              </a:spcBef>
              <a:buSzTx/>
              <a:buNone/>
              <a:defRPr sz="5600">
                <a:solidFill>
                  <a:srgbClr val="FFFFFF"/>
                </a:solidFill>
                <a:latin typeface="Avenir Next LT Pro"/>
                <a:ea typeface="Avenir Next LT Pro"/>
                <a:cs typeface="Avenir Next LT Pro"/>
                <a:sym typeface="Avenir Next LT Pro"/>
              </a:defRPr>
            </a:lvl4pPr>
            <a:lvl5pPr marL="0" indent="1828800" defTabSz="1828800">
              <a:lnSpc>
                <a:spcPct val="110000"/>
              </a:lnSpc>
              <a:spcBef>
                <a:spcPts val="2000"/>
              </a:spcBef>
              <a:buSzTx/>
              <a:buNone/>
              <a:defRPr sz="5600">
                <a:solidFill>
                  <a:srgbClr val="FFFFFF"/>
                </a:solidFill>
                <a:latin typeface="Avenir Next LT Pro"/>
                <a:ea typeface="Avenir Next LT Pro"/>
                <a:cs typeface="Avenir Next LT Pro"/>
                <a:sym typeface="Avenir Next LT Pro"/>
              </a:defRPr>
            </a:lvl5pPr>
          </a:lstStyle>
          <a:p>
            <a:pPr/>
            <a:r>
              <a:t>Body Level One</a:t>
            </a:r>
          </a:p>
          <a:p>
            <a:pPr lvl="1"/>
            <a:r>
              <a:t>Body Level Two</a:t>
            </a:r>
          </a:p>
          <a:p>
            <a:pPr lvl="2"/>
            <a:r>
              <a:t>Body Level Three</a:t>
            </a:r>
          </a:p>
          <a:p>
            <a:pPr lvl="3"/>
            <a:r>
              <a:t>Body Level Four</a:t>
            </a:r>
          </a:p>
          <a:p>
            <a:pPr lvl="4"/>
            <a:r>
              <a:t>Body Level Five</a:t>
            </a:r>
          </a:p>
        </p:txBody>
      </p:sp>
      <p:sp>
        <p:nvSpPr>
          <p:cNvPr id="163" name="Rectangle 7"/>
          <p:cNvSpPr/>
          <p:nvPr/>
        </p:nvSpPr>
        <p:spPr>
          <a:xfrm rot="5400000">
            <a:off x="1715087" y="693581"/>
            <a:ext cx="292609" cy="1408177"/>
          </a:xfrm>
          <a:prstGeom prst="rect">
            <a:avLst/>
          </a:prstGeom>
          <a:solidFill>
            <a:srgbClr val="23ADDC"/>
          </a:solidFill>
          <a:ln w="12700">
            <a:miter lim="400000"/>
          </a:ln>
        </p:spPr>
        <p:txBody>
          <a:bodyPr tIns="91439" bIns="91439" anchor="ctr"/>
          <a:lstStyle/>
          <a:p>
            <a:pPr defTabSz="1828800">
              <a:lnSpc>
                <a:spcPct val="100000"/>
              </a:lnSpc>
              <a:defRPr sz="3600">
                <a:solidFill>
                  <a:srgbClr val="FFFFFF"/>
                </a:solidFill>
                <a:latin typeface="Calibri"/>
                <a:ea typeface="Calibri"/>
                <a:cs typeface="Calibri"/>
                <a:sym typeface="Calibri"/>
              </a:defRPr>
            </a:pPr>
          </a:p>
        </p:txBody>
      </p:sp>
      <p:sp>
        <p:nvSpPr>
          <p:cNvPr id="164" name="Rectangle 9"/>
          <p:cNvSpPr/>
          <p:nvPr/>
        </p:nvSpPr>
        <p:spPr>
          <a:xfrm flipH="1" rot="10800000">
            <a:off x="1157303" y="9002401"/>
            <a:ext cx="22069394" cy="36577"/>
          </a:xfrm>
          <a:prstGeom prst="rect">
            <a:avLst/>
          </a:prstGeom>
          <a:solidFill>
            <a:srgbClr val="F9F8F8"/>
          </a:solidFill>
          <a:ln w="12700">
            <a:miter lim="400000"/>
          </a:ln>
        </p:spPr>
        <p:txBody>
          <a:bodyPr tIns="91439" bIns="91439" anchor="ctr"/>
          <a:lstStyle/>
          <a:p>
            <a:pPr defTabSz="1828800">
              <a:lnSpc>
                <a:spcPct val="100000"/>
              </a:lnSpc>
              <a:defRPr sz="3600">
                <a:solidFill>
                  <a:srgbClr val="FFFFFF"/>
                </a:solidFill>
                <a:latin typeface="Calibri"/>
                <a:ea typeface="Calibri"/>
                <a:cs typeface="Calibri"/>
                <a:sym typeface="Calibri"/>
              </a:defRPr>
            </a:pPr>
          </a:p>
        </p:txBody>
      </p:sp>
      <p:sp>
        <p:nvSpPr>
          <p:cNvPr id="165" name="Slide Number"/>
          <p:cNvSpPr txBox="1"/>
          <p:nvPr>
            <p:ph type="sldNum" sz="quarter" idx="2"/>
          </p:nvPr>
        </p:nvSpPr>
        <p:spPr>
          <a:xfrm>
            <a:off x="22691150" y="12802235"/>
            <a:ext cx="534611" cy="551181"/>
          </a:xfrm>
          <a:prstGeom prst="rect">
            <a:avLst/>
          </a:prstGeom>
        </p:spPr>
        <p:txBody>
          <a:bodyPr lIns="91439" tIns="91439" rIns="91439" bIns="91439" anchor="ctr"/>
          <a:lstStyle>
            <a:lvl1pPr algn="r" defTabSz="1828800">
              <a:defRPr sz="2400">
                <a:solidFill>
                  <a:srgbClr val="FFFFFF"/>
                </a:solidFill>
                <a:latin typeface="Avenir Next LT Pro"/>
                <a:ea typeface="Avenir Next LT Pro"/>
                <a:cs typeface="Avenir Next LT Pro"/>
                <a:sym typeface="Avenir Next LT Pro"/>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519873_3318x2212.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Image"/>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Image"/>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Rectangle 8"/>
          <p:cNvSpPr/>
          <p:nvPr/>
        </p:nvSpPr>
        <p:spPr>
          <a:xfrm>
            <a:off x="0" y="0"/>
            <a:ext cx="24384000" cy="13716000"/>
          </a:xfrm>
          <a:prstGeom prst="rect">
            <a:avLst/>
          </a:prstGeom>
          <a:solidFill>
            <a:srgbClr val="000000"/>
          </a:solidFill>
          <a:ln w="12700">
            <a:miter lim="400000"/>
          </a:ln>
        </p:spPr>
        <p:txBody>
          <a:bodyPr tIns="91439" bIns="91439" anchor="ctr"/>
          <a:lstStyle/>
          <a:p>
            <a:pPr defTabSz="1828800">
              <a:lnSpc>
                <a:spcPct val="100000"/>
              </a:lnSpc>
              <a:defRPr sz="3600">
                <a:solidFill>
                  <a:srgbClr val="FFFFFF"/>
                </a:solidFill>
                <a:latin typeface="Avenir Next LT Pro"/>
                <a:ea typeface="Avenir Next LT Pro"/>
                <a:cs typeface="Avenir Next LT Pro"/>
                <a:sym typeface="Avenir Next LT Pro"/>
              </a:defRPr>
            </a:pPr>
          </a:p>
        </p:txBody>
      </p:sp>
      <p:pic>
        <p:nvPicPr>
          <p:cNvPr id="175" name="Picture 3" descr="Picture 3"/>
          <p:cNvPicPr>
            <a:picLocks noChangeAspect="1"/>
          </p:cNvPicPr>
          <p:nvPr/>
        </p:nvPicPr>
        <p:blipFill>
          <a:blip r:embed="rId2">
            <a:extLst/>
          </a:blip>
          <a:srcRect l="0" t="0" r="34271" b="0"/>
          <a:stretch>
            <a:fillRect/>
          </a:stretch>
        </p:blipFill>
        <p:spPr>
          <a:xfrm>
            <a:off x="6898785" y="19"/>
            <a:ext cx="17633393" cy="13950449"/>
          </a:xfrm>
          <a:prstGeom prst="rect">
            <a:avLst/>
          </a:prstGeom>
          <a:ln w="12700">
            <a:miter lim="400000"/>
          </a:ln>
        </p:spPr>
      </p:pic>
      <p:sp>
        <p:nvSpPr>
          <p:cNvPr id="176" name="Rectangle 10"/>
          <p:cNvSpPr/>
          <p:nvPr/>
        </p:nvSpPr>
        <p:spPr>
          <a:xfrm>
            <a:off x="6" y="0"/>
            <a:ext cx="18678412" cy="13716000"/>
          </a:xfrm>
          <a:prstGeom prst="rect">
            <a:avLst/>
          </a:prstGeom>
          <a:gradFill>
            <a:gsLst>
              <a:gs pos="0">
                <a:srgbClr val="000000">
                  <a:alpha val="0"/>
                </a:srgbClr>
              </a:gs>
              <a:gs pos="33000">
                <a:srgbClr val="000000">
                  <a:alpha val="64000"/>
                </a:srgbClr>
              </a:gs>
              <a:gs pos="58000">
                <a:srgbClr val="000000"/>
              </a:gs>
              <a:gs pos="100000">
                <a:srgbClr val="000000"/>
              </a:gs>
            </a:gsLst>
            <a:lin ang="10800000"/>
          </a:gradFill>
          <a:ln w="12700">
            <a:miter lim="400000"/>
          </a:ln>
        </p:spPr>
        <p:txBody>
          <a:bodyPr tIns="91439" bIns="91439" anchor="ctr"/>
          <a:lstStyle/>
          <a:p>
            <a:pPr defTabSz="1828800">
              <a:lnSpc>
                <a:spcPct val="100000"/>
              </a:lnSpc>
              <a:defRPr sz="3600">
                <a:solidFill>
                  <a:srgbClr val="FFFFFF"/>
                </a:solidFill>
                <a:latin typeface="Avenir Next LT Pro"/>
                <a:ea typeface="Avenir Next LT Pro"/>
                <a:cs typeface="Avenir Next LT Pro"/>
                <a:sym typeface="Avenir Next LT Pro"/>
              </a:defRPr>
            </a:pPr>
          </a:p>
        </p:txBody>
      </p:sp>
      <p:sp>
        <p:nvSpPr>
          <p:cNvPr id="177" name="Title 1"/>
          <p:cNvSpPr txBox="1"/>
          <p:nvPr>
            <p:ph type="title"/>
          </p:nvPr>
        </p:nvSpPr>
        <p:spPr>
          <a:xfrm>
            <a:off x="955959" y="2244725"/>
            <a:ext cx="9386922" cy="6408270"/>
          </a:xfrm>
          <a:prstGeom prst="rect">
            <a:avLst/>
          </a:prstGeom>
        </p:spPr>
        <p:txBody>
          <a:bodyPr/>
          <a:lstStyle>
            <a:lvl1pPr>
              <a:defRPr b="1" sz="12800">
                <a:latin typeface="Times New Roman"/>
                <a:ea typeface="Times New Roman"/>
                <a:cs typeface="Times New Roman"/>
                <a:sym typeface="Times New Roman"/>
              </a:defRPr>
            </a:lvl1pPr>
          </a:lstStyle>
          <a:p>
            <a:pPr/>
            <a:r>
              <a:t>Project Presentation</a:t>
            </a:r>
          </a:p>
        </p:txBody>
      </p:sp>
      <p:sp>
        <p:nvSpPr>
          <p:cNvPr id="178" name="Subtitle 2"/>
          <p:cNvSpPr txBox="1"/>
          <p:nvPr>
            <p:ph type="body" sz="quarter" idx="1"/>
          </p:nvPr>
        </p:nvSpPr>
        <p:spPr>
          <a:xfrm>
            <a:off x="916338" y="9571262"/>
            <a:ext cx="8046720" cy="2416283"/>
          </a:xfrm>
          <a:prstGeom prst="rect">
            <a:avLst/>
          </a:prstGeom>
        </p:spPr>
        <p:txBody>
          <a:bodyPr/>
          <a:lstStyle/>
          <a:p>
            <a:pPr algn="ctr" defTabSz="1664208">
              <a:lnSpc>
                <a:spcPct val="88000"/>
              </a:lnSpc>
              <a:spcBef>
                <a:spcPts val="1800"/>
              </a:spcBef>
              <a:defRPr sz="7280">
                <a:latin typeface="Baskerville"/>
                <a:ea typeface="Baskerville"/>
                <a:cs typeface="Baskerville"/>
                <a:sym typeface="Baskerville"/>
              </a:defRPr>
            </a:pPr>
            <a:r>
              <a:t>SALONI YADAV </a:t>
            </a:r>
          </a:p>
          <a:p>
            <a:pPr algn="ctr" defTabSz="1664208">
              <a:lnSpc>
                <a:spcPct val="88000"/>
              </a:lnSpc>
              <a:spcBef>
                <a:spcPts val="1800"/>
              </a:spcBef>
              <a:defRPr sz="7280">
                <a:latin typeface="Baskerville"/>
                <a:ea typeface="Baskerville"/>
                <a:cs typeface="Baskerville"/>
                <a:sym typeface="Baskerville"/>
              </a:defRPr>
            </a:pPr>
            <a:r>
              <a:t>18CSU188</a:t>
            </a:r>
          </a:p>
        </p:txBody>
      </p:sp>
      <p:sp>
        <p:nvSpPr>
          <p:cNvPr id="179" name="Rectangle 12"/>
          <p:cNvSpPr/>
          <p:nvPr/>
        </p:nvSpPr>
        <p:spPr>
          <a:xfrm rot="5400000">
            <a:off x="1519842" y="693581"/>
            <a:ext cx="292609" cy="1408177"/>
          </a:xfrm>
          <a:prstGeom prst="rect">
            <a:avLst/>
          </a:prstGeom>
          <a:solidFill>
            <a:srgbClr val="23ADDC"/>
          </a:solidFill>
          <a:ln w="12700">
            <a:miter lim="400000"/>
          </a:ln>
        </p:spPr>
        <p:txBody>
          <a:bodyPr tIns="91439" bIns="91439" anchor="ctr"/>
          <a:lstStyle/>
          <a:p>
            <a:pPr defTabSz="1828800">
              <a:lnSpc>
                <a:spcPct val="100000"/>
              </a:lnSpc>
              <a:defRPr sz="3600">
                <a:solidFill>
                  <a:srgbClr val="FFFFFF"/>
                </a:solidFill>
                <a:latin typeface="Calibri"/>
                <a:ea typeface="Calibri"/>
                <a:cs typeface="Calibri"/>
                <a:sym typeface="Calibri"/>
              </a:defRPr>
            </a:pPr>
          </a:p>
        </p:txBody>
      </p:sp>
      <p:sp>
        <p:nvSpPr>
          <p:cNvPr id="180" name="Rectangle 14"/>
          <p:cNvSpPr/>
          <p:nvPr/>
        </p:nvSpPr>
        <p:spPr>
          <a:xfrm>
            <a:off x="962057" y="9093840"/>
            <a:ext cx="7955282" cy="36577"/>
          </a:xfrm>
          <a:prstGeom prst="rect">
            <a:avLst/>
          </a:prstGeom>
          <a:solidFill>
            <a:srgbClr val="FFFFFF"/>
          </a:solidFill>
          <a:ln w="12700">
            <a:miter lim="400000"/>
          </a:ln>
        </p:spPr>
        <p:txBody>
          <a:bodyPr tIns="91439" bIns="91439" anchor="ctr"/>
          <a:lstStyle/>
          <a:p>
            <a:pPr defTabSz="1828800">
              <a:lnSpc>
                <a:spcPct val="100000"/>
              </a:lnSpc>
              <a:defRPr sz="3600">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Week 5"/>
          <p:cNvSpPr txBox="1"/>
          <p:nvPr>
            <p:ph type="title"/>
          </p:nvPr>
        </p:nvSpPr>
        <p:spPr>
          <a:xfrm>
            <a:off x="12535165" y="776188"/>
            <a:ext cx="9753601" cy="1600201"/>
          </a:xfrm>
          <a:prstGeom prst="rect">
            <a:avLst/>
          </a:prstGeom>
        </p:spPr>
        <p:txBody>
          <a:bodyPr/>
          <a:lstStyle>
            <a:lvl1pPr defTabSz="2267711">
              <a:defRPr spc="-78" sz="7812"/>
            </a:lvl1pPr>
          </a:lstStyle>
          <a:p>
            <a:pPr/>
            <a:r>
              <a:t>Week 5</a:t>
            </a:r>
          </a:p>
        </p:txBody>
      </p:sp>
      <p:sp>
        <p:nvSpPr>
          <p:cNvPr id="218" name="TRADE CALL PREDICTION USING CLASSIFICATION"/>
          <p:cNvSpPr txBox="1"/>
          <p:nvPr>
            <p:ph type="body" idx="22"/>
          </p:nvPr>
        </p:nvSpPr>
        <p:spPr>
          <a:xfrm>
            <a:off x="12533180" y="2379944"/>
            <a:ext cx="9757570" cy="832613"/>
          </a:xfrm>
          <a:prstGeom prst="rect">
            <a:avLst/>
          </a:prstGeom>
          <a:extLst>
            <a:ext uri="{C572A759-6A51-4108-AA02-DFA0A04FC94B}">
              <ma14:wrappingTextBoxFlag xmlns:ma14="http://schemas.microsoft.com/office/mac/drawingml/2011/main" val="1"/>
            </a:ext>
          </a:extLst>
        </p:spPr>
        <p:txBody>
          <a:bodyPr/>
          <a:lstStyle>
            <a:lvl1pPr defTabSz="586104">
              <a:defRPr spc="-31" sz="3124"/>
            </a:lvl1pPr>
          </a:lstStyle>
          <a:p>
            <a:pPr/>
            <a:r>
              <a:t>TRADE CALL PREDICTION USING CLASSIFICATION</a:t>
            </a:r>
          </a:p>
        </p:txBody>
      </p:sp>
      <p:sp>
        <p:nvSpPr>
          <p:cNvPr id="219" name="The moving average is calculated by adding a stock's prices over a certain period and dividing the sum by the total number of periods.…"/>
          <p:cNvSpPr txBox="1"/>
          <p:nvPr>
            <p:ph type="body" sz="half" idx="1"/>
          </p:nvPr>
        </p:nvSpPr>
        <p:spPr>
          <a:xfrm>
            <a:off x="1195798" y="2108349"/>
            <a:ext cx="8983503" cy="10839833"/>
          </a:xfrm>
          <a:prstGeom prst="rect">
            <a:avLst/>
          </a:prstGeom>
        </p:spPr>
        <p:txBody>
          <a:bodyPr/>
          <a:lstStyle/>
          <a:p>
            <a:pPr marL="496454" indent="-496454" algn="just" defTabSz="914400">
              <a:lnSpc>
                <a:spcPct val="100000"/>
              </a:lnSpc>
              <a:spcBef>
                <a:spcPts val="1000"/>
              </a:spcBef>
              <a:defRPr sz="4000">
                <a:latin typeface="Baskerville"/>
                <a:ea typeface="Baskerville"/>
                <a:cs typeface="Baskerville"/>
                <a:sym typeface="Baskerville"/>
              </a:defRPr>
            </a:pPr>
            <a:r>
              <a:t>The moving average is calculated by adding a stock's prices over a certain period and dividing the sum by the total number of periods. </a:t>
            </a:r>
          </a:p>
          <a:p>
            <a:pPr marL="496454" indent="-496454" algn="just" defTabSz="914400">
              <a:lnSpc>
                <a:spcPct val="100000"/>
              </a:lnSpc>
              <a:spcBef>
                <a:spcPts val="1000"/>
              </a:spcBef>
              <a:defRPr sz="4000">
                <a:latin typeface="Baskerville"/>
                <a:ea typeface="Baskerville"/>
                <a:cs typeface="Baskerville"/>
                <a:sym typeface="Baskerville"/>
              </a:defRPr>
            </a:pPr>
            <a:r>
              <a:t>The strategy is to apply two moving averages to a chart: one longer and one shorter. When the shorter-term MA crosses above the longer-term MA, it's a buy signal, as it indicates that the trend is shifting up. This is known as a "golden cross"</a:t>
            </a:r>
          </a:p>
          <a:p>
            <a:pPr marL="496454" indent="-496454" algn="just" defTabSz="914400">
              <a:lnSpc>
                <a:spcPct val="100000"/>
              </a:lnSpc>
              <a:spcBef>
                <a:spcPts val="1000"/>
              </a:spcBef>
              <a:defRPr sz="4000">
                <a:latin typeface="Baskerville"/>
                <a:ea typeface="Baskerville"/>
                <a:cs typeface="Baskerville"/>
                <a:sym typeface="Baskerville"/>
              </a:defRPr>
            </a:pPr>
            <a:r>
              <a:t>Meanwhile, when the shorter-term MA crosses below the longer-term MA, it's a sell signal, as it indicates that the trend is shifting down. This is known as a "dead/death cross"</a:t>
            </a:r>
          </a:p>
        </p:txBody>
      </p:sp>
      <p:pic>
        <p:nvPicPr>
          <p:cNvPr id="220" name="Screenshot 2020-09-09 at 12.34.37 AM.png" descr="Screenshot 2020-09-09 at 12.34.37 AM.png"/>
          <p:cNvPicPr>
            <a:picLocks noChangeAspect="1"/>
          </p:cNvPicPr>
          <p:nvPr/>
        </p:nvPicPr>
        <p:blipFill>
          <a:blip r:embed="rId2">
            <a:extLst/>
          </a:blip>
          <a:stretch>
            <a:fillRect/>
          </a:stretch>
        </p:blipFill>
        <p:spPr>
          <a:xfrm>
            <a:off x="11091674" y="5035448"/>
            <a:ext cx="12125757" cy="5987861"/>
          </a:xfrm>
          <a:prstGeom prst="rect">
            <a:avLst/>
          </a:prstGeom>
          <a:ln w="25400">
            <a:solidFill>
              <a:srgbClr val="000000"/>
            </a:solidFill>
            <a:miter lim="400000"/>
          </a:ln>
          <a:effectLst>
            <a:outerShdw sx="100000" sy="100000" kx="0" ky="0" algn="b" rotWithShape="0" blurRad="190500" dist="8455" dir="5400000">
              <a:srgbClr val="000000"/>
            </a:outerShdw>
          </a:effectLst>
        </p:spPr>
      </p:pic>
      <p:sp>
        <p:nvSpPr>
          <p:cNvPr id="221" name="Moving Averages"/>
          <p:cNvSpPr txBox="1"/>
          <p:nvPr/>
        </p:nvSpPr>
        <p:spPr>
          <a:xfrm>
            <a:off x="15295889" y="3187471"/>
            <a:ext cx="4719372" cy="8326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lnSpc>
                <a:spcPct val="100000"/>
              </a:lnSpc>
              <a:defRPr spc="-44" sz="4400">
                <a:latin typeface="Graphik Semibold"/>
                <a:ea typeface="Graphik Semibold"/>
                <a:cs typeface="Graphik Semibold"/>
                <a:sym typeface="Graphik Semibold"/>
              </a:defRPr>
            </a:lvl1pPr>
          </a:lstStyle>
          <a:p>
            <a:pPr/>
            <a:r>
              <a:t>Moving Averages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Bollinger Bands"/>
          <p:cNvSpPr txBox="1"/>
          <p:nvPr>
            <p:ph type="body" idx="22"/>
          </p:nvPr>
        </p:nvSpPr>
        <p:spPr>
          <a:xfrm>
            <a:off x="11816233" y="1872774"/>
            <a:ext cx="9757570" cy="832613"/>
          </a:xfrm>
          <a:prstGeom prst="rect">
            <a:avLst/>
          </a:prstGeom>
          <a:extLst>
            <a:ext uri="{C572A759-6A51-4108-AA02-DFA0A04FC94B}">
              <ma14:wrappingTextBoxFlag xmlns:ma14="http://schemas.microsoft.com/office/mac/drawingml/2011/main" val="1"/>
            </a:ext>
          </a:extLst>
        </p:spPr>
        <p:txBody>
          <a:bodyPr/>
          <a:lstStyle/>
          <a:p>
            <a:pPr/>
            <a:r>
              <a:t>Bollinger Bands</a:t>
            </a:r>
          </a:p>
        </p:txBody>
      </p:sp>
      <p:sp>
        <p:nvSpPr>
          <p:cNvPr id="224" name="Bollinger Bands are a trading tool used to determine entry and exit points for a trade.…"/>
          <p:cNvSpPr txBox="1"/>
          <p:nvPr>
            <p:ph type="body" sz="half" idx="1"/>
          </p:nvPr>
        </p:nvSpPr>
        <p:spPr>
          <a:xfrm>
            <a:off x="1195798" y="2705626"/>
            <a:ext cx="7778801" cy="10206039"/>
          </a:xfrm>
          <a:prstGeom prst="rect">
            <a:avLst/>
          </a:prstGeom>
        </p:spPr>
        <p:txBody>
          <a:bodyPr/>
          <a:lstStyle/>
          <a:p>
            <a:pPr marL="228600" indent="-228600" algn="just" defTabSz="914400">
              <a:lnSpc>
                <a:spcPct val="88000"/>
              </a:lnSpc>
              <a:spcBef>
                <a:spcPts val="1000"/>
              </a:spcBef>
              <a:buSzPct val="100000"/>
              <a:buFont typeface="Arial"/>
              <a:defRPr sz="4000">
                <a:solidFill>
                  <a:srgbClr val="111111"/>
                </a:solidFill>
                <a:latin typeface="Baskerville"/>
                <a:ea typeface="Baskerville"/>
                <a:cs typeface="Baskerville"/>
                <a:sym typeface="Baskerville"/>
              </a:defRPr>
            </a:pPr>
            <a:r>
              <a:t>Bollinger Bands are a trading tool used to determine entry and exit points for a trade.</a:t>
            </a:r>
          </a:p>
          <a:p>
            <a:pPr marL="228600" indent="-228600" algn="just" defTabSz="914400">
              <a:lnSpc>
                <a:spcPct val="88000"/>
              </a:lnSpc>
              <a:spcBef>
                <a:spcPts val="1000"/>
              </a:spcBef>
              <a:buSzPct val="100000"/>
              <a:buFont typeface="Arial"/>
              <a:defRPr sz="4000">
                <a:solidFill>
                  <a:srgbClr val="111111"/>
                </a:solidFill>
                <a:latin typeface="Baskerville"/>
                <a:ea typeface="Baskerville"/>
                <a:cs typeface="Baskerville"/>
                <a:sym typeface="Baskerville"/>
              </a:defRPr>
            </a:pPr>
            <a:r>
              <a:t>The bands are often used to determine overbought and oversold conditions.</a:t>
            </a:r>
          </a:p>
          <a:p>
            <a:pPr marL="228600" indent="-228600" algn="just" defTabSz="914400">
              <a:lnSpc>
                <a:spcPct val="88000"/>
              </a:lnSpc>
              <a:spcBef>
                <a:spcPts val="1000"/>
              </a:spcBef>
              <a:buSzPct val="100000"/>
              <a:buFont typeface="Arial"/>
              <a:defRPr sz="4000">
                <a:solidFill>
                  <a:srgbClr val="111111"/>
                </a:solidFill>
                <a:latin typeface="Baskerville"/>
                <a:ea typeface="Baskerville"/>
                <a:cs typeface="Baskerville"/>
                <a:sym typeface="Baskerville"/>
              </a:defRPr>
            </a:pPr>
            <a:r>
              <a:t>Using only the bands to trade is a risky strategy since the indicator focuses on price and volatility, while ignoring a lot of other relevant information.</a:t>
            </a:r>
          </a:p>
          <a:p>
            <a:pPr marL="228600" indent="-228600" algn="just" defTabSz="914400">
              <a:lnSpc>
                <a:spcPct val="88000"/>
              </a:lnSpc>
              <a:spcBef>
                <a:spcPts val="1000"/>
              </a:spcBef>
              <a:buSzPct val="100000"/>
              <a:buFont typeface="Arial"/>
              <a:defRPr sz="4000">
                <a:solidFill>
                  <a:srgbClr val="111111"/>
                </a:solidFill>
                <a:latin typeface="Baskerville"/>
                <a:ea typeface="Baskerville"/>
                <a:cs typeface="Baskerville"/>
                <a:sym typeface="Baskerville"/>
              </a:defRPr>
            </a:pPr>
            <a:r>
              <a:t>Bollinger Bands are a rather simple trading tool,and are incredibly popular with both professional and at-home traders.</a:t>
            </a:r>
          </a:p>
        </p:txBody>
      </p:sp>
      <p:pic>
        <p:nvPicPr>
          <p:cNvPr id="225" name="Screenshot 2020-09-09 at 12.35.03 AM.png" descr="Screenshot 2020-09-09 at 12.35.03 AM.png"/>
          <p:cNvPicPr>
            <a:picLocks noChangeAspect="1"/>
          </p:cNvPicPr>
          <p:nvPr/>
        </p:nvPicPr>
        <p:blipFill>
          <a:blip r:embed="rId2">
            <a:extLst/>
          </a:blip>
          <a:srcRect l="875" t="875" r="875" b="875"/>
          <a:stretch>
            <a:fillRect/>
          </a:stretch>
        </p:blipFill>
        <p:spPr>
          <a:xfrm>
            <a:off x="10116021" y="3643114"/>
            <a:ext cx="13157962" cy="6755598"/>
          </a:xfrm>
          <a:prstGeom prst="rect">
            <a:avLst/>
          </a:prstGeom>
          <a:ln w="25400">
            <a:solidFill>
              <a:srgbClr val="000000"/>
            </a:solidFill>
            <a:miter lim="400000"/>
          </a:ln>
          <a:effectLst>
            <a:outerShdw sx="100000" sy="100000" kx="0" ky="0" algn="b" rotWithShape="0" blurRad="190500" dist="8455" dir="5400000">
              <a:srgbClr val="000000"/>
            </a:outerShdw>
          </a:effectLst>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Week 6"/>
          <p:cNvSpPr txBox="1"/>
          <p:nvPr>
            <p:ph type="title"/>
          </p:nvPr>
        </p:nvSpPr>
        <p:spPr>
          <a:prstGeom prst="rect">
            <a:avLst/>
          </a:prstGeom>
        </p:spPr>
        <p:txBody>
          <a:bodyPr/>
          <a:lstStyle>
            <a:lvl1pPr defTabSz="2267711">
              <a:defRPr spc="-78" sz="7812"/>
            </a:lvl1pPr>
          </a:lstStyle>
          <a:p>
            <a:pPr/>
            <a:r>
              <a:t>Week 6</a:t>
            </a:r>
          </a:p>
        </p:txBody>
      </p:sp>
      <p:sp>
        <p:nvSpPr>
          <p:cNvPr id="228" name="MODERN PORTFOLIO THEORY"/>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MODERN PORTFOLIO THEORY</a:t>
            </a:r>
          </a:p>
        </p:txBody>
      </p:sp>
      <p:sp>
        <p:nvSpPr>
          <p:cNvPr id="229" name="Sharpie Ratio is used to help investors understand the return of an investment compared to its risk.The ratio is the average return earned in excess of the risk-free rate per unit of volatility or total risk. Volatility is a measure of the price fluctuat"/>
          <p:cNvSpPr txBox="1"/>
          <p:nvPr>
            <p:ph type="body" sz="half" idx="1"/>
          </p:nvPr>
        </p:nvSpPr>
        <p:spPr>
          <a:xfrm>
            <a:off x="1368363" y="4000847"/>
            <a:ext cx="9455274" cy="8384680"/>
          </a:xfrm>
          <a:prstGeom prst="rect">
            <a:avLst/>
          </a:prstGeom>
        </p:spPr>
        <p:txBody>
          <a:bodyPr/>
          <a:lstStyle/>
          <a:p>
            <a:pPr marL="228600" indent="-228600" algn="just" defTabSz="914400">
              <a:lnSpc>
                <a:spcPct val="100000"/>
              </a:lnSpc>
              <a:spcBef>
                <a:spcPts val="1000"/>
              </a:spcBef>
              <a:buSzPct val="100000"/>
              <a:buFont typeface="Arial"/>
              <a:defRPr sz="4000">
                <a:latin typeface="Baskerville"/>
                <a:ea typeface="Baskerville"/>
                <a:cs typeface="Baskerville"/>
                <a:sym typeface="Baskerville"/>
              </a:defRPr>
            </a:pPr>
            <a:r>
              <a:t>Sharpie Ratio is used to help investors understand the return of an investment compared to its risk.The ratio is the average return earned in excess of the risk-free rate per unit of volatility or total risk. Volatility is a measure of the price fluctuations of an asset or portfolio.</a:t>
            </a:r>
          </a:p>
          <a:p>
            <a:pPr marL="228600" indent="-228600" algn="just" defTabSz="914400">
              <a:lnSpc>
                <a:spcPct val="100000"/>
              </a:lnSpc>
              <a:spcBef>
                <a:spcPts val="1000"/>
              </a:spcBef>
              <a:buSzPct val="100000"/>
              <a:buFont typeface="Arial"/>
              <a:defRPr sz="4000">
                <a:latin typeface="Baskerville"/>
                <a:ea typeface="Baskerville"/>
                <a:cs typeface="Baskerville"/>
                <a:sym typeface="Baskerville"/>
              </a:defRPr>
            </a:pPr>
            <a:r>
              <a:t>Generally, the greater the value of the Sharpe ratio, the more attractive the risk-adjusted return.</a:t>
            </a:r>
          </a:p>
        </p:txBody>
      </p:sp>
      <p:pic>
        <p:nvPicPr>
          <p:cNvPr id="230" name="Screenshot 2020-09-09 at 12.42.48 AM.png" descr="Screenshot 2020-09-09 at 12.42.48 AM.png"/>
          <p:cNvPicPr>
            <a:picLocks noChangeAspect="1"/>
          </p:cNvPicPr>
          <p:nvPr/>
        </p:nvPicPr>
        <p:blipFill>
          <a:blip r:embed="rId2">
            <a:extLst/>
          </a:blip>
          <a:srcRect l="0" t="0" r="0" b="0"/>
          <a:stretch>
            <a:fillRect/>
          </a:stretch>
        </p:blipFill>
        <p:spPr>
          <a:xfrm>
            <a:off x="11708238" y="4126015"/>
            <a:ext cx="11145896" cy="6475386"/>
          </a:xfrm>
          <a:prstGeom prst="rect">
            <a:avLst/>
          </a:prstGeom>
          <a:ln w="25400">
            <a:solidFill>
              <a:srgbClr val="000000"/>
            </a:solidFill>
            <a:miter lim="400000"/>
          </a:ln>
          <a:effectLst>
            <a:outerShdw sx="100000" sy="100000" kx="0" ky="0" algn="b" rotWithShape="0" blurRad="190500" dist="8455" dir="5400000">
              <a:srgbClr val="000000"/>
            </a:outerShdw>
          </a:effectLst>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Week 7"/>
          <p:cNvSpPr txBox="1"/>
          <p:nvPr>
            <p:ph type="title"/>
          </p:nvPr>
        </p:nvSpPr>
        <p:spPr>
          <a:prstGeom prst="rect">
            <a:avLst/>
          </a:prstGeom>
        </p:spPr>
        <p:txBody>
          <a:bodyPr/>
          <a:lstStyle>
            <a:lvl1pPr defTabSz="2267711">
              <a:defRPr spc="-78" sz="7812"/>
            </a:lvl1pPr>
          </a:lstStyle>
          <a:p>
            <a:pPr/>
            <a:r>
              <a:t>Week 7</a:t>
            </a:r>
          </a:p>
        </p:txBody>
      </p:sp>
      <p:sp>
        <p:nvSpPr>
          <p:cNvPr id="233" name="CLUSTERING FOR DIVERSE PORTFOLIO ANALYSIS"/>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defTabSz="594360">
              <a:defRPr spc="-31" sz="3168"/>
            </a:lvl1pPr>
          </a:lstStyle>
          <a:p>
            <a:pPr/>
            <a:r>
              <a:t>CLUSTERING FOR DIVERSE PORTFOLIO ANALYSIS</a:t>
            </a:r>
          </a:p>
        </p:txBody>
      </p:sp>
      <p:sp>
        <p:nvSpPr>
          <p:cNvPr id="234" name="The clusters made in market are based on volatility and returns of different portfolios.…"/>
          <p:cNvSpPr txBox="1"/>
          <p:nvPr>
            <p:ph type="body" sz="half" idx="1"/>
          </p:nvPr>
        </p:nvSpPr>
        <p:spPr>
          <a:xfrm>
            <a:off x="1593142" y="4000847"/>
            <a:ext cx="9005716" cy="8384680"/>
          </a:xfrm>
          <a:prstGeom prst="rect">
            <a:avLst/>
          </a:prstGeom>
        </p:spPr>
        <p:txBody>
          <a:bodyPr/>
          <a:lstStyle/>
          <a:p>
            <a:pPr marL="228600" indent="-228600" algn="just" defTabSz="914400">
              <a:lnSpc>
                <a:spcPct val="100000"/>
              </a:lnSpc>
              <a:spcBef>
                <a:spcPts val="1000"/>
              </a:spcBef>
              <a:buSzPct val="100000"/>
              <a:buFont typeface="Arial"/>
              <a:defRPr sz="4000">
                <a:latin typeface="Baskerville"/>
                <a:ea typeface="Baskerville"/>
                <a:cs typeface="Baskerville"/>
                <a:sym typeface="Baskerville"/>
              </a:defRPr>
            </a:pPr>
            <a:r>
              <a:t>The clusters made in market are based on volatility and returns of different portfolios.</a:t>
            </a:r>
          </a:p>
          <a:p>
            <a:pPr marL="228600" indent="-228600" algn="just" defTabSz="914400">
              <a:lnSpc>
                <a:spcPct val="100000"/>
              </a:lnSpc>
              <a:spcBef>
                <a:spcPts val="1000"/>
              </a:spcBef>
              <a:buSzPct val="100000"/>
              <a:buFont typeface="Arial"/>
              <a:defRPr sz="4000">
                <a:latin typeface="Baskerville"/>
                <a:ea typeface="Baskerville"/>
                <a:cs typeface="Baskerville"/>
                <a:sym typeface="Baskerville"/>
              </a:defRPr>
            </a:pPr>
            <a:r>
              <a:t>We had 30 stocks portfolios where we had to perform clustering. Volatile markets tend to have more volatility in their future and quiet markets tend to stay quiet until some random volatility shock (think new information like an earnings announcement) hits the market.</a:t>
            </a:r>
          </a:p>
        </p:txBody>
      </p:sp>
      <p:pic>
        <p:nvPicPr>
          <p:cNvPr id="235" name="Screenshot 2020-09-09 at 12.41.15 AM.png" descr="Screenshot 2020-09-09 at 12.41.15 AM.png"/>
          <p:cNvPicPr>
            <a:picLocks noChangeAspect="1"/>
          </p:cNvPicPr>
          <p:nvPr/>
        </p:nvPicPr>
        <p:blipFill>
          <a:blip r:embed="rId2">
            <a:extLst/>
          </a:blip>
          <a:stretch>
            <a:fillRect/>
          </a:stretch>
        </p:blipFill>
        <p:spPr>
          <a:xfrm>
            <a:off x="11413994" y="3955191"/>
            <a:ext cx="11790781" cy="6235662"/>
          </a:xfrm>
          <a:prstGeom prst="rect">
            <a:avLst/>
          </a:prstGeom>
          <a:ln w="25400">
            <a:solidFill>
              <a:srgbClr val="000000"/>
            </a:solidFill>
            <a:miter lim="400000"/>
          </a:ln>
          <a:effectLst>
            <a:outerShdw sx="100000" sy="100000" kx="0" ky="0" algn="b" rotWithShape="0" blurRad="190500" dist="8455" dir="5400000">
              <a:srgbClr val="000000"/>
            </a:outerShdw>
          </a:effectLst>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Rectangle 134"/>
          <p:cNvSpPr/>
          <p:nvPr/>
        </p:nvSpPr>
        <p:spPr>
          <a:xfrm rot="5400000">
            <a:off x="1715087" y="693581"/>
            <a:ext cx="292609" cy="1408177"/>
          </a:xfrm>
          <a:prstGeom prst="rect">
            <a:avLst/>
          </a:prstGeom>
          <a:solidFill>
            <a:srgbClr val="23ADDC"/>
          </a:solidFill>
          <a:ln w="12700">
            <a:miter lim="400000"/>
          </a:ln>
        </p:spPr>
        <p:txBody>
          <a:bodyPr tIns="91439" bIns="91439" anchor="ctr"/>
          <a:lstStyle/>
          <a:p>
            <a:pPr defTabSz="1828800">
              <a:lnSpc>
                <a:spcPct val="100000"/>
              </a:lnSpc>
              <a:defRPr sz="3600">
                <a:solidFill>
                  <a:srgbClr val="FFFFFF"/>
                </a:solidFill>
                <a:latin typeface="Calibri"/>
                <a:ea typeface="Calibri"/>
                <a:cs typeface="Calibri"/>
                <a:sym typeface="Calibri"/>
              </a:defRPr>
            </a:pPr>
          </a:p>
        </p:txBody>
      </p:sp>
      <p:sp>
        <p:nvSpPr>
          <p:cNvPr id="238" name="Rectangle 136"/>
          <p:cNvSpPr/>
          <p:nvPr/>
        </p:nvSpPr>
        <p:spPr>
          <a:xfrm flipH="1" rot="10800000">
            <a:off x="1157303" y="9002401"/>
            <a:ext cx="22069394" cy="36577"/>
          </a:xfrm>
          <a:prstGeom prst="rect">
            <a:avLst/>
          </a:prstGeom>
          <a:solidFill>
            <a:srgbClr val="BDC6DB"/>
          </a:solidFill>
          <a:ln w="12700">
            <a:miter lim="400000"/>
          </a:ln>
        </p:spPr>
        <p:txBody>
          <a:bodyPr tIns="91439" bIns="91439" anchor="ctr"/>
          <a:lstStyle/>
          <a:p>
            <a:pPr defTabSz="1828800">
              <a:lnSpc>
                <a:spcPct val="100000"/>
              </a:lnSpc>
              <a:defRPr sz="3600">
                <a:solidFill>
                  <a:srgbClr val="FFFFFF"/>
                </a:solidFill>
                <a:latin typeface="Calibri"/>
                <a:ea typeface="Calibri"/>
                <a:cs typeface="Calibri"/>
                <a:sym typeface="Calibri"/>
              </a:defRPr>
            </a:pPr>
          </a:p>
        </p:txBody>
      </p:sp>
      <p:sp>
        <p:nvSpPr>
          <p:cNvPr id="239" name="Rectangle 138"/>
          <p:cNvSpPr/>
          <p:nvPr/>
        </p:nvSpPr>
        <p:spPr>
          <a:xfrm>
            <a:off x="0" y="0"/>
            <a:ext cx="24384000" cy="13716000"/>
          </a:xfrm>
          <a:prstGeom prst="rect">
            <a:avLst/>
          </a:prstGeom>
          <a:solidFill>
            <a:srgbClr val="FFFFFF"/>
          </a:solidFill>
          <a:ln w="12700">
            <a:miter lim="400000"/>
          </a:ln>
        </p:spPr>
        <p:txBody>
          <a:bodyPr tIns="91439" bIns="91439" anchor="ctr"/>
          <a:lstStyle/>
          <a:p>
            <a:pPr defTabSz="1828800">
              <a:lnSpc>
                <a:spcPct val="100000"/>
              </a:lnSpc>
              <a:defRPr sz="3600">
                <a:solidFill>
                  <a:srgbClr val="FFFFFF"/>
                </a:solidFill>
                <a:latin typeface="Avenir Next LT Pro"/>
                <a:ea typeface="Avenir Next LT Pro"/>
                <a:cs typeface="Avenir Next LT Pro"/>
                <a:sym typeface="Avenir Next LT Pro"/>
              </a:defRPr>
            </a:pPr>
          </a:p>
        </p:txBody>
      </p:sp>
      <p:pic>
        <p:nvPicPr>
          <p:cNvPr id="240" name="Picture 2" descr="Picture 2"/>
          <p:cNvPicPr>
            <a:picLocks noChangeAspect="1"/>
          </p:cNvPicPr>
          <p:nvPr/>
        </p:nvPicPr>
        <p:blipFill>
          <a:blip r:embed="rId2">
            <a:extLst/>
          </a:blip>
          <a:stretch>
            <a:fillRect/>
          </a:stretch>
        </p:blipFill>
        <p:spPr>
          <a:xfrm>
            <a:off x="-5" y="-3"/>
            <a:ext cx="24384003" cy="13716001"/>
          </a:xfrm>
          <a:prstGeom prst="rect">
            <a:avLst/>
          </a:prstGeom>
          <a:ln w="12700">
            <a:miter lim="400000"/>
          </a:ln>
        </p:spPr>
      </p:pic>
      <p:sp>
        <p:nvSpPr>
          <p:cNvPr id="241" name="Rectangle 140"/>
          <p:cNvSpPr/>
          <p:nvPr/>
        </p:nvSpPr>
        <p:spPr>
          <a:xfrm>
            <a:off x="1103105" y="9432177"/>
            <a:ext cx="12576524" cy="3146299"/>
          </a:xfrm>
          <a:prstGeom prst="rect">
            <a:avLst/>
          </a:prstGeom>
          <a:solidFill>
            <a:srgbClr val="000000">
              <a:alpha val="30000"/>
            </a:srgbClr>
          </a:solidFill>
          <a:ln w="12700">
            <a:miter lim="400000"/>
          </a:ln>
          <a:effectLst>
            <a:outerShdw sx="100000" sy="100000" kx="0" ky="0" algn="b" rotWithShape="0" blurRad="101600" dist="101600" dir="2700000">
              <a:srgbClr val="000000">
                <a:alpha val="25000"/>
              </a:srgbClr>
            </a:outerShdw>
          </a:effectLst>
        </p:spPr>
        <p:txBody>
          <a:bodyPr tIns="91439" bIns="91439" anchor="ctr"/>
          <a:lstStyle/>
          <a:p>
            <a:pPr defTabSz="1828800">
              <a:lnSpc>
                <a:spcPct val="100000"/>
              </a:lnSpc>
              <a:defRPr sz="3600">
                <a:solidFill>
                  <a:srgbClr val="FFFFFF"/>
                </a:solidFill>
                <a:latin typeface="Calibri"/>
                <a:ea typeface="Calibri"/>
                <a:cs typeface="Calibri"/>
                <a:sym typeface="Calibri"/>
              </a:defRPr>
            </a:pPr>
          </a:p>
        </p:txBody>
      </p:sp>
      <p:sp>
        <p:nvSpPr>
          <p:cNvPr id="242" name="Title 1"/>
          <p:cNvSpPr txBox="1"/>
          <p:nvPr>
            <p:ph type="title"/>
          </p:nvPr>
        </p:nvSpPr>
        <p:spPr>
          <a:xfrm>
            <a:off x="1712420" y="9819970"/>
            <a:ext cx="6424773" cy="2370707"/>
          </a:xfrm>
          <a:prstGeom prst="rect">
            <a:avLst/>
          </a:prstGeom>
        </p:spPr>
        <p:txBody>
          <a:bodyPr/>
          <a:lstStyle>
            <a:lvl1pPr>
              <a:defRPr sz="5200">
                <a:solidFill>
                  <a:srgbClr val="FFFFFF"/>
                </a:solidFill>
              </a:defRPr>
            </a:lvl1pPr>
          </a:lstStyle>
          <a:p>
            <a:pPr/>
            <a:r>
              <a:t>Week 8</a:t>
            </a:r>
          </a:p>
        </p:txBody>
      </p:sp>
      <p:sp>
        <p:nvSpPr>
          <p:cNvPr id="243" name="Content Placeholder 2"/>
          <p:cNvSpPr txBox="1"/>
          <p:nvPr>
            <p:ph type="body" sz="quarter" idx="1"/>
          </p:nvPr>
        </p:nvSpPr>
        <p:spPr>
          <a:xfrm>
            <a:off x="8821467" y="9819968"/>
            <a:ext cx="4457283" cy="2370707"/>
          </a:xfrm>
          <a:prstGeom prst="rect">
            <a:avLst/>
          </a:prstGeom>
        </p:spPr>
        <p:txBody>
          <a:bodyPr anchor="ctr"/>
          <a:lstStyle>
            <a:lvl1pPr marL="0" indent="0">
              <a:buSzTx/>
              <a:buNone/>
              <a:defRPr b="1" sz="3400">
                <a:solidFill>
                  <a:srgbClr val="FFFFFF"/>
                </a:solidFill>
              </a:defRPr>
            </a:lvl1pPr>
          </a:lstStyle>
          <a:p>
            <a:pPr/>
            <a:r>
              <a:t>Completion Interview and Report Submission</a:t>
            </a:r>
          </a:p>
        </p:txBody>
      </p:sp>
      <p:sp>
        <p:nvSpPr>
          <p:cNvPr id="244" name="Rectangle 142"/>
          <p:cNvSpPr/>
          <p:nvPr/>
        </p:nvSpPr>
        <p:spPr>
          <a:xfrm>
            <a:off x="989567" y="10351421"/>
            <a:ext cx="256033" cy="1307807"/>
          </a:xfrm>
          <a:prstGeom prst="rect">
            <a:avLst/>
          </a:prstGeom>
          <a:solidFill>
            <a:srgbClr val="23ADDC"/>
          </a:solidFill>
          <a:ln w="12700">
            <a:miter lim="400000"/>
          </a:ln>
        </p:spPr>
        <p:txBody>
          <a:bodyPr tIns="91439" bIns="91439" anchor="ctr"/>
          <a:lstStyle/>
          <a:p>
            <a:pPr defTabSz="1828800">
              <a:lnSpc>
                <a:spcPct val="100000"/>
              </a:lnSpc>
              <a:defRPr sz="3600">
                <a:solidFill>
                  <a:srgbClr val="FFFFFF"/>
                </a:solidFill>
                <a:latin typeface="Calibri"/>
                <a:ea typeface="Calibri"/>
                <a:cs typeface="Calibri"/>
                <a:sym typeface="Calibri"/>
              </a:defRPr>
            </a:pPr>
          </a:p>
        </p:txBody>
      </p:sp>
      <p:sp>
        <p:nvSpPr>
          <p:cNvPr id="245" name="Rectangle 144"/>
          <p:cNvSpPr/>
          <p:nvPr/>
        </p:nvSpPr>
        <p:spPr>
          <a:xfrm rot="5400000">
            <a:off x="7457871" y="10992619"/>
            <a:ext cx="2042917" cy="25401"/>
          </a:xfrm>
          <a:prstGeom prst="rect">
            <a:avLst/>
          </a:prstGeom>
          <a:solidFill>
            <a:srgbClr val="BDC6DB"/>
          </a:solidFill>
          <a:ln w="12700">
            <a:miter lim="400000"/>
          </a:ln>
        </p:spPr>
        <p:txBody>
          <a:bodyPr tIns="91439" bIns="91439" anchor="ctr"/>
          <a:lstStyle/>
          <a:p>
            <a:pPr defTabSz="1828800">
              <a:lnSpc>
                <a:spcPct val="100000"/>
              </a:lnSpc>
              <a:defRPr sz="3600">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INTRODUCTION"/>
          <p:cNvSpPr txBox="1"/>
          <p:nvPr>
            <p:ph type="title"/>
          </p:nvPr>
        </p:nvSpPr>
        <p:spPr>
          <a:xfrm>
            <a:off x="1221184" y="1055513"/>
            <a:ext cx="9753601" cy="1600201"/>
          </a:xfrm>
          <a:prstGeom prst="rect">
            <a:avLst/>
          </a:prstGeom>
        </p:spPr>
        <p:txBody>
          <a:bodyPr/>
          <a:lstStyle>
            <a:lvl1pPr defTabSz="2267711">
              <a:defRPr spc="-78" sz="7812"/>
            </a:lvl1pPr>
          </a:lstStyle>
          <a:p>
            <a:pPr/>
            <a:r>
              <a:t>INTRODUCTION</a:t>
            </a:r>
          </a:p>
        </p:txBody>
      </p:sp>
      <p:sp>
        <p:nvSpPr>
          <p:cNvPr id="183" name="I started this internship in the month of June with Career Launcher.…"/>
          <p:cNvSpPr txBox="1"/>
          <p:nvPr>
            <p:ph type="body" sz="half" idx="1"/>
          </p:nvPr>
        </p:nvSpPr>
        <p:spPr>
          <a:xfrm>
            <a:off x="1219200" y="4023221"/>
            <a:ext cx="10646813" cy="8384679"/>
          </a:xfrm>
          <a:prstGeom prst="rect">
            <a:avLst/>
          </a:prstGeom>
        </p:spPr>
        <p:txBody>
          <a:bodyPr/>
          <a:lstStyle/>
          <a:p>
            <a:pPr marL="228600" indent="-228600" algn="just" defTabSz="914400">
              <a:lnSpc>
                <a:spcPct val="110000"/>
              </a:lnSpc>
              <a:spcBef>
                <a:spcPts val="1000"/>
              </a:spcBef>
              <a:buSzPct val="100000"/>
              <a:buFont typeface="Arial"/>
              <a:defRPr sz="4100">
                <a:latin typeface="Baskerville"/>
                <a:ea typeface="Baskerville"/>
                <a:cs typeface="Baskerville"/>
                <a:sym typeface="Baskerville"/>
              </a:defRPr>
            </a:pPr>
            <a:r>
              <a:t>I started this internship in the month of June with Career Launcher.</a:t>
            </a:r>
          </a:p>
          <a:p>
            <a:pPr marL="228600" indent="-228600" algn="just" defTabSz="914400">
              <a:lnSpc>
                <a:spcPct val="110000"/>
              </a:lnSpc>
              <a:spcBef>
                <a:spcPts val="1000"/>
              </a:spcBef>
              <a:buSzPct val="100000"/>
              <a:buFont typeface="Arial"/>
              <a:defRPr sz="4100">
                <a:latin typeface="Baskerville"/>
                <a:ea typeface="Baskerville"/>
                <a:cs typeface="Baskerville"/>
                <a:sym typeface="Baskerville"/>
              </a:defRPr>
            </a:pPr>
            <a:r>
              <a:t>I was an intern in CL for the duration of 2 months under the expert guidance. I interned in online mode and learnt about financials markets.</a:t>
            </a:r>
          </a:p>
          <a:p>
            <a:pPr marL="228600" indent="-228600" algn="just" defTabSz="914400">
              <a:lnSpc>
                <a:spcPct val="110000"/>
              </a:lnSpc>
              <a:spcBef>
                <a:spcPts val="1000"/>
              </a:spcBef>
              <a:buSzPct val="100000"/>
              <a:buFont typeface="Arial"/>
              <a:defRPr sz="4100">
                <a:latin typeface="Baskerville"/>
                <a:ea typeface="Baskerville"/>
                <a:cs typeface="Baskerville"/>
                <a:sym typeface="Baskerville"/>
              </a:defRPr>
            </a:pPr>
            <a:r>
              <a:t>I worked on real world data with stocks and learnt about market algorithms.</a:t>
            </a:r>
          </a:p>
          <a:p>
            <a:pPr marL="228600" indent="-228600" algn="just" defTabSz="914400">
              <a:lnSpc>
                <a:spcPct val="110000"/>
              </a:lnSpc>
              <a:spcBef>
                <a:spcPts val="1000"/>
              </a:spcBef>
              <a:buSzPct val="100000"/>
              <a:buFont typeface="Arial"/>
              <a:defRPr sz="4100">
                <a:latin typeface="Baskerville"/>
                <a:ea typeface="Baskerville"/>
                <a:cs typeface="Baskerville"/>
                <a:sym typeface="Baskerville"/>
              </a:defRPr>
            </a:pPr>
            <a:r>
              <a:t>We used python mainly in the project .Also, machine learning concepts were involved to some extent.</a:t>
            </a:r>
          </a:p>
        </p:txBody>
      </p:sp>
      <p:pic>
        <p:nvPicPr>
          <p:cNvPr id="184" name="Picture 4" descr="Picture 4"/>
          <p:cNvPicPr>
            <a:picLocks noChangeAspect="1"/>
          </p:cNvPicPr>
          <p:nvPr/>
        </p:nvPicPr>
        <p:blipFill>
          <a:blip r:embed="rId2">
            <a:extLst/>
          </a:blip>
          <a:stretch>
            <a:fillRect/>
          </a:stretch>
        </p:blipFill>
        <p:spPr>
          <a:xfrm>
            <a:off x="12953324" y="4635770"/>
            <a:ext cx="9404503" cy="444446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ABOUT"/>
          <p:cNvSpPr txBox="1"/>
          <p:nvPr>
            <p:ph type="title"/>
          </p:nvPr>
        </p:nvSpPr>
        <p:spPr>
          <a:prstGeom prst="rect">
            <a:avLst/>
          </a:prstGeom>
        </p:spPr>
        <p:txBody>
          <a:bodyPr/>
          <a:lstStyle>
            <a:lvl1pPr defTabSz="2267711">
              <a:defRPr spc="-78" sz="7812"/>
            </a:lvl1pPr>
          </a:lstStyle>
          <a:p>
            <a:pPr/>
            <a:r>
              <a:t>ABOUT</a:t>
            </a:r>
          </a:p>
        </p:txBody>
      </p:sp>
      <p:sp>
        <p:nvSpPr>
          <p:cNvPr id="187" name="We were assigned different company stock data to work with. I was assigned Apple Stock data.…"/>
          <p:cNvSpPr txBox="1"/>
          <p:nvPr>
            <p:ph type="body" sz="half" idx="1"/>
          </p:nvPr>
        </p:nvSpPr>
        <p:spPr>
          <a:prstGeom prst="rect">
            <a:avLst/>
          </a:prstGeom>
        </p:spPr>
        <p:txBody>
          <a:bodyPr/>
          <a:lstStyle/>
          <a:p>
            <a:pPr marL="228600" indent="-228600" algn="just" defTabSz="914400">
              <a:lnSpc>
                <a:spcPct val="110000"/>
              </a:lnSpc>
              <a:spcBef>
                <a:spcPts val="1000"/>
              </a:spcBef>
              <a:buSzPct val="100000"/>
              <a:buFont typeface="Arial"/>
              <a:defRPr sz="4100">
                <a:latin typeface="Baskerville"/>
                <a:ea typeface="Baskerville"/>
                <a:cs typeface="Baskerville"/>
                <a:sym typeface="Baskerville"/>
              </a:defRPr>
            </a:pPr>
            <a:r>
              <a:t>We were assigned different company stock data to work with. I was assigned </a:t>
            </a:r>
            <a:r>
              <a:rPr b="1"/>
              <a:t>Apple</a:t>
            </a:r>
            <a:r>
              <a:t> Stock data.</a:t>
            </a:r>
          </a:p>
          <a:p>
            <a:pPr marL="228600" indent="-228600" algn="just" defTabSz="914400">
              <a:lnSpc>
                <a:spcPct val="110000"/>
              </a:lnSpc>
              <a:spcBef>
                <a:spcPts val="1000"/>
              </a:spcBef>
              <a:buSzPct val="100000"/>
              <a:buFont typeface="Arial"/>
              <a:defRPr sz="4100">
                <a:latin typeface="Baskerville"/>
                <a:ea typeface="Baskerville"/>
                <a:cs typeface="Baskerville"/>
                <a:sym typeface="Baskerville"/>
              </a:defRPr>
            </a:pPr>
            <a:r>
              <a:t>Apple Inc. is an American multinational technology company headquartered in Cupertino, California, that designs, develops, and sells consume electronics, computer software, and online services.</a:t>
            </a:r>
          </a:p>
        </p:txBody>
      </p:sp>
      <p:pic>
        <p:nvPicPr>
          <p:cNvPr id="188" name="Picture 2" descr="Picture 2"/>
          <p:cNvPicPr>
            <a:picLocks noChangeAspect="1"/>
          </p:cNvPicPr>
          <p:nvPr/>
        </p:nvPicPr>
        <p:blipFill>
          <a:blip r:embed="rId2">
            <a:extLst/>
          </a:blip>
          <a:stretch>
            <a:fillRect/>
          </a:stretch>
        </p:blipFill>
        <p:spPr>
          <a:xfrm>
            <a:off x="13159410" y="2163762"/>
            <a:ext cx="9388561" cy="938856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106670165-1597854681150-newplot_8.png" descr="106670165-1597854681150-newplot_8.png"/>
          <p:cNvPicPr>
            <a:picLocks noChangeAspect="1"/>
          </p:cNvPicPr>
          <p:nvPr/>
        </p:nvPicPr>
        <p:blipFill>
          <a:blip r:embed="rId2">
            <a:extLst/>
          </a:blip>
          <a:stretch>
            <a:fillRect/>
          </a:stretch>
        </p:blipFill>
        <p:spPr>
          <a:xfrm>
            <a:off x="5388434" y="2718545"/>
            <a:ext cx="13607132" cy="8730240"/>
          </a:xfrm>
          <a:prstGeom prst="rect">
            <a:avLst/>
          </a:prstGeom>
          <a:ln w="25400">
            <a:solidFill>
              <a:srgbClr val="000000"/>
            </a:solidFill>
            <a:miter lim="400000"/>
          </a:ln>
          <a:effectLst>
            <a:outerShdw sx="100000" sy="100000" kx="0" ky="0" algn="b" rotWithShape="0" blurRad="190500" dist="8455" dir="5400000">
              <a:srgbClr val="000000"/>
            </a:outerShdw>
          </a:effectLst>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Week 1"/>
          <p:cNvSpPr txBox="1"/>
          <p:nvPr>
            <p:ph type="title"/>
          </p:nvPr>
        </p:nvSpPr>
        <p:spPr>
          <a:prstGeom prst="rect">
            <a:avLst/>
          </a:prstGeom>
        </p:spPr>
        <p:txBody>
          <a:bodyPr/>
          <a:lstStyle>
            <a:lvl1pPr defTabSz="2267711">
              <a:defRPr spc="-78" sz="7812"/>
            </a:lvl1pPr>
          </a:lstStyle>
          <a:p>
            <a:pPr/>
            <a:r>
              <a:t>Week 1</a:t>
            </a:r>
          </a:p>
        </p:txBody>
      </p:sp>
      <p:sp>
        <p:nvSpPr>
          <p:cNvPr id="193" name="Basic Understanding"/>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Basic Understanding</a:t>
            </a:r>
          </a:p>
        </p:txBody>
      </p:sp>
      <p:sp>
        <p:nvSpPr>
          <p:cNvPr id="194" name="We were to get acquainted with financial market. How stocks are purchased and sold? What factors matter when share value goes down or up.…"/>
          <p:cNvSpPr txBox="1"/>
          <p:nvPr>
            <p:ph type="body" sz="half" idx="1"/>
          </p:nvPr>
        </p:nvSpPr>
        <p:spPr>
          <a:prstGeom prst="rect">
            <a:avLst/>
          </a:prstGeom>
        </p:spPr>
        <p:txBody>
          <a:bodyPr/>
          <a:lstStyle/>
          <a:p>
            <a:pPr marL="219455" indent="-219455" algn="just" defTabSz="877823">
              <a:lnSpc>
                <a:spcPct val="100000"/>
              </a:lnSpc>
              <a:spcBef>
                <a:spcPts val="900"/>
              </a:spcBef>
              <a:buSzPct val="100000"/>
              <a:buFont typeface="Arial"/>
              <a:defRPr sz="3839">
                <a:latin typeface="Baskerville"/>
                <a:ea typeface="Baskerville"/>
                <a:cs typeface="Baskerville"/>
                <a:sym typeface="Baskerville"/>
              </a:defRPr>
            </a:pPr>
            <a:r>
              <a:t>We were to get acquainted with financial market. How stocks are purchased and sold? What factors matter when share value goes down or up. </a:t>
            </a:r>
          </a:p>
          <a:p>
            <a:pPr marL="219455" indent="-219455" algn="just" defTabSz="877823">
              <a:lnSpc>
                <a:spcPct val="100000"/>
              </a:lnSpc>
              <a:spcBef>
                <a:spcPts val="900"/>
              </a:spcBef>
              <a:buSzPct val="100000"/>
              <a:buFont typeface="Arial"/>
              <a:defRPr sz="3839">
                <a:latin typeface="Baskerville"/>
                <a:ea typeface="Baskerville"/>
                <a:cs typeface="Baskerville"/>
                <a:sym typeface="Baskerville"/>
              </a:defRPr>
            </a:pPr>
            <a:r>
              <a:t>Then we were given one company whose shares were of prime importance to us. Financial market is just not all about company stocks. </a:t>
            </a:r>
          </a:p>
          <a:p>
            <a:pPr marL="219455" indent="-219455" algn="just" defTabSz="877823">
              <a:lnSpc>
                <a:spcPct val="100000"/>
              </a:lnSpc>
              <a:spcBef>
                <a:spcPts val="900"/>
              </a:spcBef>
              <a:buSzPct val="100000"/>
              <a:buFont typeface="Arial"/>
              <a:defRPr sz="3839">
                <a:latin typeface="Baskerville"/>
                <a:ea typeface="Baskerville"/>
                <a:cs typeface="Baskerville"/>
                <a:sym typeface="Baskerville"/>
              </a:defRPr>
            </a:pPr>
            <a:r>
              <a:t>Commodities like crude oil, gold, silver also have stock values. We had to study trends for crude oil and gold in this week.</a:t>
            </a:r>
          </a:p>
          <a:p>
            <a:pPr marL="219455" indent="-219455" algn="just" defTabSz="877823">
              <a:lnSpc>
                <a:spcPct val="100000"/>
              </a:lnSpc>
              <a:spcBef>
                <a:spcPts val="900"/>
              </a:spcBef>
              <a:buSzPct val="100000"/>
              <a:buFont typeface="Arial"/>
              <a:defRPr sz="3839">
                <a:latin typeface="Baskerville"/>
                <a:ea typeface="Baskerville"/>
                <a:cs typeface="Baskerville"/>
                <a:sym typeface="Baskerville"/>
              </a:defRPr>
            </a:pPr>
            <a:r>
              <a:t> Also, we had to explore past ups and downs in stock prices of the company as well as these commodities. In addition to getting acquainted with them.</a:t>
            </a:r>
          </a:p>
        </p:txBody>
      </p:sp>
      <p:pic>
        <p:nvPicPr>
          <p:cNvPr id="195" name="Picture 2" descr="Picture 2"/>
          <p:cNvPicPr>
            <a:picLocks noChangeAspect="1"/>
          </p:cNvPicPr>
          <p:nvPr/>
        </p:nvPicPr>
        <p:blipFill>
          <a:blip r:embed="rId2">
            <a:extLst/>
          </a:blip>
          <a:srcRect l="29745" t="0" r="13725" b="0"/>
          <a:stretch>
            <a:fillRect/>
          </a:stretch>
        </p:blipFill>
        <p:spPr>
          <a:xfrm>
            <a:off x="15875758" y="-97394"/>
            <a:ext cx="8509398" cy="79029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16" y="1366"/>
                </a:lnTo>
                <a:cubicBezTo>
                  <a:pt x="2904" y="6706"/>
                  <a:pt x="4320" y="13052"/>
                  <a:pt x="4540" y="19896"/>
                </a:cubicBezTo>
                <a:lnTo>
                  <a:pt x="4568" y="21600"/>
                </a:lnTo>
                <a:lnTo>
                  <a:pt x="21600" y="21600"/>
                </a:lnTo>
                <a:lnTo>
                  <a:pt x="21600" y="0"/>
                </a:lnTo>
                <a:lnTo>
                  <a:pt x="0" y="0"/>
                </a:lnTo>
                <a:close/>
              </a:path>
            </a:pathLst>
          </a:custGeom>
          <a:ln w="12700">
            <a:miter lim="400000"/>
          </a:ln>
        </p:spPr>
      </p:pic>
      <p:pic>
        <p:nvPicPr>
          <p:cNvPr id="196" name="Picture 8" descr="Picture 8"/>
          <p:cNvPicPr>
            <a:picLocks noChangeAspect="1"/>
          </p:cNvPicPr>
          <p:nvPr/>
        </p:nvPicPr>
        <p:blipFill>
          <a:blip r:embed="rId3">
            <a:extLst/>
          </a:blip>
          <a:srcRect l="0" t="0" r="0" b="13903"/>
          <a:stretch>
            <a:fillRect/>
          </a:stretch>
        </p:blipFill>
        <p:spPr>
          <a:xfrm>
            <a:off x="12176010" y="7826316"/>
            <a:ext cx="12254668" cy="59348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304" y="0"/>
                </a:moveTo>
                <a:lnTo>
                  <a:pt x="2305" y="159"/>
                </a:lnTo>
                <a:cubicBezTo>
                  <a:pt x="2305" y="7719"/>
                  <a:pt x="1545" y="14741"/>
                  <a:pt x="243" y="20567"/>
                </a:cubicBezTo>
                <a:lnTo>
                  <a:pt x="0" y="21600"/>
                </a:lnTo>
                <a:lnTo>
                  <a:pt x="21600" y="21600"/>
                </a:lnTo>
                <a:lnTo>
                  <a:pt x="21600" y="0"/>
                </a:lnTo>
                <a:lnTo>
                  <a:pt x="2304" y="0"/>
                </a:lnTo>
                <a:close/>
              </a:path>
            </a:pathLst>
          </a:cu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Week 2"/>
          <p:cNvSpPr txBox="1"/>
          <p:nvPr>
            <p:ph type="title"/>
          </p:nvPr>
        </p:nvSpPr>
        <p:spPr>
          <a:prstGeom prst="rect">
            <a:avLst/>
          </a:prstGeom>
        </p:spPr>
        <p:txBody>
          <a:bodyPr/>
          <a:lstStyle>
            <a:lvl1pPr defTabSz="2267711">
              <a:defRPr spc="-78" sz="7812"/>
            </a:lvl1pPr>
          </a:lstStyle>
          <a:p>
            <a:pPr/>
            <a:r>
              <a:t>Week 2</a:t>
            </a:r>
          </a:p>
        </p:txBody>
      </p:sp>
      <p:sp>
        <p:nvSpPr>
          <p:cNvPr id="199" name="Data Exploration"/>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Data Exploration</a:t>
            </a:r>
          </a:p>
        </p:txBody>
      </p:sp>
      <p:sp>
        <p:nvSpPr>
          <p:cNvPr id="200" name="We used pandas and numpy libraries for data visualizations and many kinds of plots.…"/>
          <p:cNvSpPr txBox="1"/>
          <p:nvPr>
            <p:ph type="body" sz="half" idx="1"/>
          </p:nvPr>
        </p:nvSpPr>
        <p:spPr>
          <a:xfrm>
            <a:off x="1217215" y="4000847"/>
            <a:ext cx="9757570" cy="8384680"/>
          </a:xfrm>
          <a:prstGeom prst="rect">
            <a:avLst/>
          </a:prstGeom>
        </p:spPr>
        <p:txBody>
          <a:bodyPr/>
          <a:lstStyle/>
          <a:p>
            <a:pPr marL="417021" indent="-417021" defTabSz="768095">
              <a:lnSpc>
                <a:spcPct val="120000"/>
              </a:lnSpc>
              <a:spcBef>
                <a:spcPts val="800"/>
              </a:spcBef>
              <a:defRPr sz="3359">
                <a:latin typeface="Baskerville"/>
                <a:ea typeface="Baskerville"/>
                <a:cs typeface="Baskerville"/>
                <a:sym typeface="Baskerville"/>
              </a:defRPr>
            </a:pPr>
            <a:r>
              <a:t>We used pandas and numpy libraries for data visualizations and many kinds of plots. </a:t>
            </a:r>
          </a:p>
          <a:p>
            <a:pPr marL="417021" indent="-417021" defTabSz="768095">
              <a:lnSpc>
                <a:spcPct val="120000"/>
              </a:lnSpc>
              <a:spcBef>
                <a:spcPts val="800"/>
              </a:spcBef>
              <a:defRPr sz="3359">
                <a:latin typeface="Baskerville"/>
                <a:ea typeface="Baskerville"/>
                <a:cs typeface="Baskerville"/>
                <a:sym typeface="Baskerville"/>
              </a:defRPr>
            </a:pPr>
            <a:r>
              <a:t>Volume-weighted average price (VWAP) is a financial term for the ratio of the value traded to total volume traded over a period.</a:t>
            </a:r>
          </a:p>
          <a:p>
            <a:pPr marL="417021" indent="-417021" defTabSz="768095">
              <a:lnSpc>
                <a:spcPct val="120000"/>
              </a:lnSpc>
              <a:spcBef>
                <a:spcPts val="800"/>
              </a:spcBef>
              <a:defRPr sz="3359">
                <a:latin typeface="Baskerville"/>
                <a:ea typeface="Baskerville"/>
                <a:cs typeface="Baskerville"/>
                <a:sym typeface="Baskerville"/>
              </a:defRPr>
            </a:pPr>
            <a:r>
              <a:t>The measure compares the current price of stock to a benchmark.</a:t>
            </a:r>
          </a:p>
          <a:p>
            <a:pPr marL="417021" indent="-417021" algn="just" defTabSz="384047">
              <a:lnSpc>
                <a:spcPct val="120000"/>
              </a:lnSpc>
              <a:spcBef>
                <a:spcPts val="0"/>
              </a:spcBef>
              <a:defRPr sz="3359">
                <a:latin typeface="Baskerville"/>
                <a:ea typeface="Baskerville"/>
                <a:cs typeface="Baskerville"/>
                <a:sym typeface="Baskerville"/>
              </a:defRPr>
            </a:pPr>
            <a:r>
              <a:t>We even studied VWAP ( Volume Weighted Average Price ) that are commonly applied by traders on 1 minute and 5 minute charts. These time frames are used when day trading because price action moves quickly. The VWAP indicator starts at the open price and moves up or down based on volume and price action throughout the day.</a:t>
            </a:r>
          </a:p>
        </p:txBody>
      </p:sp>
      <p:pic>
        <p:nvPicPr>
          <p:cNvPr id="201" name="Image" descr="Image"/>
          <p:cNvPicPr>
            <a:picLocks noChangeAspect="1"/>
          </p:cNvPicPr>
          <p:nvPr/>
        </p:nvPicPr>
        <p:blipFill>
          <a:blip r:embed="rId2">
            <a:extLst/>
          </a:blip>
          <a:srcRect l="0" t="20508" r="0" b="2826"/>
          <a:stretch>
            <a:fillRect/>
          </a:stretch>
        </p:blipFill>
        <p:spPr>
          <a:xfrm>
            <a:off x="11512387" y="5301903"/>
            <a:ext cx="11747310" cy="506347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Week 3"/>
          <p:cNvSpPr txBox="1"/>
          <p:nvPr>
            <p:ph type="title"/>
          </p:nvPr>
        </p:nvSpPr>
        <p:spPr>
          <a:prstGeom prst="rect">
            <a:avLst/>
          </a:prstGeom>
        </p:spPr>
        <p:txBody>
          <a:bodyPr/>
          <a:lstStyle>
            <a:lvl1pPr defTabSz="2267711">
              <a:defRPr spc="-78" sz="7812"/>
            </a:lvl1pPr>
          </a:lstStyle>
          <a:p>
            <a:pPr/>
            <a:r>
              <a:t>Week 3</a:t>
            </a:r>
          </a:p>
        </p:txBody>
      </p:sp>
      <p:sp>
        <p:nvSpPr>
          <p:cNvPr id="204" name="DATA VISUALISATION AND TECHNICAL ANALYSIS"/>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defTabSz="594360">
              <a:defRPr spc="-31" sz="3168"/>
            </a:lvl1pPr>
          </a:lstStyle>
          <a:p>
            <a:pPr/>
            <a:r>
              <a:t>DATA VISUALISATION AND TECHNICAL ANALYSIS</a:t>
            </a:r>
          </a:p>
        </p:txBody>
      </p:sp>
      <p:sp>
        <p:nvSpPr>
          <p:cNvPr id="205" name="Plotting, basic technical indicators and our own customisation, and making our own trade calls were done throughout the week.…"/>
          <p:cNvSpPr txBox="1"/>
          <p:nvPr>
            <p:ph type="body" sz="half" idx="1"/>
          </p:nvPr>
        </p:nvSpPr>
        <p:spPr>
          <a:prstGeom prst="rect">
            <a:avLst/>
          </a:prstGeom>
        </p:spPr>
        <p:txBody>
          <a:bodyPr/>
          <a:lstStyle/>
          <a:p>
            <a:pPr marL="431915" indent="-431915" algn="just" defTabSz="397763">
              <a:lnSpc>
                <a:spcPct val="150000"/>
              </a:lnSpc>
              <a:spcBef>
                <a:spcPts val="0"/>
              </a:spcBef>
              <a:defRPr sz="3480">
                <a:latin typeface="Baskerville"/>
                <a:ea typeface="Baskerville"/>
                <a:cs typeface="Baskerville"/>
                <a:sym typeface="Baskerville"/>
              </a:defRPr>
            </a:pPr>
            <a:r>
              <a:t>Plotting, basic technical indicators and our own customisation, and making our own trade calls were done throughout the week.</a:t>
            </a:r>
          </a:p>
          <a:p>
            <a:pPr marL="431915" indent="-431915" algn="just" defTabSz="397763">
              <a:lnSpc>
                <a:spcPct val="150000"/>
              </a:lnSpc>
              <a:spcBef>
                <a:spcPts val="0"/>
              </a:spcBef>
              <a:defRPr sz="3480">
                <a:latin typeface="Baskerville"/>
                <a:ea typeface="Baskerville"/>
                <a:cs typeface="Baskerville"/>
                <a:sym typeface="Baskerville"/>
              </a:defRPr>
            </a:pPr>
            <a:r>
              <a:t>We applied VWAP ( Volume Weighted Average Price ) that are commonly applied by traders on 1 minute and 5 minute charts. </a:t>
            </a:r>
          </a:p>
          <a:p>
            <a:pPr marL="431915" indent="-431915" algn="just" defTabSz="397763">
              <a:lnSpc>
                <a:spcPct val="150000"/>
              </a:lnSpc>
              <a:spcBef>
                <a:spcPts val="0"/>
              </a:spcBef>
              <a:defRPr sz="3480">
                <a:latin typeface="Baskerville"/>
                <a:ea typeface="Baskerville"/>
                <a:cs typeface="Baskerville"/>
                <a:sym typeface="Baskerville"/>
              </a:defRPr>
            </a:pPr>
            <a:r>
              <a:t>These time frames are used when day trading because price action moves quickly. </a:t>
            </a:r>
          </a:p>
          <a:p>
            <a:pPr marL="431915" indent="-431915" algn="just" defTabSz="397763">
              <a:lnSpc>
                <a:spcPct val="150000"/>
              </a:lnSpc>
              <a:spcBef>
                <a:spcPts val="0"/>
              </a:spcBef>
              <a:defRPr sz="3480">
                <a:latin typeface="Baskerville"/>
                <a:ea typeface="Baskerville"/>
                <a:cs typeface="Baskerville"/>
                <a:sym typeface="Baskerville"/>
              </a:defRPr>
            </a:pPr>
            <a:r>
              <a:t>The VWAP indicator starts at the open price and moves up or down based on volume and price action throughout the day.</a:t>
            </a:r>
          </a:p>
        </p:txBody>
      </p:sp>
      <p:pic>
        <p:nvPicPr>
          <p:cNvPr id="206" name="Screenshot 2020-09-09 at 12.32.35 AM.png" descr="Screenshot 2020-09-09 at 12.32.35 AM.png"/>
          <p:cNvPicPr>
            <a:picLocks noChangeAspect="1"/>
          </p:cNvPicPr>
          <p:nvPr/>
        </p:nvPicPr>
        <p:blipFill>
          <a:blip r:embed="rId2">
            <a:extLst/>
          </a:blip>
          <a:stretch>
            <a:fillRect/>
          </a:stretch>
        </p:blipFill>
        <p:spPr>
          <a:xfrm>
            <a:off x="11716566" y="3766182"/>
            <a:ext cx="11878018" cy="6183636"/>
          </a:xfrm>
          <a:prstGeom prst="rect">
            <a:avLst/>
          </a:prstGeom>
          <a:ln w="25400">
            <a:solidFill>
              <a:srgbClr val="000000"/>
            </a:solidFill>
            <a:miter lim="400000"/>
          </a:ln>
          <a:effectLst>
            <a:outerShdw sx="100000" sy="100000" kx="0" ky="0" algn="b" rotWithShape="0" blurRad="190500" dist="8455" dir="5400000">
              <a:srgbClr val="000000"/>
            </a:outerShdw>
          </a:effectLst>
        </p:spPr>
      </p:pic>
      <p:sp>
        <p:nvSpPr>
          <p:cNvPr id="207" name="We saw that volume traded, and daily percentage change are directly proportional. Whenever the volume traded peeks there is most change between prices of stocks."/>
          <p:cNvSpPr txBox="1"/>
          <p:nvPr/>
        </p:nvSpPr>
        <p:spPr>
          <a:xfrm>
            <a:off x="11654501" y="10666827"/>
            <a:ext cx="12002147" cy="10846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914400">
              <a:lnSpc>
                <a:spcPct val="100000"/>
              </a:lnSpc>
              <a:defRPr sz="1400">
                <a:latin typeface="Times New Roman"/>
                <a:ea typeface="Times New Roman"/>
                <a:cs typeface="Times New Roman"/>
                <a:sym typeface="Times New Roman"/>
              </a:defRPr>
            </a:pPr>
            <a:r>
              <a:rPr i="1" sz="2700"/>
              <a:t>We saw that volume traded, and daily percentage change are directly proportional. Whenever the volume traded peeks there is most change between prices of stocks</a:t>
            </a:r>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Week 4"/>
          <p:cNvSpPr txBox="1"/>
          <p:nvPr>
            <p:ph type="title"/>
          </p:nvPr>
        </p:nvSpPr>
        <p:spPr>
          <a:xfrm>
            <a:off x="7315200" y="776188"/>
            <a:ext cx="9753600" cy="1600201"/>
          </a:xfrm>
          <a:prstGeom prst="rect">
            <a:avLst/>
          </a:prstGeom>
        </p:spPr>
        <p:txBody>
          <a:bodyPr/>
          <a:lstStyle>
            <a:lvl1pPr defTabSz="2267711">
              <a:defRPr spc="-78" sz="7812"/>
            </a:lvl1pPr>
          </a:lstStyle>
          <a:p>
            <a:pPr/>
            <a:r>
              <a:t>Week 4</a:t>
            </a:r>
          </a:p>
        </p:txBody>
      </p:sp>
      <p:sp>
        <p:nvSpPr>
          <p:cNvPr id="210" name="FUNDAMENTAL ANALYSIS USING REGRESSION"/>
          <p:cNvSpPr txBox="1"/>
          <p:nvPr>
            <p:ph type="body" idx="22"/>
          </p:nvPr>
        </p:nvSpPr>
        <p:spPr>
          <a:xfrm>
            <a:off x="7490708" y="2379944"/>
            <a:ext cx="9757570" cy="832613"/>
          </a:xfrm>
          <a:prstGeom prst="rect">
            <a:avLst/>
          </a:prstGeom>
          <a:extLst>
            <a:ext uri="{C572A759-6A51-4108-AA02-DFA0A04FC94B}">
              <ma14:wrappingTextBoxFlag xmlns:ma14="http://schemas.microsoft.com/office/mac/drawingml/2011/main" val="1"/>
            </a:ext>
          </a:extLst>
        </p:spPr>
        <p:txBody>
          <a:bodyPr/>
          <a:lstStyle>
            <a:lvl1pPr defTabSz="627379">
              <a:defRPr spc="-33" sz="3343"/>
            </a:lvl1pPr>
          </a:lstStyle>
          <a:p>
            <a:pPr/>
            <a:r>
              <a:t>FUNDAMENTAL ANALYSIS USING REGRESSION</a:t>
            </a:r>
          </a:p>
        </p:txBody>
      </p:sp>
      <p:sp>
        <p:nvSpPr>
          <p:cNvPr id="211" name="Linear regression when used in context of technical analysis is a method by which to determine the prevailing trend of the past X number of periods.…"/>
          <p:cNvSpPr txBox="1"/>
          <p:nvPr>
            <p:ph type="body" idx="1"/>
          </p:nvPr>
        </p:nvSpPr>
        <p:spPr>
          <a:xfrm>
            <a:off x="1991601" y="4000847"/>
            <a:ext cx="20400798" cy="8384680"/>
          </a:xfrm>
          <a:prstGeom prst="rect">
            <a:avLst/>
          </a:prstGeom>
        </p:spPr>
        <p:txBody>
          <a:bodyPr/>
          <a:lstStyle/>
          <a:p>
            <a:pPr marL="0" indent="-228600" algn="just" defTabSz="914400">
              <a:lnSpc>
                <a:spcPct val="100000"/>
              </a:lnSpc>
              <a:spcBef>
                <a:spcPts val="600"/>
              </a:spcBef>
              <a:buSzPct val="100000"/>
              <a:buFont typeface="Arial"/>
              <a:defRPr sz="4000">
                <a:latin typeface="Baskerville"/>
                <a:ea typeface="Baskerville"/>
                <a:cs typeface="Baskerville"/>
                <a:sym typeface="Baskerville"/>
              </a:defRPr>
            </a:pPr>
            <a:r>
              <a:t>Linear regression when used in context of technical analysis is a method by which to determine the prevailing trend of the past X number of periods.</a:t>
            </a:r>
          </a:p>
          <a:p>
            <a:pPr marL="0" indent="-228600" algn="just" defTabSz="914400">
              <a:lnSpc>
                <a:spcPct val="100000"/>
              </a:lnSpc>
              <a:spcBef>
                <a:spcPts val="600"/>
              </a:spcBef>
              <a:buSzPct val="100000"/>
              <a:buFont typeface="Arial"/>
              <a:defRPr sz="4000">
                <a:latin typeface="Baskerville"/>
                <a:ea typeface="Baskerville"/>
                <a:cs typeface="Baskerville"/>
                <a:sym typeface="Baskerville"/>
              </a:defRPr>
            </a:pPr>
            <a:r>
              <a:t>We were talked to predict outcomes based on OHLC charts.</a:t>
            </a:r>
          </a:p>
          <a:p>
            <a:pPr marL="0" indent="-228600" algn="just" defTabSz="914400">
              <a:lnSpc>
                <a:spcPct val="100000"/>
              </a:lnSpc>
              <a:spcBef>
                <a:spcPts val="600"/>
              </a:spcBef>
              <a:buSzPct val="100000"/>
              <a:buFont typeface="Arial"/>
              <a:defRPr sz="4000">
                <a:latin typeface="Avenir Next LT Pro"/>
                <a:ea typeface="Avenir Next LT Pro"/>
                <a:cs typeface="Avenir Next LT Pro"/>
                <a:sym typeface="Avenir Next LT Pro"/>
              </a:defRPr>
            </a:pPr>
            <a:r>
              <a:t>In OHLC chart shows the open, high, low, and close price for a given period. It can be applied to any timeframe.</a:t>
            </a:r>
          </a:p>
          <a:p>
            <a:pPr marL="0" indent="-228600" algn="just" defTabSz="914400">
              <a:lnSpc>
                <a:spcPct val="100000"/>
              </a:lnSpc>
              <a:spcBef>
                <a:spcPts val="600"/>
              </a:spcBef>
              <a:buSzPct val="100000"/>
              <a:buFont typeface="Arial"/>
              <a:defRPr i="1" sz="3500">
                <a:latin typeface="Baskerville"/>
                <a:ea typeface="Baskerville"/>
                <a:cs typeface="Baskerville"/>
                <a:sym typeface="Baskerville"/>
              </a:defRPr>
            </a:pPr>
          </a:p>
          <a:p>
            <a:pPr marL="0" indent="0" algn="just" defTabSz="457200">
              <a:lnSpc>
                <a:spcPct val="150000"/>
              </a:lnSpc>
              <a:spcBef>
                <a:spcPts val="0"/>
              </a:spcBef>
              <a:buSzTx/>
              <a:buNone/>
              <a:defRPr i="1" sz="3500">
                <a:latin typeface="Baskerville"/>
                <a:ea typeface="Baskerville"/>
                <a:cs typeface="Baskerville"/>
                <a:sym typeface="Baskerville"/>
              </a:defRPr>
            </a:pPr>
            <a:r>
              <a:t>Beta is a measurement of market risk or volatility. That is, it indicates how much the price of a stock tends to fluctuate up and down compared to other stocks.</a:t>
            </a:r>
          </a:p>
          <a:p>
            <a:pPr marL="0" indent="0" algn="just" defTabSz="457200">
              <a:lnSpc>
                <a:spcPct val="150000"/>
              </a:lnSpc>
              <a:spcBef>
                <a:spcPts val="0"/>
              </a:spcBef>
              <a:buSzTx/>
              <a:buNone/>
              <a:defRPr i="1" sz="3500">
                <a:latin typeface="Baskerville"/>
                <a:ea typeface="Baskerville"/>
                <a:cs typeface="Baskerville"/>
                <a:sym typeface="Baskerville"/>
              </a:defRPr>
            </a:pPr>
            <a:r>
              <a:t>A beta less than 0, which would indicate an inverse relation to the market, is possible but highly unlikely. Companies with volatilities lower than the market have a beta of less than 1 but more than 0.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β value is +ve for Daily return and β value is -ve for Monthly return of AAPL."/>
          <p:cNvSpPr txBox="1"/>
          <p:nvPr>
            <p:ph type="body" sz="quarter" idx="1"/>
          </p:nvPr>
        </p:nvSpPr>
        <p:spPr>
          <a:xfrm>
            <a:off x="1219200" y="9609000"/>
            <a:ext cx="21945600" cy="1509863"/>
          </a:xfrm>
          <a:prstGeom prst="rect">
            <a:avLst/>
          </a:prstGeom>
        </p:spPr>
        <p:txBody>
          <a:bodyPr/>
          <a:lstStyle>
            <a:lvl1pPr defTabSz="457200">
              <a:lnSpc>
                <a:spcPct val="150000"/>
              </a:lnSpc>
              <a:defRPr i="1" sz="4000">
                <a:latin typeface="Times New Roman"/>
                <a:ea typeface="Times New Roman"/>
                <a:cs typeface="Times New Roman"/>
                <a:sym typeface="Times New Roman"/>
              </a:defRPr>
            </a:lvl1pPr>
          </a:lstStyle>
          <a:p>
            <a:pPr/>
            <a:r>
              <a:t> β value is +ve for Daily return and β value is -ve for Monthly return of AAPL.</a:t>
            </a:r>
          </a:p>
        </p:txBody>
      </p:sp>
      <p:pic>
        <p:nvPicPr>
          <p:cNvPr id="214" name="Screenshot 2020-09-30 at 4.04.13 AM.png" descr="Screenshot 2020-09-30 at 4.04.13 AM.png"/>
          <p:cNvPicPr>
            <a:picLocks noChangeAspect="1"/>
          </p:cNvPicPr>
          <p:nvPr/>
        </p:nvPicPr>
        <p:blipFill>
          <a:blip r:embed="rId2">
            <a:extLst/>
          </a:blip>
          <a:stretch>
            <a:fillRect/>
          </a:stretch>
        </p:blipFill>
        <p:spPr>
          <a:xfrm>
            <a:off x="1623702" y="2627755"/>
            <a:ext cx="10054283" cy="5531596"/>
          </a:xfrm>
          <a:prstGeom prst="rect">
            <a:avLst/>
          </a:prstGeom>
          <a:ln w="25400">
            <a:solidFill>
              <a:srgbClr val="000000"/>
            </a:solidFill>
            <a:miter lim="400000"/>
          </a:ln>
          <a:effectLst>
            <a:outerShdw sx="100000" sy="100000" kx="0" ky="0" algn="b" rotWithShape="0" blurRad="190500" dist="8455" dir="5400000">
              <a:srgbClr val="000000"/>
            </a:outerShdw>
          </a:effectLst>
        </p:spPr>
      </p:pic>
      <p:pic>
        <p:nvPicPr>
          <p:cNvPr id="215" name="Screenshot 2020-09-09 at 12.36.09 AM.png" descr="Screenshot 2020-09-09 at 12.36.09 AM.png"/>
          <p:cNvPicPr>
            <a:picLocks noChangeAspect="1"/>
          </p:cNvPicPr>
          <p:nvPr/>
        </p:nvPicPr>
        <p:blipFill>
          <a:blip r:embed="rId3">
            <a:extLst/>
          </a:blip>
          <a:stretch>
            <a:fillRect/>
          </a:stretch>
        </p:blipFill>
        <p:spPr>
          <a:xfrm>
            <a:off x="12767704" y="2627755"/>
            <a:ext cx="9949901" cy="5646855"/>
          </a:xfrm>
          <a:prstGeom prst="rect">
            <a:avLst/>
          </a:prstGeom>
          <a:ln w="25400">
            <a:solidFill>
              <a:srgbClr val="000000"/>
            </a:solidFill>
            <a:miter lim="400000"/>
          </a:ln>
          <a:effectLst>
            <a:outerShdw sx="100000" sy="100000" kx="0" ky="0" algn="b" rotWithShape="0" blurRad="190500" dist="8455" dir="5400000">
              <a:srgbClr val="000000"/>
            </a:outerShdw>
          </a:effectLst>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