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b="def" i="def"/>
      <a:tcStyle>
        <a:tcBdr/>
        <a:fill>
          <a:solidFill>
            <a:srgbClr val="FCE9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Body Level One…"/>
          <p:cNvSpPr txBox="1"/>
          <p:nvPr>
            <p:ph type="body" sz="quarter" idx="1"/>
          </p:nvPr>
        </p:nvSpPr>
        <p:spPr>
          <a:xfrm>
            <a:off x="1270000" y="6362700"/>
            <a:ext cx="10464800" cy="461366"/>
          </a:xfrm>
          <a:prstGeom prst="rect">
            <a:avLst/>
          </a:prstGeom>
        </p:spPr>
        <p:txBody>
          <a:bodyPr anchor="t"/>
          <a:lstStyle>
            <a:lvl1pPr marL="0" indent="0" algn="ctr">
              <a:spcBef>
                <a:spcPts val="0"/>
              </a:spcBef>
              <a:buSzTx/>
              <a:buNone/>
              <a:defRPr i="1" sz="2400"/>
            </a:lvl1pPr>
            <a:lvl2pPr marL="777875" indent="-333375" algn="ctr">
              <a:spcBef>
                <a:spcPts val="0"/>
              </a:spcBef>
              <a:defRPr i="1" sz="2400"/>
            </a:lvl2pPr>
            <a:lvl3pPr marL="1222375" indent="-333375" algn="ctr">
              <a:spcBef>
                <a:spcPts val="0"/>
              </a:spcBef>
              <a:defRPr i="1" sz="2400"/>
            </a:lvl3pPr>
            <a:lvl4pPr marL="1666875" indent="-333375" algn="ctr">
              <a:spcBef>
                <a:spcPts val="0"/>
              </a:spcBef>
              <a:defRPr i="1" sz="2400"/>
            </a:lvl4pPr>
            <a:lvl5pPr marL="2111375" indent="-333375" algn="ctr">
              <a:spcBef>
                <a:spcPts val="0"/>
              </a:spcBef>
              <a:defRPr i="1" sz="2400"/>
            </a:lvl5pPr>
          </a:lstStyle>
          <a:p>
            <a:pPr/>
            <a:r>
              <a:t>Body Level One</a:t>
            </a:r>
          </a:p>
          <a:p>
            <a:pPr lvl="1"/>
            <a:r>
              <a:t>Body Level Two</a:t>
            </a:r>
          </a:p>
          <a:p>
            <a:pPr lvl="2"/>
            <a:r>
              <a:t>Body Level Three</a:t>
            </a:r>
          </a:p>
          <a:p>
            <a:pPr lvl="3"/>
            <a:r>
              <a:t>Body Level Four</a:t>
            </a:r>
          </a:p>
          <a:p>
            <a:pPr lvl="4"/>
            <a:r>
              <a:t>Body Level Five</a:t>
            </a:r>
          </a:p>
        </p:txBody>
      </p:sp>
      <p:sp>
        <p:nvSpPr>
          <p:cNvPr id="94" name="“Type a quote here.”"/>
          <p:cNvSpPr txBox="1"/>
          <p:nvPr>
            <p:ph type="body" sz="quarter" idx="21"/>
          </p:nvPr>
        </p:nvSpPr>
        <p:spPr>
          <a:xfrm>
            <a:off x="1270000" y="4267112"/>
            <a:ext cx="10464800" cy="609778"/>
          </a:xfrm>
          <a:prstGeom prst="rect">
            <a:avLst/>
          </a:prstGeom>
        </p:spPr>
        <p:txBody>
          <a:bodyPr/>
          <a:lstStyle/>
          <a:p>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21"/>
          </p:nvPr>
        </p:nvSpPr>
        <p:spPr>
          <a:xfrm>
            <a:off x="-949853" y="0"/>
            <a:ext cx="14904506" cy="99441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21"/>
          </p:nvPr>
        </p:nvSpPr>
        <p:spPr>
          <a:xfrm>
            <a:off x="1622088" y="289098"/>
            <a:ext cx="9753604" cy="650579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re">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21"/>
          </p:nvPr>
        </p:nvSpPr>
        <p:spPr>
          <a:xfrm>
            <a:off x="2263775" y="613832"/>
            <a:ext cx="12401550" cy="8267703"/>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idx="21"/>
          </p:nvPr>
        </p:nvSpPr>
        <p:spPr>
          <a:xfrm>
            <a:off x="4086225" y="2586564"/>
            <a:ext cx="9429750" cy="6286505"/>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21"/>
          </p:nvPr>
        </p:nvSpPr>
        <p:spPr>
          <a:xfrm>
            <a:off x="6680200" y="5029200"/>
            <a:ext cx="6054748" cy="4038600"/>
          </a:xfrm>
          <a:prstGeom prst="rect">
            <a:avLst/>
          </a:prstGeom>
        </p:spPr>
        <p:txBody>
          <a:bodyPr lIns="91439" tIns="45719" rIns="91439" bIns="45719" anchor="t">
            <a:noAutofit/>
          </a:bodyPr>
          <a:lstStyle/>
          <a:p>
            <a:pPr/>
          </a:p>
        </p:txBody>
      </p:sp>
      <p:sp>
        <p:nvSpPr>
          <p:cNvPr id="84" name="Image"/>
          <p:cNvSpPr/>
          <p:nvPr>
            <p:ph type="pic" sz="quarter" idx="22"/>
          </p:nvPr>
        </p:nvSpPr>
        <p:spPr>
          <a:xfrm>
            <a:off x="6502400" y="889000"/>
            <a:ext cx="5867400" cy="3911602"/>
          </a:xfrm>
          <a:prstGeom prst="rect">
            <a:avLst/>
          </a:prstGeom>
        </p:spPr>
        <p:txBody>
          <a:bodyPr lIns="91439" tIns="45719" rIns="91439" bIns="45719" anchor="t">
            <a:noAutofit/>
          </a:bodyPr>
          <a:lstStyle/>
          <a:p>
            <a:pPr/>
          </a:p>
        </p:txBody>
      </p:sp>
      <p:sp>
        <p:nvSpPr>
          <p:cNvPr id="85" name="Image"/>
          <p:cNvSpPr/>
          <p:nvPr>
            <p:ph type="pic" idx="23"/>
          </p:nvPr>
        </p:nvSpPr>
        <p:spPr>
          <a:xfrm>
            <a:off x="-2374900" y="889000"/>
            <a:ext cx="11982450" cy="79883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image" Target="../media/image8.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 Id="rId3" Type="http://schemas.openxmlformats.org/officeDocument/2006/relationships/image" Target="../media/image10.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png"/><Relationship Id="rId3" Type="http://schemas.openxmlformats.org/officeDocument/2006/relationships/image" Target="../media/image12.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3.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4.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2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s://data.gov.in/catalog/rainfall-india" TargetMode="External"/></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9.png"/><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3.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4.png"/><Relationship Id="rId3" Type="http://schemas.openxmlformats.org/officeDocument/2006/relationships/image" Target="../media/image35.png"/><Relationship Id="rId4" Type="http://schemas.openxmlformats.org/officeDocument/2006/relationships/image" Target="../media/image36.png"/><Relationship Id="rId5" Type="http://schemas.openxmlformats.org/officeDocument/2006/relationships/image" Target="../media/image37.png"/><Relationship Id="rId6" Type="http://schemas.openxmlformats.org/officeDocument/2006/relationships/image" Target="../media/image38.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39.png"/><Relationship Id="rId3" Type="http://schemas.openxmlformats.org/officeDocument/2006/relationships/image" Target="../media/image40.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41.png"/><Relationship Id="rId3" Type="http://schemas.openxmlformats.org/officeDocument/2006/relationships/image" Target="../media/image42.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RAINFALL"/>
          <p:cNvSpPr txBox="1"/>
          <p:nvPr>
            <p:ph type="ctrTitle"/>
          </p:nvPr>
        </p:nvSpPr>
        <p:spPr>
          <a:xfrm>
            <a:off x="1270000" y="-1600200"/>
            <a:ext cx="10464800" cy="3302000"/>
          </a:xfrm>
          <a:prstGeom prst="rect">
            <a:avLst/>
          </a:prstGeom>
        </p:spPr>
        <p:txBody>
          <a:bodyPr/>
          <a:lstStyle>
            <a:lvl1pPr>
              <a:defRPr b="1">
                <a:latin typeface="Times New Roman"/>
                <a:ea typeface="Times New Roman"/>
                <a:cs typeface="Times New Roman"/>
                <a:sym typeface="Times New Roman"/>
              </a:defRPr>
            </a:lvl1pPr>
          </a:lstStyle>
          <a:p>
            <a:pPr/>
            <a:r>
              <a:t>RAINFALL</a:t>
            </a:r>
          </a:p>
        </p:txBody>
      </p:sp>
      <p:pic>
        <p:nvPicPr>
          <p:cNvPr id="120" name="777992.jpg" descr="777992.jpg"/>
          <p:cNvPicPr>
            <a:picLocks noChangeAspect="1"/>
          </p:cNvPicPr>
          <p:nvPr/>
        </p:nvPicPr>
        <p:blipFill>
          <a:blip r:embed="rId2">
            <a:extLst/>
          </a:blip>
          <a:srcRect l="0" t="0" r="159" b="2579"/>
          <a:stretch>
            <a:fillRect/>
          </a:stretch>
        </p:blipFill>
        <p:spPr>
          <a:xfrm>
            <a:off x="1025324" y="1892580"/>
            <a:ext cx="10954292" cy="6680534"/>
          </a:xfrm>
          <a:prstGeom prst="rect">
            <a:avLst/>
          </a:prstGeom>
          <a:ln w="25400">
            <a:solidFill>
              <a:srgbClr val="000000"/>
            </a:solidFill>
            <a:miter lim="400000"/>
          </a:ln>
          <a:effectLst>
            <a:outerShdw sx="100000" sy="100000" kx="0" ky="0" algn="b" rotWithShape="0" blurRad="50800" dist="63500" dir="2700000">
              <a:srgbClr val="000000">
                <a:alpha val="50000"/>
              </a:srgbClr>
            </a:outerShdw>
            <a:reflection blurRad="0" stA="50078" stPos="0" endA="0" endPos="40000" dist="0" dir="5400000" fadeDir="5400000" sx="100000" sy="-100000" kx="0" ky="0" algn="bl" rotWithShape="0"/>
          </a:effectLst>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Dataset"/>
          <p:cNvSpPr txBox="1"/>
          <p:nvPr>
            <p:ph type="body" idx="1"/>
          </p:nvPr>
        </p:nvSpPr>
        <p:spPr>
          <a:xfrm>
            <a:off x="952498" y="-1423708"/>
            <a:ext cx="11099805" cy="6286505"/>
          </a:xfrm>
          <a:prstGeom prst="rect">
            <a:avLst/>
          </a:prstGeom>
        </p:spPr>
        <p:txBody>
          <a:bodyPr/>
          <a:lstStyle>
            <a:lvl1pPr marL="0" indent="0" algn="ctr">
              <a:buSzTx/>
              <a:buNone/>
              <a:defRPr b="1" sz="4000"/>
            </a:lvl1pPr>
          </a:lstStyle>
          <a:p>
            <a:pPr/>
            <a:r>
              <a:t>Dataset</a:t>
            </a:r>
          </a:p>
        </p:txBody>
      </p:sp>
      <p:pic>
        <p:nvPicPr>
          <p:cNvPr id="145" name="Screenshot 2019-12-05 at 4.48.08 AM.png" descr="Screenshot 2019-12-05 at 4.48.08 AM.png"/>
          <p:cNvPicPr>
            <a:picLocks noChangeAspect="1"/>
          </p:cNvPicPr>
          <p:nvPr/>
        </p:nvPicPr>
        <p:blipFill>
          <a:blip r:embed="rId2">
            <a:extLst/>
          </a:blip>
          <a:stretch>
            <a:fillRect/>
          </a:stretch>
        </p:blipFill>
        <p:spPr>
          <a:xfrm>
            <a:off x="292100" y="2806700"/>
            <a:ext cx="12420601" cy="4140202"/>
          </a:xfrm>
          <a:prstGeom prst="rect">
            <a:avLst/>
          </a:prstGeom>
          <a:ln w="50800">
            <a:solidFill>
              <a:srgbClr val="000000"/>
            </a:solidFill>
            <a:miter lim="400000"/>
          </a:ln>
          <a:effectLst>
            <a:outerShdw sx="100000" sy="100000" kx="0" ky="0" algn="b" rotWithShape="0" blurRad="190500" dist="8455" dir="5400000">
              <a:srgbClr val="000000"/>
            </a:outerShdw>
            <a:reflection blurRad="0" stA="50000" stPos="0" endA="0" endPos="40000" dist="0" dir="5400000" fadeDir="5400000" sx="100000" sy="-100000" kx="0" ky="0" algn="bl" rotWithShape="0"/>
          </a:effectLst>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Rows and Columns"/>
          <p:cNvSpPr txBox="1"/>
          <p:nvPr>
            <p:ph type="body" idx="1"/>
          </p:nvPr>
        </p:nvSpPr>
        <p:spPr>
          <a:xfrm>
            <a:off x="952497" y="138434"/>
            <a:ext cx="11099804" cy="6286505"/>
          </a:xfrm>
          <a:prstGeom prst="rect">
            <a:avLst/>
          </a:prstGeom>
        </p:spPr>
        <p:txBody>
          <a:bodyPr/>
          <a:lstStyle>
            <a:lvl1pPr marL="0" indent="0" algn="ctr" defTabSz="457200">
              <a:spcBef>
                <a:spcPts val="0"/>
              </a:spcBef>
              <a:buSzTx/>
              <a:buNone/>
              <a:defRPr b="1" sz="4000"/>
            </a:lvl1pPr>
          </a:lstStyle>
          <a:p>
            <a:pPr/>
            <a:r>
              <a:t> Rows and Columns</a:t>
            </a:r>
          </a:p>
        </p:txBody>
      </p:sp>
      <p:pic>
        <p:nvPicPr>
          <p:cNvPr id="148" name="Screenshot 2019-12-05 at 4.45.20 AM.png" descr="Screenshot 2019-12-05 at 4.45.20 AM.png"/>
          <p:cNvPicPr>
            <a:picLocks noChangeAspect="1"/>
          </p:cNvPicPr>
          <p:nvPr/>
        </p:nvPicPr>
        <p:blipFill>
          <a:blip r:embed="rId2">
            <a:extLst/>
          </a:blip>
          <a:stretch>
            <a:fillRect/>
          </a:stretch>
        </p:blipFill>
        <p:spPr>
          <a:xfrm>
            <a:off x="2142918" y="4312237"/>
            <a:ext cx="8718964" cy="802771"/>
          </a:xfrm>
          <a:prstGeom prst="rect">
            <a:avLst/>
          </a:prstGeom>
          <a:ln w="50800">
            <a:solidFill>
              <a:srgbClr val="000000"/>
            </a:solidFill>
            <a:miter lim="400000"/>
          </a:ln>
          <a:effectLst>
            <a:outerShdw sx="100000" sy="100000" kx="0" ky="0" algn="b" rotWithShape="0" blurRad="190500" dist="8455" dir="5400000">
              <a:srgbClr val="000000"/>
            </a:outerShdw>
            <a:reflection blurRad="0" stA="50000" stPos="0" endA="0" endPos="40000" dist="0" dir="5400000" fadeDir="5400000" sx="100000" sy="-100000" kx="0" ky="0" algn="bl" rotWithShape="0"/>
          </a:effectLst>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SUB DIVISIONS of INDIA"/>
          <p:cNvSpPr txBox="1"/>
          <p:nvPr>
            <p:ph type="body" idx="1"/>
          </p:nvPr>
        </p:nvSpPr>
        <p:spPr>
          <a:xfrm>
            <a:off x="952497" y="-1460907"/>
            <a:ext cx="11099804" cy="7213601"/>
          </a:xfrm>
          <a:prstGeom prst="rect">
            <a:avLst/>
          </a:prstGeom>
        </p:spPr>
        <p:txBody>
          <a:bodyPr/>
          <a:lstStyle>
            <a:lvl1pPr marL="0" indent="0" algn="ctr" defTabSz="457200">
              <a:spcBef>
                <a:spcPts val="0"/>
              </a:spcBef>
              <a:buSzTx/>
              <a:buNone/>
              <a:defRPr b="1" sz="4000"/>
            </a:lvl1pPr>
          </a:lstStyle>
          <a:p>
            <a:pPr/>
            <a:r>
              <a:t>SUB DIVISIONS of INDIA</a:t>
            </a:r>
          </a:p>
        </p:txBody>
      </p:sp>
      <p:pic>
        <p:nvPicPr>
          <p:cNvPr id="151" name="Screenshot 2019-12-05 at 4.52.02 AM.png" descr="Screenshot 2019-12-05 at 4.52.02 AM.png"/>
          <p:cNvPicPr>
            <a:picLocks noChangeAspect="1"/>
          </p:cNvPicPr>
          <p:nvPr/>
        </p:nvPicPr>
        <p:blipFill>
          <a:blip r:embed="rId2">
            <a:extLst/>
          </a:blip>
          <a:stretch>
            <a:fillRect/>
          </a:stretch>
        </p:blipFill>
        <p:spPr>
          <a:xfrm>
            <a:off x="1339612" y="3359456"/>
            <a:ext cx="10325576" cy="3578011"/>
          </a:xfrm>
          <a:prstGeom prst="rect">
            <a:avLst/>
          </a:prstGeom>
          <a:ln w="50800">
            <a:solidFill>
              <a:srgbClr val="000000"/>
            </a:solidFill>
            <a:miter lim="400000"/>
          </a:ln>
          <a:effectLst>
            <a:outerShdw sx="100000" sy="100000" kx="0" ky="0" algn="b" rotWithShape="0" blurRad="190500" dist="8455" dir="5400000">
              <a:srgbClr val="000000"/>
            </a:outerShdw>
            <a:reflection blurRad="0" stA="50000" stPos="0" endA="0" endPos="40000" dist="0" dir="5400000" fadeDir="5400000" sx="100000" sy="-100000" kx="0" ky="0" algn="bl" rotWithShape="0"/>
          </a:effectLst>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Basic Description"/>
          <p:cNvSpPr txBox="1"/>
          <p:nvPr>
            <p:ph type="body" idx="1"/>
          </p:nvPr>
        </p:nvSpPr>
        <p:spPr>
          <a:xfrm>
            <a:off x="952497" y="-2090110"/>
            <a:ext cx="11099804" cy="6286505"/>
          </a:xfrm>
          <a:prstGeom prst="rect">
            <a:avLst/>
          </a:prstGeom>
        </p:spPr>
        <p:txBody>
          <a:bodyPr/>
          <a:lstStyle>
            <a:lvl1pPr marL="0" indent="0" algn="ctr" defTabSz="457200">
              <a:spcBef>
                <a:spcPts val="0"/>
              </a:spcBef>
              <a:buSzTx/>
              <a:buNone/>
              <a:defRPr b="1" sz="4000"/>
            </a:lvl1pPr>
          </a:lstStyle>
          <a:p>
            <a:pPr/>
            <a:r>
              <a:t>Basic Description</a:t>
            </a:r>
          </a:p>
        </p:txBody>
      </p:sp>
      <p:pic>
        <p:nvPicPr>
          <p:cNvPr id="154" name="Screenshot 2019-12-05 at 4.56.58 AM.png" descr="Screenshot 2019-12-05 at 4.56.58 AM.png"/>
          <p:cNvPicPr>
            <a:picLocks noChangeAspect="1"/>
          </p:cNvPicPr>
          <p:nvPr/>
        </p:nvPicPr>
        <p:blipFill>
          <a:blip r:embed="rId2">
            <a:extLst/>
          </a:blip>
          <a:srcRect l="963" t="963" r="962" b="0"/>
          <a:stretch>
            <a:fillRect/>
          </a:stretch>
        </p:blipFill>
        <p:spPr>
          <a:xfrm>
            <a:off x="1470620" y="1835129"/>
            <a:ext cx="10063407" cy="3627342"/>
          </a:xfrm>
          <a:prstGeom prst="rect">
            <a:avLst/>
          </a:prstGeom>
          <a:ln w="50800">
            <a:solidFill>
              <a:srgbClr val="000000"/>
            </a:solidFill>
            <a:miter lim="400000"/>
          </a:ln>
          <a:effectLst>
            <a:outerShdw sx="100000" sy="100000" kx="0" ky="0" algn="b" rotWithShape="0" blurRad="190500" dist="8455" dir="5400000">
              <a:srgbClr val="000000"/>
            </a:outerShdw>
            <a:reflection blurRad="0" stA="50000" stPos="0" endA="0" endPos="40000" dist="0" dir="5400000" fadeDir="5400000" sx="100000" sy="-100000" kx="0" ky="0" algn="bl" rotWithShape="0"/>
          </a:effectLst>
        </p:spPr>
      </p:pic>
      <p:pic>
        <p:nvPicPr>
          <p:cNvPr id="155" name="Screenshot 2019-12-05 at 4.57.14 AM.png" descr="Screenshot 2019-12-05 at 4.57.14 AM.png"/>
          <p:cNvPicPr>
            <a:picLocks noChangeAspect="1"/>
          </p:cNvPicPr>
          <p:nvPr/>
        </p:nvPicPr>
        <p:blipFill>
          <a:blip r:embed="rId3">
            <a:extLst/>
          </a:blip>
          <a:stretch>
            <a:fillRect/>
          </a:stretch>
        </p:blipFill>
        <p:spPr>
          <a:xfrm>
            <a:off x="1713867" y="5963175"/>
            <a:ext cx="10490201" cy="3098803"/>
          </a:xfrm>
          <a:prstGeom prst="rect">
            <a:avLst/>
          </a:prstGeom>
          <a:ln w="50800">
            <a:solidFill>
              <a:srgbClr val="000000"/>
            </a:solidFill>
            <a:miter lim="400000"/>
          </a:ln>
          <a:effectLst>
            <a:outerShdw sx="100000" sy="100000" kx="0" ky="0" algn="b" rotWithShape="0" blurRad="50800" dist="63500" dir="2700000">
              <a:srgbClr val="000000">
                <a:alpha val="50000"/>
              </a:srgbClr>
            </a:outerShdw>
            <a:reflection blurRad="0" stA="50000" stPos="0" endA="0" endPos="40000" dist="0" dir="5400000" fadeDir="5400000" sx="100000" sy="-100000" kx="0" ky="0" algn="bl" rotWithShape="0"/>
          </a:effectLst>
        </p:spPr>
      </p:pic>
      <p:pic>
        <p:nvPicPr>
          <p:cNvPr id="156" name="Screenshot 2019-12-05 at 4.57.29 AM.png" descr="Screenshot 2019-12-05 at 4.57.29 AM.png"/>
          <p:cNvPicPr>
            <a:picLocks noChangeAspect="1"/>
          </p:cNvPicPr>
          <p:nvPr/>
        </p:nvPicPr>
        <p:blipFill>
          <a:blip r:embed="rId4">
            <a:extLst/>
          </a:blip>
          <a:srcRect l="0" t="0" r="15973" b="0"/>
          <a:stretch>
            <a:fillRect/>
          </a:stretch>
        </p:blipFill>
        <p:spPr>
          <a:xfrm>
            <a:off x="1163406" y="5963175"/>
            <a:ext cx="544239" cy="3098803"/>
          </a:xfrm>
          <a:prstGeom prst="rect">
            <a:avLst/>
          </a:prstGeom>
          <a:ln w="50800">
            <a:solidFill>
              <a:srgbClr val="000000"/>
            </a:solidFill>
            <a:miter lim="400000"/>
          </a:ln>
          <a:effectLst>
            <a:outerShdw sx="100000" sy="100000" kx="0" ky="0" algn="b" rotWithShape="0" blurRad="190500" dist="12700" dir="5400000">
              <a:srgbClr val="000000">
                <a:alpha val="75000"/>
              </a:srgbClr>
            </a:outerShdw>
            <a:reflection blurRad="0" stA="50000" stPos="0" endA="0" endPos="40000" dist="0" dir="5400000" fadeDir="5400000" sx="100000" sy="-100000" kx="0" ky="0" algn="bl" rotWithShape="0"/>
          </a:effectLst>
        </p:spPr>
      </p:pic>
      <p:sp>
        <p:nvSpPr>
          <p:cNvPr id="157" name="Line"/>
          <p:cNvSpPr/>
          <p:nvPr/>
        </p:nvSpPr>
        <p:spPr>
          <a:xfrm flipV="1">
            <a:off x="2070711" y="1852054"/>
            <a:ext cx="2" cy="3593594"/>
          </a:xfrm>
          <a:prstGeom prst="line">
            <a:avLst/>
          </a:prstGeom>
          <a:ln w="25400">
            <a:solidFill>
              <a:srgbClr val="000000"/>
            </a:solidFill>
            <a:miter lim="400000"/>
          </a:ln>
        </p:spPr>
        <p:txBody>
          <a:bodyPr lIns="45718" tIns="45718" rIns="45718" bIns="45718"/>
          <a:lstStyle/>
          <a:p>
            <a:pP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Average Rainfall in each state"/>
          <p:cNvSpPr txBox="1"/>
          <p:nvPr>
            <p:ph type="body" idx="1"/>
          </p:nvPr>
        </p:nvSpPr>
        <p:spPr>
          <a:xfrm>
            <a:off x="794067" y="-2234136"/>
            <a:ext cx="11099805" cy="6286503"/>
          </a:xfrm>
          <a:prstGeom prst="rect">
            <a:avLst/>
          </a:prstGeom>
        </p:spPr>
        <p:txBody>
          <a:bodyPr/>
          <a:lstStyle>
            <a:lvl1pPr marL="0" indent="0" algn="ctr" defTabSz="457200">
              <a:spcBef>
                <a:spcPts val="0"/>
              </a:spcBef>
              <a:buSzTx/>
              <a:buNone/>
              <a:defRPr b="1" sz="4000"/>
            </a:lvl1pPr>
          </a:lstStyle>
          <a:p>
            <a:pPr/>
            <a:r>
              <a:t>Average Rainfall in each state</a:t>
            </a:r>
          </a:p>
        </p:txBody>
      </p:sp>
      <p:pic>
        <p:nvPicPr>
          <p:cNvPr id="160" name="Screenshot 2019-12-05 at 5.02.34 AM.png" descr="Screenshot 2019-12-05 at 5.02.34 AM.png"/>
          <p:cNvPicPr>
            <a:picLocks noChangeAspect="1"/>
          </p:cNvPicPr>
          <p:nvPr/>
        </p:nvPicPr>
        <p:blipFill>
          <a:blip r:embed="rId2">
            <a:extLst/>
          </a:blip>
          <a:stretch>
            <a:fillRect/>
          </a:stretch>
        </p:blipFill>
        <p:spPr>
          <a:xfrm>
            <a:off x="935036" y="1616773"/>
            <a:ext cx="11336368" cy="7262924"/>
          </a:xfrm>
          <a:prstGeom prst="rect">
            <a:avLst/>
          </a:prstGeom>
          <a:ln w="50800">
            <a:solidFill>
              <a:srgbClr val="000000"/>
            </a:solidFill>
            <a:miter lim="400000"/>
          </a:ln>
          <a:effectLst>
            <a:outerShdw sx="100000" sy="100000" kx="0" ky="0" algn="b" rotWithShape="0" blurRad="190500" dist="8455" dir="5400000">
              <a:srgbClr val="000000"/>
            </a:outerShdw>
            <a:reflection blurRad="0" stA="50000" stPos="0" endA="0" endPos="40000" dist="0" dir="5400000" fadeDir="5400000" sx="100000" sy="-100000" kx="0" ky="0" algn="bl" rotWithShape="0"/>
          </a:effectLst>
        </p:spPr>
      </p:pic>
      <p:pic>
        <p:nvPicPr>
          <p:cNvPr id="161" name="Screenshot 2019-12-05 at 5.11.38 AM.png" descr="Screenshot 2019-12-05 at 5.11.38 AM.png"/>
          <p:cNvPicPr>
            <a:picLocks noChangeAspect="1"/>
          </p:cNvPicPr>
          <p:nvPr/>
        </p:nvPicPr>
        <p:blipFill>
          <a:blip r:embed="rId3">
            <a:extLst/>
          </a:blip>
          <a:stretch>
            <a:fillRect/>
          </a:stretch>
        </p:blipFill>
        <p:spPr>
          <a:xfrm>
            <a:off x="2699144" y="8890906"/>
            <a:ext cx="7606511" cy="381122"/>
          </a:xfrm>
          <a:prstGeom prst="rect">
            <a:avLst/>
          </a:prstGeom>
          <a:ln w="50800">
            <a:solidFill>
              <a:srgbClr val="000000"/>
            </a:solidFill>
            <a:miter lim="400000"/>
          </a:ln>
          <a:effectLst>
            <a:outerShdw sx="100000" sy="100000" kx="0" ky="0" algn="b" rotWithShape="0" blurRad="190500" dist="8455" dir="5400000">
              <a:srgbClr val="000000"/>
            </a:outerShdw>
            <a:reflection blurRad="0" stA="50000" stPos="0" endA="0" endPos="40000" dist="0" dir="5400000" fadeDir="5400000" sx="100000" sy="-100000" kx="0" ky="0" algn="bl" rotWithShape="0"/>
          </a:effectLst>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Average Rainfall in each Year"/>
          <p:cNvSpPr txBox="1"/>
          <p:nvPr>
            <p:ph type="body" idx="1"/>
          </p:nvPr>
        </p:nvSpPr>
        <p:spPr>
          <a:xfrm>
            <a:off x="779664" y="-1809752"/>
            <a:ext cx="11099805" cy="6286504"/>
          </a:xfrm>
          <a:prstGeom prst="rect">
            <a:avLst/>
          </a:prstGeom>
        </p:spPr>
        <p:txBody>
          <a:bodyPr/>
          <a:lstStyle>
            <a:lvl1pPr marL="0" indent="0" algn="ctr" defTabSz="457200">
              <a:spcBef>
                <a:spcPts val="0"/>
              </a:spcBef>
              <a:buSzTx/>
              <a:buNone/>
              <a:defRPr b="1" sz="4000"/>
            </a:lvl1pPr>
          </a:lstStyle>
          <a:p>
            <a:pPr/>
            <a:r>
              <a:t>Average Rainfall in each Year</a:t>
            </a:r>
          </a:p>
        </p:txBody>
      </p:sp>
      <p:pic>
        <p:nvPicPr>
          <p:cNvPr id="164" name="Screenshot 2019-12-05 at 5.04.43 AM.png" descr="Screenshot 2019-12-05 at 5.04.43 AM.png"/>
          <p:cNvPicPr>
            <a:picLocks noChangeAspect="1"/>
          </p:cNvPicPr>
          <p:nvPr/>
        </p:nvPicPr>
        <p:blipFill>
          <a:blip r:embed="rId2">
            <a:extLst/>
          </a:blip>
          <a:stretch>
            <a:fillRect/>
          </a:stretch>
        </p:blipFill>
        <p:spPr>
          <a:xfrm>
            <a:off x="222249" y="2350784"/>
            <a:ext cx="12560301" cy="5410205"/>
          </a:xfrm>
          <a:prstGeom prst="rect">
            <a:avLst/>
          </a:prstGeom>
          <a:ln w="50800">
            <a:solidFill>
              <a:srgbClr val="000000"/>
            </a:solidFill>
            <a:miter lim="400000"/>
          </a:ln>
          <a:effectLst>
            <a:outerShdw sx="100000" sy="100000" kx="0" ky="0" algn="b" rotWithShape="0" blurRad="190500" dist="8455" dir="5400000">
              <a:srgbClr val="000000"/>
            </a:outerShdw>
            <a:reflection blurRad="0" stA="50000" stPos="0" endA="0" endPos="40000" dist="0" dir="5400000" fadeDir="5400000" sx="100000" sy="-100000" kx="0" ky="0" algn="bl" rotWithShape="0"/>
          </a:effectLst>
        </p:spPr>
      </p:pic>
      <p:pic>
        <p:nvPicPr>
          <p:cNvPr id="165" name="Screenshot 2019-12-05 at 5.05.01 AM.png" descr="Screenshot 2019-12-05 at 5.05.01 AM.png"/>
          <p:cNvPicPr>
            <a:picLocks noChangeAspect="1"/>
          </p:cNvPicPr>
          <p:nvPr/>
        </p:nvPicPr>
        <p:blipFill>
          <a:blip r:embed="rId3">
            <a:extLst/>
          </a:blip>
          <a:stretch>
            <a:fillRect/>
          </a:stretch>
        </p:blipFill>
        <p:spPr>
          <a:xfrm>
            <a:off x="3784855" y="8207947"/>
            <a:ext cx="5435090" cy="612146"/>
          </a:xfrm>
          <a:prstGeom prst="rect">
            <a:avLst/>
          </a:prstGeom>
          <a:ln w="50800">
            <a:solidFill>
              <a:srgbClr val="000000"/>
            </a:solidFill>
            <a:miter lim="400000"/>
          </a:ln>
          <a:effectLst>
            <a:outerShdw sx="100000" sy="100000" kx="0" ky="0" algn="b" rotWithShape="0" blurRad="190500" dist="8455" dir="5400000">
              <a:srgbClr val="000000"/>
            </a:outerShdw>
            <a:reflection blurRad="0" stA="50000" stPos="0" endA="0" endPos="40000" dist="0" dir="5400000" fadeDir="5400000" sx="100000" sy="-100000" kx="0" ky="0" algn="bl" rotWithShape="0"/>
          </a:effectLst>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Average Rainfall in each month of the Year"/>
          <p:cNvSpPr txBox="1"/>
          <p:nvPr>
            <p:ph type="body" idx="1"/>
          </p:nvPr>
        </p:nvSpPr>
        <p:spPr>
          <a:xfrm>
            <a:off x="794067" y="-1989290"/>
            <a:ext cx="11099805" cy="6286505"/>
          </a:xfrm>
          <a:prstGeom prst="rect">
            <a:avLst/>
          </a:prstGeom>
        </p:spPr>
        <p:txBody>
          <a:bodyPr/>
          <a:lstStyle>
            <a:lvl1pPr marL="0" indent="0" algn="ctr" defTabSz="457200">
              <a:spcBef>
                <a:spcPts val="0"/>
              </a:spcBef>
              <a:buSzTx/>
              <a:buNone/>
              <a:defRPr b="1" sz="4000"/>
            </a:lvl1pPr>
          </a:lstStyle>
          <a:p>
            <a:pPr/>
            <a:r>
              <a:t>Average Rainfall in each month of the Year</a:t>
            </a:r>
          </a:p>
        </p:txBody>
      </p:sp>
      <p:pic>
        <p:nvPicPr>
          <p:cNvPr id="168" name="Screenshot 2019-12-05 at 5.07.59 AM.png" descr="Screenshot 2019-12-05 at 5.07.59 AM.png"/>
          <p:cNvPicPr>
            <a:picLocks noChangeAspect="1"/>
          </p:cNvPicPr>
          <p:nvPr/>
        </p:nvPicPr>
        <p:blipFill>
          <a:blip r:embed="rId2">
            <a:extLst/>
          </a:blip>
          <a:stretch>
            <a:fillRect/>
          </a:stretch>
        </p:blipFill>
        <p:spPr>
          <a:xfrm>
            <a:off x="2876549" y="1873250"/>
            <a:ext cx="7251701" cy="6007102"/>
          </a:xfrm>
          <a:prstGeom prst="rect">
            <a:avLst/>
          </a:prstGeom>
          <a:ln w="50800">
            <a:solidFill>
              <a:srgbClr val="000000"/>
            </a:solidFill>
            <a:miter lim="400000"/>
          </a:ln>
          <a:effectLst>
            <a:outerShdw sx="100000" sy="100000" kx="0" ky="0" algn="b" rotWithShape="0" blurRad="190500" dist="8455" dir="5400000">
              <a:srgbClr val="000000"/>
            </a:outerShdw>
            <a:reflection blurRad="0" stA="50000" stPos="0" endA="0" endPos="40000" dist="0" dir="5400000" fadeDir="5400000" sx="100000" sy="-100000" kx="0" ky="0" algn="bl" rotWithShape="0"/>
          </a:effectLst>
        </p:spPr>
      </p:pic>
      <p:pic>
        <p:nvPicPr>
          <p:cNvPr id="169" name="Screenshot 2019-12-05 at 5.11.08 AM.png" descr="Screenshot 2019-12-05 at 5.11.08 AM.png"/>
          <p:cNvPicPr>
            <a:picLocks noChangeAspect="1"/>
          </p:cNvPicPr>
          <p:nvPr/>
        </p:nvPicPr>
        <p:blipFill>
          <a:blip r:embed="rId3">
            <a:extLst/>
          </a:blip>
          <a:stretch>
            <a:fillRect/>
          </a:stretch>
        </p:blipFill>
        <p:spPr>
          <a:xfrm>
            <a:off x="2408995" y="8428559"/>
            <a:ext cx="8186809" cy="367949"/>
          </a:xfrm>
          <a:prstGeom prst="rect">
            <a:avLst/>
          </a:prstGeom>
          <a:ln w="50800">
            <a:solidFill>
              <a:srgbClr val="000000"/>
            </a:solidFill>
            <a:miter lim="400000"/>
          </a:ln>
          <a:effectLst>
            <a:outerShdw sx="100000" sy="100000" kx="0" ky="0" algn="b" rotWithShape="0" blurRad="190500" dist="8455" dir="5400000">
              <a:srgbClr val="000000"/>
            </a:outerShdw>
            <a:reflection blurRad="0" stA="50000" stPos="0" endA="0" endPos="40000" dist="0" dir="5400000" fadeDir="5400000" sx="100000" sy="-100000" kx="0" ky="0" algn="bl" rotWithShape="0"/>
          </a:effectLst>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Normal Distribution for the ANNUAL RAINFALL in each state"/>
          <p:cNvSpPr txBox="1"/>
          <p:nvPr>
            <p:ph type="body" idx="1"/>
          </p:nvPr>
        </p:nvSpPr>
        <p:spPr>
          <a:xfrm>
            <a:off x="1076778" y="-2129059"/>
            <a:ext cx="11099805" cy="7213601"/>
          </a:xfrm>
          <a:prstGeom prst="rect">
            <a:avLst/>
          </a:prstGeom>
        </p:spPr>
        <p:txBody>
          <a:bodyPr/>
          <a:lstStyle>
            <a:lvl1pPr marL="0" indent="0" algn="ctr" defTabSz="457200">
              <a:spcBef>
                <a:spcPts val="0"/>
              </a:spcBef>
              <a:buSzTx/>
              <a:buNone/>
              <a:defRPr b="1" sz="4000"/>
            </a:lvl1pPr>
          </a:lstStyle>
          <a:p>
            <a:pPr/>
            <a:r>
              <a:t>Normal Distribution for the ANNUAL RAINFALL in each state</a:t>
            </a:r>
          </a:p>
        </p:txBody>
      </p:sp>
      <p:pic>
        <p:nvPicPr>
          <p:cNvPr id="172" name="Screenshot 2019-12-05 at 5.14.29 AM.png" descr="Screenshot 2019-12-05 at 5.14.29 AM.png"/>
          <p:cNvPicPr>
            <a:picLocks noChangeAspect="1"/>
          </p:cNvPicPr>
          <p:nvPr/>
        </p:nvPicPr>
        <p:blipFill>
          <a:blip r:embed="rId2">
            <a:extLst/>
          </a:blip>
          <a:stretch>
            <a:fillRect/>
          </a:stretch>
        </p:blipFill>
        <p:spPr>
          <a:xfrm>
            <a:off x="1552238" y="2989820"/>
            <a:ext cx="10148886" cy="5199741"/>
          </a:xfrm>
          <a:prstGeom prst="rect">
            <a:avLst/>
          </a:prstGeom>
          <a:ln w="50800">
            <a:solidFill>
              <a:srgbClr val="000000"/>
            </a:solidFill>
            <a:miter lim="400000"/>
          </a:ln>
          <a:effectLst>
            <a:outerShdw sx="100000" sy="100000" kx="0" ky="0" algn="b" rotWithShape="0" blurRad="190500" dist="8455" dir="5400000">
              <a:srgbClr val="000000"/>
            </a:outerShdw>
            <a:reflection blurRad="0" stA="50000" stPos="0" endA="0" endPos="40000" dist="0" dir="5400000" fadeDir="5400000" sx="100000" sy="-100000" kx="0" ky="0" algn="bl" rotWithShape="0"/>
          </a:effectLst>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Average Rainfall in India"/>
          <p:cNvSpPr txBox="1"/>
          <p:nvPr>
            <p:ph type="body" idx="1"/>
          </p:nvPr>
        </p:nvSpPr>
        <p:spPr>
          <a:xfrm>
            <a:off x="750858" y="-616766"/>
            <a:ext cx="11099805" cy="7213601"/>
          </a:xfrm>
          <a:prstGeom prst="rect">
            <a:avLst/>
          </a:prstGeom>
        </p:spPr>
        <p:txBody>
          <a:bodyPr/>
          <a:lstStyle>
            <a:lvl1pPr marL="0" indent="0" algn="ctr" defTabSz="457200">
              <a:spcBef>
                <a:spcPts val="0"/>
              </a:spcBef>
              <a:buSzTx/>
              <a:buNone/>
              <a:defRPr b="1" sz="4000"/>
            </a:lvl1pPr>
          </a:lstStyle>
          <a:p>
            <a:pPr/>
            <a:r>
              <a:t>Average Rainfall in India</a:t>
            </a:r>
          </a:p>
        </p:txBody>
      </p:sp>
      <p:pic>
        <p:nvPicPr>
          <p:cNvPr id="175" name="Screenshot 2019-12-05 at 5.19.08 AM.png" descr="Screenshot 2019-12-05 at 5.19.08 AM.png"/>
          <p:cNvPicPr>
            <a:picLocks noChangeAspect="1"/>
          </p:cNvPicPr>
          <p:nvPr/>
        </p:nvPicPr>
        <p:blipFill>
          <a:blip r:embed="rId2">
            <a:extLst/>
          </a:blip>
          <a:stretch>
            <a:fillRect/>
          </a:stretch>
        </p:blipFill>
        <p:spPr>
          <a:xfrm>
            <a:off x="1659063" y="4659941"/>
            <a:ext cx="9945924" cy="1374643"/>
          </a:xfrm>
          <a:prstGeom prst="rect">
            <a:avLst/>
          </a:prstGeom>
          <a:ln w="50800">
            <a:solidFill>
              <a:srgbClr val="000000"/>
            </a:solidFill>
            <a:miter lim="400000"/>
          </a:ln>
          <a:effectLst>
            <a:outerShdw sx="100000" sy="100000" kx="0" ky="0" algn="b" rotWithShape="0" blurRad="190500" dist="8455" dir="5400000">
              <a:srgbClr val="000000"/>
            </a:outerShdw>
            <a:reflection blurRad="0" stA="50000" stPos="0" endA="0" endPos="40000" dist="0" dir="5400000" fadeDir="5400000" sx="100000" sy="-100000" kx="0" ky="0" algn="bl" rotWithShape="0"/>
          </a:effectLst>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Z TEST"/>
          <p:cNvSpPr txBox="1"/>
          <p:nvPr>
            <p:ph type="body" idx="1"/>
          </p:nvPr>
        </p:nvSpPr>
        <p:spPr>
          <a:xfrm>
            <a:off x="952497" y="-2076451"/>
            <a:ext cx="11099804" cy="7213601"/>
          </a:xfrm>
          <a:prstGeom prst="rect">
            <a:avLst/>
          </a:prstGeom>
        </p:spPr>
        <p:txBody>
          <a:bodyPr/>
          <a:lstStyle>
            <a:lvl1pPr marL="0" indent="0" algn="ctr" defTabSz="457200">
              <a:spcBef>
                <a:spcPts val="0"/>
              </a:spcBef>
              <a:buSzTx/>
              <a:buNone/>
              <a:defRPr b="1" sz="4000"/>
            </a:lvl1pPr>
          </a:lstStyle>
          <a:p>
            <a:pPr/>
            <a:r>
              <a:t>Z TEST</a:t>
            </a:r>
          </a:p>
        </p:txBody>
      </p:sp>
      <p:pic>
        <p:nvPicPr>
          <p:cNvPr id="178" name="Screenshot 2019-12-05 at 5.21.50 AM.png" descr="Screenshot 2019-12-05 at 5.21.50 AM.png"/>
          <p:cNvPicPr>
            <a:picLocks noChangeAspect="1"/>
          </p:cNvPicPr>
          <p:nvPr/>
        </p:nvPicPr>
        <p:blipFill>
          <a:blip r:embed="rId2">
            <a:extLst/>
          </a:blip>
          <a:stretch>
            <a:fillRect/>
          </a:stretch>
        </p:blipFill>
        <p:spPr>
          <a:xfrm>
            <a:off x="2116969" y="2152875"/>
            <a:ext cx="8280401" cy="508003"/>
          </a:xfrm>
          <a:prstGeom prst="rect">
            <a:avLst/>
          </a:prstGeom>
          <a:ln w="50800">
            <a:solidFill>
              <a:srgbClr val="000000"/>
            </a:solidFill>
            <a:miter lim="400000"/>
          </a:ln>
          <a:effectLst>
            <a:outerShdw sx="100000" sy="100000" kx="0" ky="0" algn="b" rotWithShape="0" blurRad="190500" dist="8455" dir="5400000">
              <a:srgbClr val="000000"/>
            </a:outerShdw>
            <a:reflection blurRad="0" stA="50000" stPos="0" endA="0" endPos="40000" dist="0" dir="5400000" fadeDir="5400000" sx="100000" sy="-100000" kx="0" ky="0" algn="bl" rotWithShape="0"/>
          </a:effectLst>
        </p:spPr>
      </p:pic>
      <p:pic>
        <p:nvPicPr>
          <p:cNvPr id="179" name="Screenshot 2019-12-05 at 5.21.58 AM.png" descr="Screenshot 2019-12-05 at 5.21.58 AM.png"/>
          <p:cNvPicPr>
            <a:picLocks noChangeAspect="1"/>
          </p:cNvPicPr>
          <p:nvPr/>
        </p:nvPicPr>
        <p:blipFill>
          <a:blip r:embed="rId3">
            <a:extLst/>
          </a:blip>
          <a:stretch>
            <a:fillRect/>
          </a:stretch>
        </p:blipFill>
        <p:spPr>
          <a:xfrm>
            <a:off x="3279018" y="2959654"/>
            <a:ext cx="5956304" cy="444503"/>
          </a:xfrm>
          <a:prstGeom prst="rect">
            <a:avLst/>
          </a:prstGeom>
          <a:ln w="50800">
            <a:solidFill>
              <a:srgbClr val="000000"/>
            </a:solidFill>
            <a:miter lim="400000"/>
          </a:ln>
          <a:effectLst>
            <a:outerShdw sx="100000" sy="100000" kx="0" ky="0" algn="b" rotWithShape="0" blurRad="190500" dist="8455" dir="5400000">
              <a:srgbClr val="000000"/>
            </a:outerShdw>
            <a:reflection blurRad="0" stA="50000" stPos="0" endA="0" endPos="40000" dist="0" dir="5400000" fadeDir="5400000" sx="100000" sy="-100000" kx="0" ky="0" algn="bl" rotWithShape="0"/>
          </a:effectLst>
        </p:spPr>
      </p:pic>
      <p:pic>
        <p:nvPicPr>
          <p:cNvPr id="180" name="Screenshot 2019-12-05 at 5.22.08 AM.png" descr="Screenshot 2019-12-05 at 5.22.08 AM.png"/>
          <p:cNvPicPr>
            <a:picLocks noChangeAspect="1"/>
          </p:cNvPicPr>
          <p:nvPr/>
        </p:nvPicPr>
        <p:blipFill>
          <a:blip r:embed="rId4">
            <a:extLst/>
          </a:blip>
          <a:stretch>
            <a:fillRect/>
          </a:stretch>
        </p:blipFill>
        <p:spPr>
          <a:xfrm>
            <a:off x="4738737" y="3702932"/>
            <a:ext cx="3238503" cy="698503"/>
          </a:xfrm>
          <a:prstGeom prst="rect">
            <a:avLst/>
          </a:prstGeom>
          <a:ln w="50800">
            <a:solidFill>
              <a:srgbClr val="000000"/>
            </a:solidFill>
            <a:miter lim="400000"/>
          </a:ln>
          <a:effectLst>
            <a:outerShdw sx="100000" sy="100000" kx="0" ky="0" algn="b" rotWithShape="0" blurRad="190500" dist="8455" dir="5400000">
              <a:srgbClr val="000000"/>
            </a:outerShdw>
            <a:reflection blurRad="0" stA="50000" stPos="0" endA="0" endPos="40000" dist="0" dir="5400000" fadeDir="5400000" sx="100000" sy="-100000" kx="0" ky="0" algn="bl" rotWithShape="0"/>
          </a:effectLst>
        </p:spPr>
      </p:pic>
      <p:pic>
        <p:nvPicPr>
          <p:cNvPr id="181" name="Screenshot 2019-12-05 at 5.22.20 AM.png" descr="Screenshot 2019-12-05 at 5.22.20 AM.png"/>
          <p:cNvPicPr>
            <a:picLocks noChangeAspect="1"/>
          </p:cNvPicPr>
          <p:nvPr/>
        </p:nvPicPr>
        <p:blipFill>
          <a:blip r:embed="rId5">
            <a:extLst/>
          </a:blip>
          <a:stretch>
            <a:fillRect/>
          </a:stretch>
        </p:blipFill>
        <p:spPr>
          <a:xfrm>
            <a:off x="4079118" y="4641850"/>
            <a:ext cx="4356104" cy="469902"/>
          </a:xfrm>
          <a:prstGeom prst="rect">
            <a:avLst/>
          </a:prstGeom>
          <a:ln w="50800">
            <a:solidFill>
              <a:srgbClr val="000000"/>
            </a:solidFill>
            <a:miter lim="400000"/>
          </a:ln>
          <a:effectLst>
            <a:outerShdw sx="100000" sy="100000" kx="0" ky="0" algn="b" rotWithShape="0" blurRad="190500" dist="8455" dir="5400000">
              <a:srgbClr val="000000"/>
            </a:outerShdw>
            <a:reflection blurRad="0" stA="50000" stPos="0" endA="0" endPos="40000" dist="0" dir="5400000" fadeDir="5400000" sx="100000" sy="-100000" kx="0" ky="0" algn="bl" rotWithShape="0"/>
          </a:effectLst>
        </p:spPr>
      </p:pic>
      <p:pic>
        <p:nvPicPr>
          <p:cNvPr id="182" name="Screenshot 2019-12-05 at 5.22.30 AM.png" descr="Screenshot 2019-12-05 at 5.22.30 AM.png"/>
          <p:cNvPicPr>
            <a:picLocks noChangeAspect="1"/>
          </p:cNvPicPr>
          <p:nvPr/>
        </p:nvPicPr>
        <p:blipFill>
          <a:blip r:embed="rId6">
            <a:extLst/>
          </a:blip>
          <a:stretch>
            <a:fillRect/>
          </a:stretch>
        </p:blipFill>
        <p:spPr>
          <a:xfrm>
            <a:off x="5044318" y="5352167"/>
            <a:ext cx="2425703" cy="482603"/>
          </a:xfrm>
          <a:prstGeom prst="rect">
            <a:avLst/>
          </a:prstGeom>
          <a:ln w="50800">
            <a:solidFill>
              <a:srgbClr val="000000"/>
            </a:solidFill>
            <a:miter lim="400000"/>
          </a:ln>
          <a:effectLst>
            <a:outerShdw sx="100000" sy="100000" kx="0" ky="0" algn="b" rotWithShape="0" blurRad="190500" dist="8455" dir="5400000">
              <a:srgbClr val="000000"/>
            </a:outerShdw>
            <a:reflection blurRad="0" stA="50000" stPos="0" endA="0" endPos="40000" dist="0" dir="5400000" fadeDir="5400000" sx="100000" sy="-100000" kx="0" ky="0" algn="bl" rotWithShape="0"/>
          </a:effectLst>
        </p:spPr>
      </p:pic>
      <p:pic>
        <p:nvPicPr>
          <p:cNvPr id="183" name="Screenshot 2019-12-05 at 5.22.50 AM.png" descr="Screenshot 2019-12-05 at 5.22.50 AM.png"/>
          <p:cNvPicPr>
            <a:picLocks noChangeAspect="1"/>
          </p:cNvPicPr>
          <p:nvPr/>
        </p:nvPicPr>
        <p:blipFill>
          <a:blip r:embed="rId7">
            <a:extLst/>
          </a:blip>
          <a:stretch>
            <a:fillRect/>
          </a:stretch>
        </p:blipFill>
        <p:spPr>
          <a:xfrm>
            <a:off x="3139319" y="7782779"/>
            <a:ext cx="6235702" cy="596904"/>
          </a:xfrm>
          <a:prstGeom prst="rect">
            <a:avLst/>
          </a:prstGeom>
          <a:ln w="50800">
            <a:solidFill>
              <a:srgbClr val="000000"/>
            </a:solidFill>
            <a:miter lim="400000"/>
          </a:ln>
          <a:effectLst>
            <a:outerShdw sx="100000" sy="100000" kx="0" ky="0" algn="b" rotWithShape="0" blurRad="190500" dist="8455" dir="5400000">
              <a:srgbClr val="000000"/>
            </a:outerShdw>
            <a:reflection blurRad="0" stA="50000" stPos="0" endA="0" endPos="40000" dist="0" dir="5400000" fadeDir="5400000" sx="100000" sy="-100000" kx="0" ky="0" algn="bl" rotWithShape="0"/>
          </a:effectLst>
        </p:spPr>
      </p:pic>
      <p:pic>
        <p:nvPicPr>
          <p:cNvPr id="184" name="Screenshot 2019-12-05 at 5.24.28 AM.png" descr="Screenshot 2019-12-05 at 5.24.28 AM.png"/>
          <p:cNvPicPr>
            <a:picLocks noChangeAspect="1"/>
          </p:cNvPicPr>
          <p:nvPr/>
        </p:nvPicPr>
        <p:blipFill>
          <a:blip r:embed="rId8">
            <a:extLst/>
          </a:blip>
          <a:stretch>
            <a:fillRect/>
          </a:stretch>
        </p:blipFill>
        <p:spPr>
          <a:xfrm>
            <a:off x="3399668" y="6075183"/>
            <a:ext cx="5715004" cy="1333503"/>
          </a:xfrm>
          <a:prstGeom prst="rect">
            <a:avLst/>
          </a:prstGeom>
          <a:ln w="50800">
            <a:solidFill>
              <a:srgbClr val="000000"/>
            </a:solidFill>
            <a:miter lim="400000"/>
          </a:ln>
          <a:effectLst>
            <a:outerShdw sx="100000" sy="100000" kx="0" ky="0" algn="b" rotWithShape="0" blurRad="190500" dist="8455" dir="5400000">
              <a:srgbClr val="000000"/>
            </a:outerShdw>
            <a:reflection blurRad="0" stA="50000" stPos="0" endA="0" endPos="40000" dist="0" dir="5400000" fadeDir="5400000" sx="100000" sy="-100000" kx="0" ky="0" algn="bl" rotWithShape="0"/>
          </a:effectLst>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DATASET…"/>
          <p:cNvSpPr txBox="1"/>
          <p:nvPr>
            <p:ph type="title"/>
          </p:nvPr>
        </p:nvSpPr>
        <p:spPr>
          <a:xfrm>
            <a:off x="1130300" y="1241425"/>
            <a:ext cx="11099800" cy="2682875"/>
          </a:xfrm>
          <a:prstGeom prst="rect">
            <a:avLst/>
          </a:prstGeom>
        </p:spPr>
        <p:txBody>
          <a:bodyPr/>
          <a:lstStyle/>
          <a:p>
            <a:pPr defTabSz="537462">
              <a:defRPr b="1" sz="5500" u="sng">
                <a:latin typeface="Times New Roman"/>
                <a:ea typeface="Times New Roman"/>
                <a:cs typeface="Times New Roman"/>
                <a:sym typeface="Times New Roman"/>
              </a:defRPr>
            </a:pPr>
            <a:r>
              <a:t>DATASET</a:t>
            </a:r>
            <a:r>
              <a:rPr u="none"/>
              <a:t> </a:t>
            </a:r>
            <a:r>
              <a:rPr sz="7300" u="none"/>
              <a:t> </a:t>
            </a:r>
            <a:endParaRPr sz="7300"/>
          </a:p>
          <a:p>
            <a:pPr defTabSz="537462">
              <a:defRPr b="1" sz="7300">
                <a:latin typeface="Times New Roman"/>
                <a:ea typeface="Times New Roman"/>
                <a:cs typeface="Times New Roman"/>
                <a:sym typeface="Times New Roman"/>
              </a:defRPr>
            </a:pPr>
            <a:r>
              <a:t>Rainfall in India 1901-2015</a:t>
            </a:r>
          </a:p>
        </p:txBody>
      </p:sp>
      <p:sp>
        <p:nvSpPr>
          <p:cNvPr id="123" name="Sub-division wise monthly rainfall data for 115 years from 1901-2015…"/>
          <p:cNvSpPr txBox="1"/>
          <p:nvPr>
            <p:ph type="body" idx="1"/>
          </p:nvPr>
        </p:nvSpPr>
        <p:spPr>
          <a:xfrm>
            <a:off x="126998" y="3079750"/>
            <a:ext cx="11981809" cy="6286500"/>
          </a:xfrm>
          <a:prstGeom prst="rect">
            <a:avLst/>
          </a:prstGeom>
        </p:spPr>
        <p:txBody>
          <a:bodyPr/>
          <a:lstStyle/>
          <a:p>
            <a:pPr marL="0" indent="0" algn="ctr">
              <a:buSzTx/>
              <a:buNone/>
              <a:defRPr b="1"/>
            </a:pPr>
            <a:r>
              <a:t>         </a:t>
            </a:r>
            <a:r>
              <a:rPr sz="3400"/>
              <a:t>Sub-division wise monthly rainfall data for 115 years from 1901-2015</a:t>
            </a:r>
          </a:p>
          <a:p>
            <a:pPr marL="0" indent="0" algn="ctr">
              <a:buSzTx/>
              <a:buNone/>
              <a:defRPr b="1"/>
            </a:pPr>
            <a:r>
              <a:t>      </a:t>
            </a:r>
            <a:r>
              <a:rPr sz="3000"/>
              <a:t>Source - </a:t>
            </a:r>
            <a:r>
              <a:rPr sz="3000" u="sng">
                <a:solidFill>
                  <a:srgbClr val="0000FF"/>
                </a:solidFill>
                <a:uFill>
                  <a:solidFill>
                    <a:srgbClr val="0000FF"/>
                  </a:solidFill>
                </a:uFill>
                <a:hlinkClick r:id="rId2" invalidUrl="" action="" tgtFrame="" tooltip="" history="1" highlightClick="0" endSnd="0"/>
              </a:rPr>
              <a:t>https://data.gov.in/catalog/rainfall-india</a:t>
            </a:r>
            <a:endParaRPr sz="3000"/>
          </a:p>
          <a:p>
            <a:pPr marL="0" indent="0" algn="ctr">
              <a:buSzTx/>
              <a:buNone/>
              <a:defRPr b="1" sz="3000"/>
            </a:pPr>
            <a:r>
              <a:t>        SAKSHAM YADAV ( 18csu187 ) </a:t>
            </a:r>
          </a:p>
          <a:p>
            <a:pPr marL="0" indent="0" algn="ctr">
              <a:buSzTx/>
              <a:buNone/>
              <a:defRPr b="1" sz="3000"/>
            </a:pPr>
            <a:r>
              <a:t>        SALONI YADAV ( 18csu188 )</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T TEST"/>
          <p:cNvSpPr txBox="1"/>
          <p:nvPr>
            <p:ph type="body" idx="1"/>
          </p:nvPr>
        </p:nvSpPr>
        <p:spPr>
          <a:xfrm>
            <a:off x="952497" y="-1960485"/>
            <a:ext cx="11099804" cy="6286505"/>
          </a:xfrm>
          <a:prstGeom prst="rect">
            <a:avLst/>
          </a:prstGeom>
        </p:spPr>
        <p:txBody>
          <a:bodyPr/>
          <a:lstStyle>
            <a:lvl1pPr marL="0" indent="0" algn="ctr" defTabSz="457200">
              <a:spcBef>
                <a:spcPts val="0"/>
              </a:spcBef>
              <a:buSzTx/>
              <a:buNone/>
              <a:defRPr b="1" sz="4000"/>
            </a:lvl1pPr>
          </a:lstStyle>
          <a:p>
            <a:pPr/>
            <a:r>
              <a:t>T TEST</a:t>
            </a:r>
          </a:p>
        </p:txBody>
      </p:sp>
      <p:pic>
        <p:nvPicPr>
          <p:cNvPr id="187" name="Screenshot 2019-12-05 at 5.30.59 AM.png" descr="Screenshot 2019-12-05 at 5.30.59 AM.png"/>
          <p:cNvPicPr>
            <a:picLocks noChangeAspect="1"/>
          </p:cNvPicPr>
          <p:nvPr/>
        </p:nvPicPr>
        <p:blipFill>
          <a:blip r:embed="rId2">
            <a:extLst/>
          </a:blip>
          <a:stretch>
            <a:fillRect/>
          </a:stretch>
        </p:blipFill>
        <p:spPr>
          <a:xfrm>
            <a:off x="3892550" y="5358434"/>
            <a:ext cx="5219702" cy="1701803"/>
          </a:xfrm>
          <a:prstGeom prst="rect">
            <a:avLst/>
          </a:prstGeom>
          <a:ln w="50800">
            <a:solidFill>
              <a:srgbClr val="000000"/>
            </a:solidFill>
            <a:miter lim="400000"/>
          </a:ln>
          <a:effectLst>
            <a:outerShdw sx="100000" sy="100000" kx="0" ky="0" algn="b" rotWithShape="0" blurRad="190500" dist="8455" dir="5400000">
              <a:srgbClr val="000000"/>
            </a:outerShdw>
            <a:reflection blurRad="0" stA="50000" stPos="0" endA="0" endPos="40000" dist="0" dir="5400000" fadeDir="5400000" sx="100000" sy="-100000" kx="0" ky="0" algn="bl" rotWithShape="0"/>
          </a:effectLst>
        </p:spPr>
      </p:pic>
      <p:pic>
        <p:nvPicPr>
          <p:cNvPr id="188" name="Screenshot 2019-12-05 at 5.31.07 AM.png" descr="Screenshot 2019-12-05 at 5.31.07 AM.png"/>
          <p:cNvPicPr>
            <a:picLocks noChangeAspect="1"/>
          </p:cNvPicPr>
          <p:nvPr/>
        </p:nvPicPr>
        <p:blipFill>
          <a:blip r:embed="rId3">
            <a:extLst/>
          </a:blip>
          <a:stretch>
            <a:fillRect/>
          </a:stretch>
        </p:blipFill>
        <p:spPr>
          <a:xfrm>
            <a:off x="3765550" y="8386556"/>
            <a:ext cx="5473702" cy="546103"/>
          </a:xfrm>
          <a:prstGeom prst="rect">
            <a:avLst/>
          </a:prstGeom>
          <a:ln w="50800">
            <a:solidFill>
              <a:srgbClr val="000000"/>
            </a:solidFill>
            <a:miter lim="400000"/>
          </a:ln>
          <a:effectLst>
            <a:outerShdw sx="100000" sy="100000" kx="0" ky="0" algn="b" rotWithShape="0" blurRad="190500" dist="8455" dir="5400000">
              <a:srgbClr val="000000"/>
            </a:outerShdw>
            <a:reflection blurRad="0" stA="50000" stPos="0" endA="0" endPos="40000" dist="0" dir="5400000" fadeDir="5400000" sx="100000" sy="-100000" kx="0" ky="0" algn="bl" rotWithShape="0"/>
          </a:effectLst>
        </p:spPr>
      </p:pic>
      <p:pic>
        <p:nvPicPr>
          <p:cNvPr id="189" name="Screenshot 2019-12-05 at 5.31.19 AM.png" descr="Screenshot 2019-12-05 at 5.31.19 AM.png"/>
          <p:cNvPicPr>
            <a:picLocks noChangeAspect="1"/>
          </p:cNvPicPr>
          <p:nvPr/>
        </p:nvPicPr>
        <p:blipFill>
          <a:blip r:embed="rId4">
            <a:extLst/>
          </a:blip>
          <a:stretch>
            <a:fillRect/>
          </a:stretch>
        </p:blipFill>
        <p:spPr>
          <a:xfrm>
            <a:off x="5270498" y="4485723"/>
            <a:ext cx="2463802" cy="431803"/>
          </a:xfrm>
          <a:prstGeom prst="rect">
            <a:avLst/>
          </a:prstGeom>
          <a:ln w="50800">
            <a:solidFill>
              <a:srgbClr val="000000"/>
            </a:solidFill>
            <a:miter lim="400000"/>
          </a:ln>
          <a:effectLst>
            <a:outerShdw sx="100000" sy="100000" kx="0" ky="0" algn="b" rotWithShape="0" blurRad="190500" dist="8455" dir="5400000">
              <a:srgbClr val="000000"/>
            </a:outerShdw>
            <a:reflection blurRad="0" stA="50000" stPos="0" endA="0" endPos="40000" dist="0" dir="5400000" fadeDir="5400000" sx="100000" sy="-100000" kx="0" ky="0" algn="bl" rotWithShape="0"/>
          </a:effectLst>
        </p:spPr>
      </p:pic>
      <p:pic>
        <p:nvPicPr>
          <p:cNvPr id="190" name="Screenshot 2019-12-05 at 5.31.26 AM.png" descr="Screenshot 2019-12-05 at 5.31.26 AM.png"/>
          <p:cNvPicPr>
            <a:picLocks noChangeAspect="1"/>
          </p:cNvPicPr>
          <p:nvPr/>
        </p:nvPicPr>
        <p:blipFill>
          <a:blip r:embed="rId5">
            <a:extLst/>
          </a:blip>
          <a:stretch>
            <a:fillRect/>
          </a:stretch>
        </p:blipFill>
        <p:spPr>
          <a:xfrm>
            <a:off x="3727448" y="7555089"/>
            <a:ext cx="5549902" cy="469903"/>
          </a:xfrm>
          <a:prstGeom prst="rect">
            <a:avLst/>
          </a:prstGeom>
          <a:ln w="50800">
            <a:solidFill>
              <a:srgbClr val="000000"/>
            </a:solidFill>
            <a:miter lim="400000"/>
          </a:ln>
          <a:effectLst>
            <a:outerShdw sx="100000" sy="100000" kx="0" ky="0" algn="b" rotWithShape="0" blurRad="190500" dist="8455" dir="5400000">
              <a:srgbClr val="000000"/>
            </a:outerShdw>
            <a:reflection blurRad="0" stA="50000" stPos="0" endA="0" endPos="40000" dist="0" dir="5400000" fadeDir="5400000" sx="100000" sy="-100000" kx="0" ky="0" algn="bl" rotWithShape="0"/>
          </a:effectLst>
        </p:spPr>
      </p:pic>
      <p:pic>
        <p:nvPicPr>
          <p:cNvPr id="191" name="Screenshot 2019-12-05 at 5.31.34 AM.png" descr="Screenshot 2019-12-05 at 5.31.34 AM.png"/>
          <p:cNvPicPr>
            <a:picLocks noChangeAspect="1"/>
          </p:cNvPicPr>
          <p:nvPr/>
        </p:nvPicPr>
        <p:blipFill>
          <a:blip r:embed="rId6">
            <a:extLst/>
          </a:blip>
          <a:stretch>
            <a:fillRect/>
          </a:stretch>
        </p:blipFill>
        <p:spPr>
          <a:xfrm>
            <a:off x="4038600" y="3549512"/>
            <a:ext cx="4927602" cy="482603"/>
          </a:xfrm>
          <a:prstGeom prst="rect">
            <a:avLst/>
          </a:prstGeom>
          <a:ln w="50800">
            <a:solidFill>
              <a:srgbClr val="000000"/>
            </a:solidFill>
            <a:miter lim="400000"/>
          </a:ln>
          <a:effectLst>
            <a:outerShdw sx="100000" sy="100000" kx="0" ky="0" algn="b" rotWithShape="0" blurRad="190500" dist="8455" dir="5400000">
              <a:srgbClr val="000000"/>
            </a:outerShdw>
            <a:reflection blurRad="0" stA="50000" stPos="0" endA="0" endPos="40000" dist="0" dir="5400000" fadeDir="5400000" sx="100000" sy="-100000" kx="0" ky="0" algn="bl" rotWithShape="0"/>
          </a:effectLst>
        </p:spPr>
      </p:pic>
      <p:pic>
        <p:nvPicPr>
          <p:cNvPr id="192" name="Screenshot 2019-12-05 at 5.31.45 AM.png" descr="Screenshot 2019-12-05 at 5.31.45 AM.png"/>
          <p:cNvPicPr>
            <a:picLocks noChangeAspect="1"/>
          </p:cNvPicPr>
          <p:nvPr/>
        </p:nvPicPr>
        <p:blipFill>
          <a:blip r:embed="rId7">
            <a:extLst/>
          </a:blip>
          <a:stretch>
            <a:fillRect/>
          </a:stretch>
        </p:blipFill>
        <p:spPr>
          <a:xfrm>
            <a:off x="4870450" y="2523950"/>
            <a:ext cx="3263902" cy="698502"/>
          </a:xfrm>
          <a:prstGeom prst="rect">
            <a:avLst/>
          </a:prstGeom>
          <a:ln w="50800">
            <a:solidFill>
              <a:srgbClr val="000000"/>
            </a:solidFill>
            <a:miter lim="400000"/>
          </a:ln>
          <a:effectLst>
            <a:outerShdw sx="100000" sy="100000" kx="0" ky="0" algn="b" rotWithShape="0" blurRad="190500" dist="8455" dir="5400000">
              <a:srgbClr val="000000"/>
            </a:outerShdw>
            <a:reflection blurRad="0" stA="50000" stPos="0" endA="0" endPos="40000" dist="0" dir="5400000" fadeDir="5400000" sx="100000" sy="-100000" kx="0" ky="0" algn="bl" rotWithShape="0"/>
          </a:effectLst>
        </p:spPr>
      </p:pic>
      <p:pic>
        <p:nvPicPr>
          <p:cNvPr id="193" name="Screenshot 2019-12-05 at 5.31.54 AM.png" descr="Screenshot 2019-12-05 at 5.31.54 AM.png"/>
          <p:cNvPicPr>
            <a:picLocks noChangeAspect="1"/>
          </p:cNvPicPr>
          <p:nvPr/>
        </p:nvPicPr>
        <p:blipFill>
          <a:blip r:embed="rId8">
            <a:extLst/>
          </a:blip>
          <a:stretch>
            <a:fillRect/>
          </a:stretch>
        </p:blipFill>
        <p:spPr>
          <a:xfrm>
            <a:off x="3454400" y="1791387"/>
            <a:ext cx="6096002" cy="419103"/>
          </a:xfrm>
          <a:prstGeom prst="rect">
            <a:avLst/>
          </a:prstGeom>
          <a:ln w="50800">
            <a:solidFill>
              <a:srgbClr val="000000"/>
            </a:solidFill>
            <a:miter lim="400000"/>
          </a:ln>
          <a:effectLst>
            <a:outerShdw sx="100000" sy="100000" kx="0" ky="0" algn="b" rotWithShape="0" blurRad="190500" dist="8455" dir="5400000">
              <a:srgbClr val="000000"/>
            </a:outerShdw>
            <a:reflection blurRad="0" stA="50000" stPos="0" endA="0" endPos="40000" dist="0" dir="5400000" fadeDir="5400000" sx="100000" sy="-100000" kx="0" ky="0" algn="bl" rotWithShape="0"/>
          </a:effectLst>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CALCULATING CONFIDENCE INTERVAL…"/>
          <p:cNvSpPr txBox="1"/>
          <p:nvPr>
            <p:ph type="body" idx="1"/>
          </p:nvPr>
        </p:nvSpPr>
        <p:spPr>
          <a:xfrm>
            <a:off x="1067720" y="-1406474"/>
            <a:ext cx="11099804" cy="6286505"/>
          </a:xfrm>
          <a:prstGeom prst="rect">
            <a:avLst/>
          </a:prstGeom>
        </p:spPr>
        <p:txBody>
          <a:bodyPr/>
          <a:lstStyle/>
          <a:p>
            <a:pPr marL="0" indent="0" algn="ctr" defTabSz="457200">
              <a:lnSpc>
                <a:spcPct val="120000"/>
              </a:lnSpc>
              <a:spcBef>
                <a:spcPts val="0"/>
              </a:spcBef>
              <a:buSzTx/>
              <a:buNone/>
              <a:defRPr b="1" sz="4000"/>
            </a:pPr>
            <a:r>
              <a:t>CALCULATING CONFIDENCE INTERVAL</a:t>
            </a:r>
          </a:p>
          <a:p>
            <a:pPr marL="0" indent="0" algn="ctr" defTabSz="457200">
              <a:lnSpc>
                <a:spcPct val="120000"/>
              </a:lnSpc>
              <a:spcBef>
                <a:spcPts val="0"/>
              </a:spcBef>
              <a:buSzTx/>
              <a:buNone/>
              <a:defRPr b="1" sz="3600"/>
            </a:pPr>
            <a:r>
              <a:t>Using Z Statistics</a:t>
            </a:r>
          </a:p>
        </p:txBody>
      </p:sp>
      <p:pic>
        <p:nvPicPr>
          <p:cNvPr id="196" name="Screenshot 2019-12-05 at 5.37.41 AM.png" descr="Screenshot 2019-12-05 at 5.37.41 AM.png"/>
          <p:cNvPicPr>
            <a:picLocks noChangeAspect="1"/>
          </p:cNvPicPr>
          <p:nvPr/>
        </p:nvPicPr>
        <p:blipFill>
          <a:blip r:embed="rId2">
            <a:extLst/>
          </a:blip>
          <a:stretch>
            <a:fillRect/>
          </a:stretch>
        </p:blipFill>
        <p:spPr>
          <a:xfrm>
            <a:off x="3308350" y="6006284"/>
            <a:ext cx="6388102" cy="850903"/>
          </a:xfrm>
          <a:prstGeom prst="rect">
            <a:avLst/>
          </a:prstGeom>
          <a:ln w="50800">
            <a:solidFill>
              <a:srgbClr val="000000"/>
            </a:solidFill>
            <a:miter lim="400000"/>
          </a:ln>
          <a:effectLst>
            <a:outerShdw sx="100000" sy="100000" kx="0" ky="0" algn="b" rotWithShape="0" blurRad="190500" dist="8455" dir="5400000">
              <a:srgbClr val="000000"/>
            </a:outerShdw>
            <a:reflection blurRad="0" stA="50000" stPos="0" endA="0" endPos="40000" dist="0" dir="5400000" fadeDir="5400000" sx="100000" sy="-100000" kx="0" ky="0" algn="bl" rotWithShape="0"/>
          </a:effectLst>
        </p:spPr>
      </p:pic>
      <p:pic>
        <p:nvPicPr>
          <p:cNvPr id="197" name="Screenshot 2019-12-05 at 5.35.58 AM.png" descr="Screenshot 2019-12-05 at 5.35.58 AM.png"/>
          <p:cNvPicPr>
            <a:picLocks noChangeAspect="1"/>
          </p:cNvPicPr>
          <p:nvPr/>
        </p:nvPicPr>
        <p:blipFill>
          <a:blip r:embed="rId3">
            <a:extLst/>
          </a:blip>
          <a:stretch>
            <a:fillRect/>
          </a:stretch>
        </p:blipFill>
        <p:spPr>
          <a:xfrm>
            <a:off x="5327648" y="5028808"/>
            <a:ext cx="2349502" cy="444503"/>
          </a:xfrm>
          <a:prstGeom prst="rect">
            <a:avLst/>
          </a:prstGeom>
          <a:ln w="50800">
            <a:solidFill>
              <a:srgbClr val="000000"/>
            </a:solidFill>
            <a:miter lim="400000"/>
          </a:ln>
          <a:effectLst>
            <a:outerShdw sx="100000" sy="100000" kx="0" ky="0" algn="b" rotWithShape="0" blurRad="190500" dist="8455" dir="5400000">
              <a:srgbClr val="000000"/>
            </a:outerShdw>
            <a:reflection blurRad="0" stA="50000" stPos="0" endA="0" endPos="40000" dist="0" dir="5400000" fadeDir="5400000" sx="100000" sy="-100000" kx="0" ky="0" algn="bl" rotWithShape="0"/>
          </a:effectLst>
        </p:spPr>
      </p:pic>
      <p:pic>
        <p:nvPicPr>
          <p:cNvPr id="198" name="Screenshot 2019-12-05 at 5.35.54 AM.png" descr="Screenshot 2019-12-05 at 5.35.54 AM.png"/>
          <p:cNvPicPr>
            <a:picLocks noChangeAspect="1"/>
          </p:cNvPicPr>
          <p:nvPr/>
        </p:nvPicPr>
        <p:blipFill>
          <a:blip r:embed="rId4">
            <a:extLst/>
          </a:blip>
          <a:stretch>
            <a:fillRect/>
          </a:stretch>
        </p:blipFill>
        <p:spPr>
          <a:xfrm>
            <a:off x="4298948" y="4076734"/>
            <a:ext cx="4406902" cy="419103"/>
          </a:xfrm>
          <a:prstGeom prst="rect">
            <a:avLst/>
          </a:prstGeom>
          <a:ln w="50800">
            <a:solidFill>
              <a:srgbClr val="000000"/>
            </a:solidFill>
            <a:miter lim="400000"/>
          </a:ln>
          <a:effectLst>
            <a:outerShdw sx="100000" sy="100000" kx="0" ky="0" algn="b" rotWithShape="0" blurRad="190500" dist="8455" dir="5400000">
              <a:srgbClr val="000000"/>
            </a:outerShdw>
            <a:reflection blurRad="0" stA="50000" stPos="0" endA="0" endPos="40000" dist="0" dir="5400000" fadeDir="5400000" sx="100000" sy="-100000" kx="0" ky="0" algn="bl" rotWithShape="0"/>
          </a:effectLst>
        </p:spPr>
      </p:pic>
      <p:pic>
        <p:nvPicPr>
          <p:cNvPr id="199" name="Screenshot 2019-12-05 at 5.35.48 AM.png" descr="Screenshot 2019-12-05 at 5.35.48 AM.png"/>
          <p:cNvPicPr>
            <a:picLocks noChangeAspect="1"/>
          </p:cNvPicPr>
          <p:nvPr/>
        </p:nvPicPr>
        <p:blipFill>
          <a:blip r:embed="rId5">
            <a:extLst/>
          </a:blip>
          <a:stretch>
            <a:fillRect/>
          </a:stretch>
        </p:blipFill>
        <p:spPr>
          <a:xfrm>
            <a:off x="3549648" y="3164651"/>
            <a:ext cx="5905502" cy="457204"/>
          </a:xfrm>
          <a:prstGeom prst="rect">
            <a:avLst/>
          </a:prstGeom>
          <a:ln w="50800">
            <a:solidFill>
              <a:srgbClr val="000000"/>
            </a:solidFill>
            <a:miter lim="400000"/>
          </a:ln>
          <a:effectLst>
            <a:outerShdw sx="100000" sy="100000" kx="0" ky="0" algn="b" rotWithShape="0" blurRad="190500" dist="8455" dir="5400000">
              <a:srgbClr val="000000"/>
            </a:outerShdw>
            <a:reflection blurRad="0" stA="50000" stPos="0" endA="0" endPos="40000" dist="0" dir="5400000" fadeDir="5400000" sx="100000" sy="-100000" kx="0" ky="0" algn="bl" rotWithShape="0"/>
          </a:effectLst>
        </p:spPr>
      </p:pic>
      <p:pic>
        <p:nvPicPr>
          <p:cNvPr id="200" name="Screenshot 2019-12-05 at 5.45.22 AM.png" descr="Screenshot 2019-12-05 at 5.45.22 AM.png"/>
          <p:cNvPicPr>
            <a:picLocks noChangeAspect="1"/>
          </p:cNvPicPr>
          <p:nvPr/>
        </p:nvPicPr>
        <p:blipFill>
          <a:blip r:embed="rId6">
            <a:extLst/>
          </a:blip>
          <a:stretch>
            <a:fillRect/>
          </a:stretch>
        </p:blipFill>
        <p:spPr>
          <a:xfrm>
            <a:off x="607379" y="7589787"/>
            <a:ext cx="12020488" cy="397156"/>
          </a:xfrm>
          <a:prstGeom prst="rect">
            <a:avLst/>
          </a:prstGeom>
          <a:ln w="50800">
            <a:solidFill>
              <a:srgbClr val="000000"/>
            </a:solidFill>
            <a:miter lim="400000"/>
          </a:ln>
          <a:effectLst>
            <a:outerShdw sx="100000" sy="100000" kx="0" ky="0" algn="b" rotWithShape="0" blurRad="190500" dist="8455" dir="5400000">
              <a:srgbClr val="000000"/>
            </a:outerShdw>
            <a:reflection blurRad="0" stA="50000" stPos="0" endA="0" endPos="40000" dist="0" dir="5400000" fadeDir="5400000" sx="100000" sy="-100000" kx="0" ky="0" algn="bl" rotWithShape="0"/>
          </a:effectLst>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CALCULATING CONFIDENCE INTERVAL…"/>
          <p:cNvSpPr txBox="1"/>
          <p:nvPr>
            <p:ph type="body" idx="1"/>
          </p:nvPr>
        </p:nvSpPr>
        <p:spPr>
          <a:xfrm>
            <a:off x="765261" y="-2114657"/>
            <a:ext cx="11099805" cy="7213601"/>
          </a:xfrm>
          <a:prstGeom prst="rect">
            <a:avLst/>
          </a:prstGeom>
        </p:spPr>
        <p:txBody>
          <a:bodyPr/>
          <a:lstStyle/>
          <a:p>
            <a:pPr marL="0" indent="0" algn="ctr" defTabSz="457200">
              <a:lnSpc>
                <a:spcPct val="120000"/>
              </a:lnSpc>
              <a:spcBef>
                <a:spcPts val="0"/>
              </a:spcBef>
              <a:buSzTx/>
              <a:buNone/>
              <a:defRPr b="1" sz="4000"/>
            </a:pPr>
            <a:r>
              <a:t>CALCULATING CONFIDENCE INTERVAL</a:t>
            </a:r>
          </a:p>
          <a:p>
            <a:pPr marL="0" indent="0" algn="ctr" defTabSz="457200">
              <a:lnSpc>
                <a:spcPct val="120000"/>
              </a:lnSpc>
              <a:spcBef>
                <a:spcPts val="0"/>
              </a:spcBef>
              <a:buSzTx/>
              <a:buNone/>
              <a:defRPr b="1" sz="3600"/>
            </a:pPr>
            <a:r>
              <a:t>Using T Statistics</a:t>
            </a:r>
          </a:p>
        </p:txBody>
      </p:sp>
      <p:pic>
        <p:nvPicPr>
          <p:cNvPr id="203" name="Screenshot 2019-12-05 at 5.46.23 AM.png" descr="Screenshot 2019-12-05 at 5.46.23 AM.png"/>
          <p:cNvPicPr>
            <a:picLocks noChangeAspect="1"/>
          </p:cNvPicPr>
          <p:nvPr/>
        </p:nvPicPr>
        <p:blipFill>
          <a:blip r:embed="rId2">
            <a:extLst/>
          </a:blip>
          <a:stretch>
            <a:fillRect/>
          </a:stretch>
        </p:blipFill>
        <p:spPr>
          <a:xfrm>
            <a:off x="4079961" y="2899860"/>
            <a:ext cx="4470404" cy="431803"/>
          </a:xfrm>
          <a:prstGeom prst="rect">
            <a:avLst/>
          </a:prstGeom>
          <a:ln w="50800">
            <a:solidFill>
              <a:srgbClr val="000000"/>
            </a:solidFill>
            <a:miter lim="400000"/>
          </a:ln>
          <a:effectLst>
            <a:outerShdw sx="100000" sy="100000" kx="0" ky="0" algn="b" rotWithShape="0" blurRad="190500" dist="8455" dir="5400000">
              <a:srgbClr val="000000"/>
            </a:outerShdw>
            <a:reflection blurRad="0" stA="50000" stPos="0" endA="0" endPos="40000" dist="0" dir="5400000" fadeDir="5400000" sx="100000" sy="-100000" kx="0" ky="0" algn="bl" rotWithShape="0"/>
          </a:effectLst>
        </p:spPr>
      </p:pic>
      <p:pic>
        <p:nvPicPr>
          <p:cNvPr id="204" name="Screenshot 2019-12-05 at 5.46.30 AM.png" descr="Screenshot 2019-12-05 at 5.46.30 AM.png"/>
          <p:cNvPicPr>
            <a:picLocks noChangeAspect="1"/>
          </p:cNvPicPr>
          <p:nvPr/>
        </p:nvPicPr>
        <p:blipFill>
          <a:blip r:embed="rId3">
            <a:extLst/>
          </a:blip>
          <a:stretch>
            <a:fillRect/>
          </a:stretch>
        </p:blipFill>
        <p:spPr>
          <a:xfrm>
            <a:off x="3616411" y="3869147"/>
            <a:ext cx="5397504" cy="431803"/>
          </a:xfrm>
          <a:prstGeom prst="rect">
            <a:avLst/>
          </a:prstGeom>
          <a:ln w="50800">
            <a:solidFill>
              <a:srgbClr val="000000"/>
            </a:solidFill>
            <a:miter lim="400000"/>
          </a:ln>
          <a:effectLst>
            <a:outerShdw sx="100000" sy="100000" kx="0" ky="0" algn="b" rotWithShape="0" blurRad="190500" dist="8455" dir="5400000">
              <a:srgbClr val="000000"/>
            </a:outerShdw>
            <a:reflection blurRad="0" stA="50000" stPos="0" endA="0" endPos="40000" dist="0" dir="5400000" fadeDir="5400000" sx="100000" sy="-100000" kx="0" ky="0" algn="bl" rotWithShape="0"/>
          </a:effectLst>
        </p:spPr>
      </p:pic>
      <p:pic>
        <p:nvPicPr>
          <p:cNvPr id="205" name="Screenshot 2019-12-05 at 5.46.36 AM.png" descr="Screenshot 2019-12-05 at 5.46.36 AM.png"/>
          <p:cNvPicPr>
            <a:picLocks noChangeAspect="1"/>
          </p:cNvPicPr>
          <p:nvPr/>
        </p:nvPicPr>
        <p:blipFill>
          <a:blip r:embed="rId4">
            <a:extLst/>
          </a:blip>
          <a:stretch>
            <a:fillRect/>
          </a:stretch>
        </p:blipFill>
        <p:spPr>
          <a:xfrm>
            <a:off x="5146761" y="4737613"/>
            <a:ext cx="2336803" cy="457203"/>
          </a:xfrm>
          <a:prstGeom prst="rect">
            <a:avLst/>
          </a:prstGeom>
          <a:ln w="50800">
            <a:solidFill>
              <a:srgbClr val="000000"/>
            </a:solidFill>
            <a:miter lim="400000"/>
          </a:ln>
          <a:effectLst>
            <a:outerShdw sx="100000" sy="100000" kx="0" ky="0" algn="b" rotWithShape="0" blurRad="190500" dist="8455" dir="5400000">
              <a:srgbClr val="000000"/>
            </a:outerShdw>
            <a:reflection blurRad="0" stA="50000" stPos="0" endA="0" endPos="40000" dist="0" dir="5400000" fadeDir="5400000" sx="100000" sy="-100000" kx="0" ky="0" algn="bl" rotWithShape="0"/>
          </a:effectLst>
        </p:spPr>
      </p:pic>
      <p:pic>
        <p:nvPicPr>
          <p:cNvPr id="206" name="Screenshot 2019-12-05 at 5.47.50 AM.png" descr="Screenshot 2019-12-05 at 5.47.50 AM.png"/>
          <p:cNvPicPr>
            <a:picLocks noChangeAspect="1"/>
          </p:cNvPicPr>
          <p:nvPr/>
        </p:nvPicPr>
        <p:blipFill>
          <a:blip r:embed="rId5">
            <a:extLst/>
          </a:blip>
          <a:stretch>
            <a:fillRect/>
          </a:stretch>
        </p:blipFill>
        <p:spPr>
          <a:xfrm>
            <a:off x="3152862" y="5804313"/>
            <a:ext cx="6324604" cy="914403"/>
          </a:xfrm>
          <a:prstGeom prst="rect">
            <a:avLst/>
          </a:prstGeom>
          <a:ln w="50800">
            <a:solidFill>
              <a:srgbClr val="000000"/>
            </a:solidFill>
            <a:miter lim="400000"/>
          </a:ln>
          <a:effectLst>
            <a:outerShdw sx="100000" sy="100000" kx="0" ky="0" algn="b" rotWithShape="0" blurRad="190500" dist="8455" dir="5400000">
              <a:srgbClr val="000000"/>
            </a:outerShdw>
            <a:reflection blurRad="0" stA="50000" stPos="0" endA="0" endPos="40000" dist="0" dir="5400000" fadeDir="5400000" sx="100000" sy="-100000" kx="0" ky="0" algn="bl" rotWithShape="0"/>
          </a:effectLst>
        </p:spPr>
      </p:pic>
      <p:pic>
        <p:nvPicPr>
          <p:cNvPr id="207" name="Screenshot 2019-12-05 at 5.47.58 AM.png" descr="Screenshot 2019-12-05 at 5.47.58 AM.png"/>
          <p:cNvPicPr>
            <a:picLocks noChangeAspect="1"/>
          </p:cNvPicPr>
          <p:nvPr/>
        </p:nvPicPr>
        <p:blipFill>
          <a:blip r:embed="rId6">
            <a:extLst/>
          </a:blip>
          <a:stretch>
            <a:fillRect/>
          </a:stretch>
        </p:blipFill>
        <p:spPr>
          <a:xfrm>
            <a:off x="742025" y="7462811"/>
            <a:ext cx="11821070" cy="345726"/>
          </a:xfrm>
          <a:prstGeom prst="rect">
            <a:avLst/>
          </a:prstGeom>
          <a:ln w="50800">
            <a:solidFill>
              <a:srgbClr val="000000"/>
            </a:solidFill>
            <a:miter lim="400000"/>
          </a:ln>
          <a:effectLst>
            <a:outerShdw sx="100000" sy="100000" kx="0" ky="0" algn="b" rotWithShape="0" blurRad="190500" dist="8455" dir="5400000">
              <a:srgbClr val="000000"/>
            </a:outerShdw>
            <a:reflection blurRad="0" stA="50000" stPos="0" endA="0" endPos="40000" dist="0" dir="5400000" fadeDir="5400000" sx="100000" sy="-100000" kx="0" ky="0" algn="bl" rotWithShape="0"/>
          </a:effectLst>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Average Rainfall over the years in PUNJAB &amp; HARYANA DELHI &amp; CHANDIGARH"/>
          <p:cNvSpPr txBox="1"/>
          <p:nvPr>
            <p:ph type="body" idx="1"/>
          </p:nvPr>
        </p:nvSpPr>
        <p:spPr>
          <a:xfrm>
            <a:off x="952498" y="-2201073"/>
            <a:ext cx="11099805" cy="7213601"/>
          </a:xfrm>
          <a:prstGeom prst="rect">
            <a:avLst/>
          </a:prstGeom>
        </p:spPr>
        <p:txBody>
          <a:bodyPr/>
          <a:lstStyle>
            <a:lvl1pPr marL="0" indent="0" algn="ctr" defTabSz="457200">
              <a:spcBef>
                <a:spcPts val="0"/>
              </a:spcBef>
              <a:buSzTx/>
              <a:buNone/>
              <a:defRPr b="1" sz="4000"/>
            </a:lvl1pPr>
          </a:lstStyle>
          <a:p>
            <a:pPr/>
            <a:r>
              <a:t>Average Rainfall over the years in PUNJAB &amp; HARYANA DELHI &amp; CHANDIGARH</a:t>
            </a:r>
          </a:p>
        </p:txBody>
      </p:sp>
      <p:pic>
        <p:nvPicPr>
          <p:cNvPr id="210" name="Screenshot 2019-12-05 at 5.51.05 AM.png" descr="Screenshot 2019-12-05 at 5.51.05 AM.png"/>
          <p:cNvPicPr>
            <a:picLocks noChangeAspect="1"/>
          </p:cNvPicPr>
          <p:nvPr/>
        </p:nvPicPr>
        <p:blipFill>
          <a:blip r:embed="rId2">
            <a:extLst/>
          </a:blip>
          <a:stretch>
            <a:fillRect/>
          </a:stretch>
        </p:blipFill>
        <p:spPr>
          <a:xfrm>
            <a:off x="2076768" y="2724534"/>
            <a:ext cx="9310945" cy="4877161"/>
          </a:xfrm>
          <a:prstGeom prst="rect">
            <a:avLst/>
          </a:prstGeom>
          <a:ln w="50800">
            <a:solidFill>
              <a:srgbClr val="000000"/>
            </a:solidFill>
            <a:miter lim="400000"/>
          </a:ln>
          <a:effectLst>
            <a:outerShdw sx="100000" sy="100000" kx="0" ky="0" algn="b" rotWithShape="0" blurRad="190500" dist="8455" dir="5400000">
              <a:srgbClr val="000000"/>
            </a:outerShdw>
            <a:reflection blurRad="0" stA="50000" stPos="0" endA="0" endPos="40000" dist="0" dir="5400000" fadeDir="5400000" sx="100000" sy="-100000" kx="0" ky="0" algn="bl" rotWithShape="0"/>
          </a:effectLst>
        </p:spPr>
      </p:pic>
      <p:pic>
        <p:nvPicPr>
          <p:cNvPr id="211" name="Screenshot 2019-12-05 at 5.51.12 AM.png" descr="Screenshot 2019-12-05 at 5.51.12 AM.png"/>
          <p:cNvPicPr>
            <a:picLocks noChangeAspect="1"/>
          </p:cNvPicPr>
          <p:nvPr/>
        </p:nvPicPr>
        <p:blipFill>
          <a:blip r:embed="rId3">
            <a:extLst/>
          </a:blip>
          <a:stretch>
            <a:fillRect/>
          </a:stretch>
        </p:blipFill>
        <p:spPr>
          <a:xfrm>
            <a:off x="2819873" y="8007532"/>
            <a:ext cx="7824735" cy="585731"/>
          </a:xfrm>
          <a:prstGeom prst="rect">
            <a:avLst/>
          </a:prstGeom>
          <a:ln w="50800">
            <a:solidFill>
              <a:srgbClr val="000000"/>
            </a:solidFill>
            <a:miter lim="400000"/>
          </a:ln>
          <a:effectLst>
            <a:outerShdw sx="100000" sy="100000" kx="0" ky="0" algn="b" rotWithShape="0" blurRad="190500" dist="8455" dir="5400000">
              <a:srgbClr val="000000"/>
            </a:outerShdw>
            <a:reflection blurRad="0" stA="50000" stPos="0" endA="0" endPos="40000" dist="0" dir="5400000" fadeDir="5400000" sx="100000" sy="-100000" kx="0" ky="0" algn="bl" rotWithShape="0"/>
          </a:effectLst>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GEOGRAPHIC DIVISION…"/>
          <p:cNvSpPr txBox="1"/>
          <p:nvPr>
            <p:ph type="body" idx="1"/>
          </p:nvPr>
        </p:nvSpPr>
        <p:spPr>
          <a:xfrm>
            <a:off x="787399" y="1190276"/>
            <a:ext cx="11202097" cy="7109174"/>
          </a:xfrm>
          <a:prstGeom prst="rect">
            <a:avLst/>
          </a:prstGeom>
        </p:spPr>
        <p:txBody>
          <a:bodyPr/>
          <a:lstStyle/>
          <a:p>
            <a:pPr marL="0" indent="0" algn="ctr" defTabSz="554990">
              <a:spcBef>
                <a:spcPts val="3900"/>
              </a:spcBef>
              <a:buSzTx/>
              <a:buNone/>
              <a:defRPr b="1" sz="3800">
                <a:latin typeface="Times New Roman"/>
                <a:ea typeface="Times New Roman"/>
                <a:cs typeface="Times New Roman"/>
                <a:sym typeface="Times New Roman"/>
              </a:defRPr>
            </a:pPr>
            <a:r>
              <a:t>GEOGRAPHIC DIVISION</a:t>
            </a:r>
          </a:p>
          <a:p>
            <a:pPr marL="0" indent="0" defTabSz="554990">
              <a:spcBef>
                <a:spcPts val="3900"/>
              </a:spcBef>
              <a:buSzTx/>
              <a:buNone/>
              <a:defRPr sz="1900">
                <a:latin typeface="Chalkboard SE Bold"/>
                <a:ea typeface="Chalkboard SE Bold"/>
                <a:cs typeface="Chalkboard SE Bold"/>
                <a:sym typeface="Chalkboard SE Bold"/>
              </a:defRPr>
            </a:pPr>
            <a:r>
              <a:t>NORTH </a:t>
            </a:r>
            <a:r>
              <a:rPr>
                <a:latin typeface="Chalkboard SE Regular"/>
                <a:ea typeface="Chalkboard SE Regular"/>
                <a:cs typeface="Chalkboard SE Regular"/>
                <a:sym typeface="Chalkboard SE Regular"/>
              </a:rPr>
              <a:t>Jammu &amp; Kashmir ,Punjab, Himachal Pradesh, Haryana Delhi &amp; Chandigarh, Uttarakhand, East Uttar Pradesh, West Uttar Pradesh</a:t>
            </a:r>
          </a:p>
          <a:p>
            <a:pPr marL="0" indent="0" defTabSz="554990">
              <a:spcBef>
                <a:spcPts val="3900"/>
              </a:spcBef>
              <a:buSzTx/>
              <a:buNone/>
              <a:defRPr sz="1900">
                <a:latin typeface="Chalkboard SE Bold"/>
                <a:ea typeface="Chalkboard SE Bold"/>
                <a:cs typeface="Chalkboard SE Bold"/>
                <a:sym typeface="Chalkboard SE Bold"/>
              </a:defRPr>
            </a:pPr>
            <a:r>
              <a:t>EAST</a:t>
            </a:r>
            <a:r>
              <a:rPr>
                <a:latin typeface="Chalkboard SE Regular"/>
                <a:ea typeface="Chalkboard SE Regular"/>
                <a:cs typeface="Chalkboard SE Regular"/>
                <a:sym typeface="Chalkboard SE Regular"/>
              </a:rPr>
              <a:t> Gangetic West Bengal, Bihar, Jharkhand, Arunachal Pradesh, Orissa, Assam &amp; Meghalaya,Sub Himalayan West Bengal &amp; Sikkim, Naga Mani Mizo Tripura</a:t>
            </a:r>
          </a:p>
          <a:p>
            <a:pPr marL="0" indent="0" defTabSz="554990">
              <a:spcBef>
                <a:spcPts val="3900"/>
              </a:spcBef>
              <a:buSzTx/>
              <a:buNone/>
              <a:defRPr sz="1900">
                <a:latin typeface="Chalkboard SE Bold"/>
                <a:ea typeface="Chalkboard SE Bold"/>
                <a:cs typeface="Chalkboard SE Bold"/>
                <a:sym typeface="Chalkboard SE Bold"/>
              </a:defRPr>
            </a:pPr>
            <a:r>
              <a:t> WEST </a:t>
            </a:r>
            <a:r>
              <a:rPr>
                <a:latin typeface="Chalkboard SE Regular"/>
                <a:ea typeface="Chalkboard SE Regular"/>
                <a:cs typeface="Chalkboard SE Regular"/>
                <a:sym typeface="Chalkboard SE Regular"/>
              </a:rPr>
              <a:t>East Rajasthan, West Rajasthan, Gujarat Region, Konkan &amp; Goa, Matathwada, Saurashtra &amp; Kutch, Vidharbha, Madhya Maharashtra</a:t>
            </a:r>
          </a:p>
          <a:p>
            <a:pPr marL="0" indent="0" defTabSz="554990">
              <a:spcBef>
                <a:spcPts val="3900"/>
              </a:spcBef>
              <a:buSzTx/>
              <a:buNone/>
              <a:defRPr sz="1900">
                <a:latin typeface="Chalkboard SE Bold"/>
                <a:ea typeface="Chalkboard SE Bold"/>
                <a:cs typeface="Chalkboard SE Bold"/>
                <a:sym typeface="Chalkboard SE Bold"/>
              </a:defRPr>
            </a:pPr>
            <a:r>
              <a:t>SOUTH</a:t>
            </a:r>
            <a:r>
              <a:rPr>
                <a:latin typeface="Chalkboard SE Regular"/>
                <a:ea typeface="Chalkboard SE Regular"/>
                <a:cs typeface="Chalkboard SE Regular"/>
                <a:sym typeface="Chalkboard SE Regular"/>
              </a:rPr>
              <a:t> Tamil Nadu, Telangana, Kerala, Coastal Andra Pradesh, Coastal Karnataka, North Interior Karnataka, South Interior Karnataka, Rayalseema</a:t>
            </a:r>
          </a:p>
          <a:p>
            <a:pPr marL="0" indent="0" defTabSz="554990">
              <a:spcBef>
                <a:spcPts val="3900"/>
              </a:spcBef>
              <a:buSzTx/>
              <a:buNone/>
              <a:defRPr sz="1900">
                <a:latin typeface="Chalkboard SE Bold"/>
                <a:ea typeface="Chalkboard SE Bold"/>
                <a:cs typeface="Chalkboard SE Bold"/>
                <a:sym typeface="Chalkboard SE Bold"/>
              </a:defRPr>
            </a:pPr>
            <a:r>
              <a:t>CENTRAL</a:t>
            </a:r>
            <a:r>
              <a:rPr>
                <a:latin typeface="Chalkboard SE Regular"/>
                <a:ea typeface="Chalkboard SE Regular"/>
                <a:cs typeface="Chalkboard SE Regular"/>
                <a:sym typeface="Chalkboard SE Regular"/>
              </a:rPr>
              <a:t> Chhattisgarh, West Madhya Pradesh, East Madhya Pradesh</a:t>
            </a:r>
          </a:p>
          <a:p>
            <a:pPr marL="0" indent="0" defTabSz="554990">
              <a:spcBef>
                <a:spcPts val="3900"/>
              </a:spcBef>
              <a:buSzTx/>
              <a:buNone/>
              <a:defRPr sz="1900">
                <a:latin typeface="Chalkboard SE Bold"/>
                <a:ea typeface="Chalkboard SE Bold"/>
                <a:cs typeface="Chalkboard SE Bold"/>
                <a:sym typeface="Chalkboard SE Bold"/>
              </a:defRPr>
            </a:pPr>
            <a:r>
              <a:t>ISLANDS</a:t>
            </a:r>
            <a:r>
              <a:rPr>
                <a:latin typeface="Chalkboard SE Regular"/>
                <a:ea typeface="Chalkboard SE Regular"/>
                <a:cs typeface="Chalkboard SE Regular"/>
                <a:sym typeface="Chalkboard SE Regular"/>
              </a:rPr>
              <a:t> Andaman &amp; Nicobar Island, Lakshadweep</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Comparing Rainfall distribution in North, South, East, West, Central and Islands of India"/>
          <p:cNvSpPr txBox="1"/>
          <p:nvPr>
            <p:ph type="body" idx="1"/>
          </p:nvPr>
        </p:nvSpPr>
        <p:spPr>
          <a:xfrm>
            <a:off x="779664" y="-1855406"/>
            <a:ext cx="11099805" cy="7213602"/>
          </a:xfrm>
          <a:prstGeom prst="rect">
            <a:avLst/>
          </a:prstGeom>
        </p:spPr>
        <p:txBody>
          <a:bodyPr/>
          <a:lstStyle>
            <a:lvl1pPr marL="0" indent="0" algn="ctr" defTabSz="457200">
              <a:spcBef>
                <a:spcPts val="0"/>
              </a:spcBef>
              <a:buSzTx/>
              <a:buNone/>
              <a:defRPr b="1" sz="4000"/>
            </a:lvl1pPr>
          </a:lstStyle>
          <a:p>
            <a:pPr/>
            <a:r>
              <a:t>Comparing Rainfall distribution in North, South, East, West, Central and Islands of India</a:t>
            </a:r>
          </a:p>
        </p:txBody>
      </p:sp>
      <p:pic>
        <p:nvPicPr>
          <p:cNvPr id="216" name="Screenshot 2019-12-05 at 5.53.12 AM.png" descr="Screenshot 2019-12-05 at 5.53.12 AM.png"/>
          <p:cNvPicPr>
            <a:picLocks noChangeAspect="1"/>
          </p:cNvPicPr>
          <p:nvPr/>
        </p:nvPicPr>
        <p:blipFill>
          <a:blip r:embed="rId2">
            <a:extLst/>
          </a:blip>
          <a:stretch>
            <a:fillRect/>
          </a:stretch>
        </p:blipFill>
        <p:spPr>
          <a:xfrm>
            <a:off x="1805421" y="2939600"/>
            <a:ext cx="9928437" cy="5012687"/>
          </a:xfrm>
          <a:prstGeom prst="rect">
            <a:avLst/>
          </a:prstGeom>
          <a:ln w="50800">
            <a:solidFill>
              <a:srgbClr val="000000"/>
            </a:solidFill>
            <a:miter lim="400000"/>
          </a:ln>
          <a:effectLst>
            <a:outerShdw sx="100000" sy="100000" kx="0" ky="0" algn="b" rotWithShape="0" blurRad="190500" dist="8455" dir="5400000">
              <a:srgbClr val="000000"/>
            </a:outerShdw>
            <a:reflection blurRad="0" stA="50000" stPos="0" endA="0" endPos="40000" dist="0" dir="5400000" fadeDir="5400000" sx="100000" sy="-100000" kx="0" ky="0" algn="bl" rotWithShape="0"/>
          </a:effectLst>
        </p:spPr>
      </p:pic>
      <p:pic>
        <p:nvPicPr>
          <p:cNvPr id="217" name="Screenshot 2019-12-05 at 5.53.19 AM.png" descr="Screenshot 2019-12-05 at 5.53.19 AM.png"/>
          <p:cNvPicPr>
            <a:picLocks noChangeAspect="1"/>
          </p:cNvPicPr>
          <p:nvPr/>
        </p:nvPicPr>
        <p:blipFill>
          <a:blip r:embed="rId3">
            <a:extLst/>
          </a:blip>
          <a:stretch>
            <a:fillRect/>
          </a:stretch>
        </p:blipFill>
        <p:spPr>
          <a:xfrm>
            <a:off x="3293564" y="8337729"/>
            <a:ext cx="6692901" cy="533403"/>
          </a:xfrm>
          <a:prstGeom prst="rect">
            <a:avLst/>
          </a:prstGeom>
          <a:ln w="50800">
            <a:solidFill>
              <a:srgbClr val="000000"/>
            </a:solidFill>
            <a:miter lim="400000"/>
          </a:ln>
          <a:effectLst>
            <a:outerShdw sx="100000" sy="100000" kx="0" ky="0" algn="b" rotWithShape="0" blurRad="190500" dist="8455" dir="5400000">
              <a:srgbClr val="000000"/>
            </a:outerShdw>
            <a:reflection blurRad="0" stA="50000" stPos="0" endA="0" endPos="40000" dist="0" dir="5400000" fadeDir="5400000" sx="100000" sy="-100000" kx="0" ky="0" algn="bl" rotWithShape="0"/>
          </a:effectLst>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WHAT WE DEPICTED ???"/>
          <p:cNvSpPr txBox="1"/>
          <p:nvPr>
            <p:ph type="title"/>
          </p:nvPr>
        </p:nvSpPr>
        <p:spPr>
          <a:xfrm>
            <a:off x="952497" y="556457"/>
            <a:ext cx="11099804" cy="2159002"/>
          </a:xfrm>
          <a:prstGeom prst="rect">
            <a:avLst/>
          </a:prstGeom>
        </p:spPr>
        <p:txBody>
          <a:bodyPr/>
          <a:lstStyle>
            <a:lvl1pPr defTabSz="457200">
              <a:defRPr b="1" sz="4000">
                <a:latin typeface="Times New Roman"/>
                <a:ea typeface="Times New Roman"/>
                <a:cs typeface="Times New Roman"/>
                <a:sym typeface="Times New Roman"/>
              </a:defRPr>
            </a:lvl1pPr>
          </a:lstStyle>
          <a:p>
            <a:pPr/>
            <a:r>
              <a:t>WHAT WE DEPICTED ???</a:t>
            </a:r>
          </a:p>
        </p:txBody>
      </p:sp>
      <p:sp>
        <p:nvSpPr>
          <p:cNvPr id="220" name="• Arunachal Pradesh have the maximum and West…"/>
          <p:cNvSpPr txBox="1"/>
          <p:nvPr>
            <p:ph type="body" idx="1"/>
          </p:nvPr>
        </p:nvSpPr>
        <p:spPr>
          <a:xfrm>
            <a:off x="952498" y="2360354"/>
            <a:ext cx="11099805" cy="6643928"/>
          </a:xfrm>
          <a:prstGeom prst="rect">
            <a:avLst/>
          </a:prstGeom>
        </p:spPr>
        <p:txBody>
          <a:bodyPr/>
          <a:lstStyle/>
          <a:p>
            <a:pPr marL="0" indent="0" defTabSz="457200">
              <a:spcBef>
                <a:spcPts val="0"/>
              </a:spcBef>
              <a:buSzTx/>
              <a:buNone/>
              <a:defRPr>
                <a:latin typeface="Chalkboard SE Bold"/>
                <a:ea typeface="Chalkboard SE Bold"/>
                <a:cs typeface="Chalkboard SE Bold"/>
                <a:sym typeface="Chalkboard SE Bold"/>
              </a:defRPr>
            </a:pPr>
            <a:r>
              <a:t>• Arunachal Pradesh have the maximum and West</a:t>
            </a:r>
          </a:p>
          <a:p>
            <a:pPr marL="0" indent="0" defTabSz="457200">
              <a:spcBef>
                <a:spcPts val="0"/>
              </a:spcBef>
              <a:buSzTx/>
              <a:buNone/>
              <a:defRPr>
                <a:latin typeface="Chalkboard SE Bold"/>
                <a:ea typeface="Chalkboard SE Bold"/>
                <a:cs typeface="Chalkboard SE Bold"/>
                <a:sym typeface="Chalkboard SE Bold"/>
              </a:defRPr>
            </a:pPr>
            <a:r>
              <a:t>Rajasthan have the minimum average annual rainfall in India</a:t>
            </a:r>
          </a:p>
          <a:p>
            <a:pPr marL="0" indent="0" defTabSz="457200">
              <a:spcBef>
                <a:spcPts val="0"/>
              </a:spcBef>
              <a:buSzTx/>
              <a:buNone/>
              <a:defRPr>
                <a:latin typeface="Chalkboard SE Bold"/>
                <a:ea typeface="Chalkboard SE Bold"/>
                <a:cs typeface="Chalkboard SE Bold"/>
                <a:sym typeface="Chalkboard SE Bold"/>
              </a:defRPr>
            </a:pPr>
            <a:r>
              <a:t>• It rains maximum in Indian Islands than in others divisions of India</a:t>
            </a:r>
          </a:p>
          <a:p>
            <a:pPr marL="0" indent="0" defTabSz="457200">
              <a:spcBef>
                <a:spcPts val="0"/>
              </a:spcBef>
              <a:buSzTx/>
              <a:buNone/>
              <a:defRPr>
                <a:latin typeface="Chalkboard SE Bold"/>
                <a:ea typeface="Chalkboard SE Bold"/>
                <a:cs typeface="Chalkboard SE Bold"/>
                <a:sym typeface="Chalkboard SE Bold"/>
              </a:defRPr>
            </a:pPr>
            <a:r>
              <a:t>• Average rainfall is maximum in the month of July and minimum in the month of December</a:t>
            </a:r>
          </a:p>
          <a:p>
            <a:pPr marL="0" indent="0" defTabSz="457200">
              <a:spcBef>
                <a:spcPts val="0"/>
              </a:spcBef>
              <a:buSzTx/>
              <a:buNone/>
              <a:defRPr>
                <a:latin typeface="Chalkboard SE Bold"/>
                <a:ea typeface="Chalkboard SE Bold"/>
                <a:cs typeface="Chalkboard SE Bold"/>
                <a:sym typeface="Chalkboard SE Bold"/>
              </a:defRPr>
            </a:pPr>
            <a:r>
              <a:t>• Average Annual rainfall in Punjab is more in comparison to Haryana</a:t>
            </a:r>
          </a:p>
          <a:p>
            <a:pPr marL="0" indent="0" defTabSz="457200">
              <a:spcBef>
                <a:spcPts val="0"/>
              </a:spcBef>
              <a:buSzTx/>
              <a:buNone/>
              <a:defRPr>
                <a:latin typeface="Chalkboard SE Bold"/>
                <a:ea typeface="Chalkboard SE Bold"/>
                <a:cs typeface="Chalkboard SE Bold"/>
                <a:sym typeface="Chalkboard SE Bold"/>
              </a:defRPr>
            </a:pPr>
            <a:r>
              <a:t>• Rainfall suffers Gradual ups and down each year , not consistent</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2" name="GettyImages-185002046-5772f4153df78cb62ce1ad69.jpg" descr="GettyImages-185002046-5772f4153df78cb62ce1ad69.jpg"/>
          <p:cNvPicPr>
            <a:picLocks noChangeAspect="1"/>
          </p:cNvPicPr>
          <p:nvPr/>
        </p:nvPicPr>
        <p:blipFill>
          <a:blip r:embed="rId2">
            <a:extLst/>
          </a:blip>
          <a:stretch>
            <a:fillRect/>
          </a:stretch>
        </p:blipFill>
        <p:spPr>
          <a:xfrm>
            <a:off x="1071686" y="1179509"/>
            <a:ext cx="11091875" cy="7394582"/>
          </a:xfrm>
          <a:prstGeom prst="rect">
            <a:avLst/>
          </a:prstGeom>
          <a:ln w="12700">
            <a:miter lim="400000"/>
          </a:ln>
          <a:effectLst>
            <a:outerShdw sx="100000" sy="100000" kx="0" ky="0" algn="b" rotWithShape="0" blurRad="190500" dist="8455" dir="5400000">
              <a:srgbClr val="000000"/>
            </a:outerShdw>
            <a:reflection blurRad="0" stA="50000" stPos="0" endA="0" endPos="40000" dist="0" dir="5400000" fadeDir="5400000" sx="100000" sy="-100000" kx="0" ky="0" algn="bl" rotWithShape="0"/>
          </a:effectLst>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PROJECT DESCRIPTION"/>
          <p:cNvSpPr txBox="1"/>
          <p:nvPr>
            <p:ph type="title"/>
          </p:nvPr>
        </p:nvSpPr>
        <p:spPr>
          <a:xfrm>
            <a:off x="736600" y="596900"/>
            <a:ext cx="11099800" cy="2159000"/>
          </a:xfrm>
          <a:prstGeom prst="rect">
            <a:avLst/>
          </a:prstGeom>
        </p:spPr>
        <p:txBody>
          <a:bodyPr/>
          <a:lstStyle>
            <a:lvl1pPr>
              <a:defRPr b="1" sz="5000">
                <a:latin typeface="Times New Roman"/>
                <a:ea typeface="Times New Roman"/>
                <a:cs typeface="Times New Roman"/>
                <a:sym typeface="Times New Roman"/>
              </a:defRPr>
            </a:lvl1pPr>
          </a:lstStyle>
          <a:p>
            <a:pPr/>
            <a:r>
              <a:t>PROJECT DESCRIPTION</a:t>
            </a:r>
          </a:p>
        </p:txBody>
      </p:sp>
      <p:sp>
        <p:nvSpPr>
          <p:cNvPr id="126" name="Our Project is made is to make analysis from the data about the RAINFALL in INDIA.…"/>
          <p:cNvSpPr txBox="1"/>
          <p:nvPr>
            <p:ph type="body" idx="1"/>
          </p:nvPr>
        </p:nvSpPr>
        <p:spPr>
          <a:xfrm>
            <a:off x="952500" y="2374900"/>
            <a:ext cx="11099800" cy="6286500"/>
          </a:xfrm>
          <a:prstGeom prst="rect">
            <a:avLst/>
          </a:prstGeom>
        </p:spPr>
        <p:txBody>
          <a:bodyPr/>
          <a:lstStyle/>
          <a:p>
            <a:pPr marL="0" indent="0" defTabSz="391413">
              <a:spcBef>
                <a:spcPts val="2800"/>
              </a:spcBef>
              <a:buSzTx/>
              <a:buNone/>
              <a:defRPr sz="2100">
                <a:latin typeface="Chalkboard SE Regular"/>
                <a:ea typeface="Chalkboard SE Regular"/>
                <a:cs typeface="Chalkboard SE Regular"/>
                <a:sym typeface="Chalkboard SE Regular"/>
              </a:defRPr>
            </a:pPr>
            <a:r>
              <a:t>Our Project is made is to make analysis from the data about the RAINFALL in INDIA.</a:t>
            </a:r>
          </a:p>
          <a:p>
            <a:pPr marL="0" indent="0" defTabSz="391413">
              <a:spcBef>
                <a:spcPts val="2800"/>
              </a:spcBef>
              <a:buSzTx/>
              <a:buNone/>
              <a:defRPr sz="2100">
                <a:latin typeface="Chalkboard SE Regular"/>
                <a:ea typeface="Chalkboard SE Regular"/>
                <a:cs typeface="Chalkboard SE Regular"/>
                <a:sym typeface="Chalkboard SE Regular"/>
              </a:defRPr>
            </a:pPr>
            <a:r>
              <a:t>● What is the Average Rainfall Distribution in different sub-division of INDIA</a:t>
            </a:r>
          </a:p>
          <a:p>
            <a:pPr marL="0" indent="0" defTabSz="391413">
              <a:spcBef>
                <a:spcPts val="2800"/>
              </a:spcBef>
              <a:buSzTx/>
              <a:buNone/>
              <a:defRPr sz="2100">
                <a:latin typeface="Chalkboard SE Regular"/>
                <a:ea typeface="Chalkboard SE Regular"/>
                <a:cs typeface="Chalkboard SE Regular"/>
                <a:sym typeface="Chalkboard SE Regular"/>
              </a:defRPr>
            </a:pPr>
            <a:r>
              <a:t>● How is it distributed month wise? </a:t>
            </a:r>
          </a:p>
          <a:p>
            <a:pPr marL="0" indent="0" defTabSz="391413">
              <a:spcBef>
                <a:spcPts val="2800"/>
              </a:spcBef>
              <a:buSzTx/>
              <a:buNone/>
              <a:defRPr sz="2100">
                <a:latin typeface="Chalkboard SE Regular"/>
                <a:ea typeface="Chalkboard SE Regular"/>
                <a:cs typeface="Chalkboard SE Regular"/>
                <a:sym typeface="Chalkboard SE Regular"/>
              </a:defRPr>
            </a:pPr>
            <a:r>
              <a:t>● Has the rainfall shown any considerable change since past 115 years.</a:t>
            </a:r>
          </a:p>
          <a:p>
            <a:pPr marL="0" indent="0" defTabSz="391413">
              <a:spcBef>
                <a:spcPts val="2800"/>
              </a:spcBef>
              <a:buSzTx/>
              <a:buNone/>
              <a:defRPr sz="2100">
                <a:latin typeface="Chalkboard SE Regular"/>
                <a:ea typeface="Chalkboard SE Regular"/>
                <a:cs typeface="Chalkboard SE Regular"/>
                <a:sym typeface="Chalkboard SE Regular"/>
              </a:defRPr>
            </a:pPr>
            <a:r>
              <a:t>● We saw the average Rainfall distribution in Punjab &amp; Haryana states.</a:t>
            </a:r>
          </a:p>
          <a:p>
            <a:pPr marL="0" indent="0" defTabSz="391413">
              <a:spcBef>
                <a:spcPts val="2800"/>
              </a:spcBef>
              <a:buSzTx/>
              <a:buNone/>
              <a:defRPr sz="2100">
                <a:latin typeface="Chalkboard SE Regular"/>
                <a:ea typeface="Chalkboard SE Regular"/>
                <a:cs typeface="Chalkboard SE Regular"/>
                <a:sym typeface="Chalkboard SE Regular"/>
              </a:defRPr>
            </a:pPr>
            <a:r>
              <a:t>● Than , we analysed how the rainfall is distributed in NORTHERN INDIA, EASTERN INDIA, WESTERN INDIA, SOUTHERN INDIA, CENTRAL INDIA &amp; ISLANDS of INDIA.</a:t>
            </a:r>
          </a:p>
          <a:p>
            <a:pPr marL="0" indent="0" defTabSz="391413">
              <a:spcBef>
                <a:spcPts val="2800"/>
              </a:spcBef>
              <a:buSzTx/>
              <a:buNone/>
              <a:defRPr sz="2100">
                <a:latin typeface="Chalkboard SE Regular"/>
                <a:ea typeface="Chalkboard SE Regular"/>
                <a:cs typeface="Chalkboard SE Regular"/>
                <a:sym typeface="Chalkboard SE Regular"/>
              </a:defRPr>
            </a:pPr>
            <a:r>
              <a:t>IN Our dataset The sub-division wise rainfall and its departure from normal for each month and season has been provided, it contains monthly rainfall detail of 36 meteorological sub-divisions of India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Problem Statement"/>
          <p:cNvSpPr txBox="1"/>
          <p:nvPr>
            <p:ph type="title"/>
          </p:nvPr>
        </p:nvSpPr>
        <p:spPr>
          <a:xfrm>
            <a:off x="812800" y="990600"/>
            <a:ext cx="11099800" cy="2159000"/>
          </a:xfrm>
          <a:prstGeom prst="rect">
            <a:avLst/>
          </a:prstGeom>
        </p:spPr>
        <p:txBody>
          <a:bodyPr/>
          <a:lstStyle>
            <a:lvl1pPr>
              <a:defRPr b="1" sz="6000">
                <a:latin typeface="Times New Roman"/>
                <a:ea typeface="Times New Roman"/>
                <a:cs typeface="Times New Roman"/>
                <a:sym typeface="Times New Roman"/>
              </a:defRPr>
            </a:lvl1pPr>
          </a:lstStyle>
          <a:p>
            <a:pPr/>
            <a:r>
              <a:t>Problem Statement</a:t>
            </a:r>
          </a:p>
        </p:txBody>
      </p:sp>
      <p:sp>
        <p:nvSpPr>
          <p:cNvPr id="129" name="The Aim of this project is to study the distribution of Average Annual Rainfall in India in different states, in different months and see the difference in its distribution in north south east west central &amp; Islands of India."/>
          <p:cNvSpPr txBox="1"/>
          <p:nvPr>
            <p:ph type="body" idx="1"/>
          </p:nvPr>
        </p:nvSpPr>
        <p:spPr>
          <a:xfrm>
            <a:off x="1955799" y="1733550"/>
            <a:ext cx="9667431" cy="6286500"/>
          </a:xfrm>
          <a:prstGeom prst="rect">
            <a:avLst/>
          </a:prstGeom>
        </p:spPr>
        <p:txBody>
          <a:bodyPr/>
          <a:lstStyle>
            <a:lvl1pPr marL="0" indent="0">
              <a:buSzTx/>
              <a:buNone/>
              <a:defRPr>
                <a:latin typeface="Chalkboard SE Regular"/>
                <a:ea typeface="Chalkboard SE Regular"/>
                <a:cs typeface="Chalkboard SE Regular"/>
                <a:sym typeface="Chalkboard SE Regular"/>
              </a:defRPr>
            </a:lvl1pPr>
          </a:lstStyle>
          <a:p>
            <a:pPr/>
            <a:r>
              <a:t>The Aim of this project is to study the distribution of Average Annual Rainfall in India in different states, in different months and see the difference in its distribution in north south east west central &amp; Islands of India.</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Problem Analysis"/>
          <p:cNvSpPr txBox="1"/>
          <p:nvPr>
            <p:ph type="title"/>
          </p:nvPr>
        </p:nvSpPr>
        <p:spPr>
          <a:xfrm>
            <a:off x="584200" y="838200"/>
            <a:ext cx="11099800" cy="2159000"/>
          </a:xfrm>
          <a:prstGeom prst="rect">
            <a:avLst/>
          </a:prstGeom>
        </p:spPr>
        <p:txBody>
          <a:bodyPr/>
          <a:lstStyle>
            <a:lvl1pPr>
              <a:defRPr b="1" sz="6000">
                <a:latin typeface="Times New Roman"/>
                <a:ea typeface="Times New Roman"/>
                <a:cs typeface="Times New Roman"/>
                <a:sym typeface="Times New Roman"/>
              </a:defRPr>
            </a:lvl1pPr>
          </a:lstStyle>
          <a:p>
            <a:pPr/>
            <a:r>
              <a:t>Problem Analysis</a:t>
            </a:r>
          </a:p>
        </p:txBody>
      </p:sp>
      <p:sp>
        <p:nvSpPr>
          <p:cNvPr id="132" name="The fundamental computational issue for this problem is to develop and test and an algorithm for testing various types of hypothesis like t-test, z-test and others using the knowledge of inferential statistics and draw conclusion based on the results obt"/>
          <p:cNvSpPr txBox="1"/>
          <p:nvPr>
            <p:ph type="body" idx="1"/>
          </p:nvPr>
        </p:nvSpPr>
        <p:spPr>
          <a:xfrm>
            <a:off x="1931092" y="2120900"/>
            <a:ext cx="9496182" cy="6286500"/>
          </a:xfrm>
          <a:prstGeom prst="rect">
            <a:avLst/>
          </a:prstGeom>
        </p:spPr>
        <p:txBody>
          <a:bodyPr/>
          <a:lstStyle>
            <a:lvl1pPr marL="0" indent="0" defTabSz="457200">
              <a:spcBef>
                <a:spcPts val="0"/>
              </a:spcBef>
              <a:buSzTx/>
              <a:buNone/>
              <a:defRPr>
                <a:latin typeface="Chalkboard SE Regular"/>
                <a:ea typeface="Chalkboard SE Regular"/>
                <a:cs typeface="Chalkboard SE Regular"/>
                <a:sym typeface="Chalkboard SE Regular"/>
              </a:defRPr>
            </a:lvl1pPr>
          </a:lstStyle>
          <a:p>
            <a:pPr/>
            <a:r>
              <a:t>The fundamental computational issue for this problem is to develop and test and an algorithm for testing various types of hypothesis like t-test, z-test and others using the knowledge of inferential statistics and draw conclusion based on the results obtained.</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Problem Design"/>
          <p:cNvSpPr txBox="1"/>
          <p:nvPr>
            <p:ph type="title"/>
          </p:nvPr>
        </p:nvSpPr>
        <p:spPr>
          <a:xfrm>
            <a:off x="1104900" y="368300"/>
            <a:ext cx="11099800" cy="2159000"/>
          </a:xfrm>
          <a:prstGeom prst="rect">
            <a:avLst/>
          </a:prstGeom>
        </p:spPr>
        <p:txBody>
          <a:bodyPr/>
          <a:lstStyle>
            <a:lvl1pPr>
              <a:defRPr b="1" sz="6000">
                <a:latin typeface="Times New Roman"/>
                <a:ea typeface="Times New Roman"/>
                <a:cs typeface="Times New Roman"/>
                <a:sym typeface="Times New Roman"/>
              </a:defRPr>
            </a:lvl1pPr>
          </a:lstStyle>
          <a:p>
            <a:pPr/>
            <a:r>
              <a:t>Problem Design</a:t>
            </a:r>
          </a:p>
        </p:txBody>
      </p:sp>
      <p:sp>
        <p:nvSpPr>
          <p:cNvPr id="135" name="PROGRAMMING REQUIREMENTS…"/>
          <p:cNvSpPr txBox="1"/>
          <p:nvPr>
            <p:ph type="body" idx="1"/>
          </p:nvPr>
        </p:nvSpPr>
        <p:spPr>
          <a:xfrm>
            <a:off x="952500" y="2023715"/>
            <a:ext cx="11099800" cy="6853585"/>
          </a:xfrm>
          <a:prstGeom prst="rect">
            <a:avLst/>
          </a:prstGeom>
        </p:spPr>
        <p:txBody>
          <a:bodyPr/>
          <a:lstStyle/>
          <a:p>
            <a:pPr marL="0" indent="0" defTabSz="457200">
              <a:spcBef>
                <a:spcPts val="0"/>
              </a:spcBef>
              <a:buSzTx/>
              <a:buNone/>
              <a:defRPr sz="3400">
                <a:latin typeface="Chalkboard SE Bold"/>
                <a:ea typeface="Chalkboard SE Bold"/>
                <a:cs typeface="Chalkboard SE Bold"/>
                <a:sym typeface="Chalkboard SE Bold"/>
              </a:defRPr>
            </a:pPr>
            <a:r>
              <a:t>PROGRAMMING REQUIREMENTS</a:t>
            </a:r>
          </a:p>
          <a:p>
            <a:pPr marL="0" indent="0" defTabSz="457200">
              <a:spcBef>
                <a:spcPts val="0"/>
              </a:spcBef>
              <a:buSzTx/>
              <a:buNone/>
              <a:defRPr>
                <a:latin typeface="Chalkboard SE Regular"/>
                <a:ea typeface="Chalkboard SE Regular"/>
                <a:cs typeface="Chalkboard SE Regular"/>
                <a:sym typeface="Chalkboard SE Regular"/>
              </a:defRPr>
            </a:pPr>
            <a:r>
              <a:t>The requirements of this project are: </a:t>
            </a:r>
          </a:p>
          <a:p>
            <a:pPr defTabSz="457200">
              <a:spcBef>
                <a:spcPts val="0"/>
              </a:spcBef>
              <a:defRPr>
                <a:latin typeface="Chalkboard SE Regular"/>
                <a:ea typeface="Chalkboard SE Regular"/>
                <a:cs typeface="Chalkboard SE Regular"/>
                <a:sym typeface="Chalkboard SE Regular"/>
              </a:defRPr>
            </a:pPr>
            <a:r>
              <a:t> The Data Set </a:t>
            </a:r>
          </a:p>
          <a:p>
            <a:pPr defTabSz="457200">
              <a:spcBef>
                <a:spcPts val="0"/>
              </a:spcBef>
              <a:defRPr>
                <a:latin typeface="Chalkboard SE Regular"/>
                <a:ea typeface="Chalkboard SE Regular"/>
                <a:cs typeface="Chalkboard SE Regular"/>
                <a:sym typeface="Chalkboard SE Regular"/>
              </a:defRPr>
            </a:pPr>
            <a:r>
              <a:t> Knowledge of Anaconda Python with Jupyter Notebook</a:t>
            </a:r>
          </a:p>
          <a:p>
            <a:pPr defTabSz="457200">
              <a:spcBef>
                <a:spcPts val="0"/>
              </a:spcBef>
              <a:defRPr>
                <a:latin typeface="Chalkboard SE Regular"/>
                <a:ea typeface="Chalkboard SE Regular"/>
                <a:cs typeface="Chalkboard SE Regular"/>
                <a:sym typeface="Chalkboard SE Regular"/>
              </a:defRPr>
            </a:pPr>
            <a:r>
              <a:t> Knowledge of various libraries of python (pandas, seaborn etc.) </a:t>
            </a:r>
          </a:p>
          <a:p>
            <a:pPr defTabSz="457200">
              <a:spcBef>
                <a:spcPts val="0"/>
              </a:spcBef>
              <a:defRPr>
                <a:latin typeface="Chalkboard SE Regular"/>
                <a:ea typeface="Chalkboard SE Regular"/>
                <a:cs typeface="Chalkboard SE Regular"/>
                <a:sym typeface="Chalkboard SE Regular"/>
              </a:defRPr>
            </a:pPr>
            <a:r>
              <a:t> Knowledge of Descriptive Statistics</a:t>
            </a:r>
          </a:p>
          <a:p>
            <a:pPr defTabSz="457200">
              <a:spcBef>
                <a:spcPts val="0"/>
              </a:spcBef>
              <a:defRPr>
                <a:latin typeface="Chalkboard SE Regular"/>
                <a:ea typeface="Chalkboard SE Regular"/>
                <a:cs typeface="Chalkboard SE Regular"/>
                <a:sym typeface="Chalkboard SE Regular"/>
              </a:defRPr>
            </a:pPr>
            <a:r>
              <a:t> Knowledge of Inferential statistics </a:t>
            </a:r>
          </a:p>
          <a:p>
            <a:pPr defTabSz="457200">
              <a:spcBef>
                <a:spcPts val="0"/>
              </a:spcBef>
              <a:defRPr>
                <a:latin typeface="Chalkboard SE Regular"/>
                <a:ea typeface="Chalkboard SE Regular"/>
                <a:cs typeface="Chalkboard SE Regular"/>
                <a:sym typeface="Chalkboard SE Regular"/>
              </a:defRPr>
            </a:pPr>
            <a:r>
              <a:t> Formulas (Knowledge) of various tests conduction in hypothesis testing.</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Data Input/Output Description…"/>
          <p:cNvSpPr txBox="1"/>
          <p:nvPr>
            <p:ph type="body" idx="1"/>
          </p:nvPr>
        </p:nvSpPr>
        <p:spPr>
          <a:xfrm>
            <a:off x="2289175" y="1422400"/>
            <a:ext cx="8426450" cy="6286500"/>
          </a:xfrm>
          <a:prstGeom prst="rect">
            <a:avLst/>
          </a:prstGeom>
        </p:spPr>
        <p:txBody>
          <a:bodyPr/>
          <a:lstStyle/>
          <a:p>
            <a:pPr marL="0" indent="0" defTabSz="457200">
              <a:spcBef>
                <a:spcPts val="0"/>
              </a:spcBef>
              <a:buSzTx/>
              <a:buNone/>
              <a:defRPr sz="3400">
                <a:latin typeface="Chalkboard SE Bold"/>
                <a:ea typeface="Chalkboard SE Bold"/>
                <a:cs typeface="Chalkboard SE Bold"/>
                <a:sym typeface="Chalkboard SE Bold"/>
              </a:defRPr>
            </a:pPr>
            <a:r>
              <a:t>Data Input/Output Description</a:t>
            </a:r>
          </a:p>
          <a:p>
            <a:pPr marL="0" indent="0" defTabSz="457200">
              <a:spcBef>
                <a:spcPts val="0"/>
              </a:spcBef>
              <a:buSzTx/>
              <a:buNone/>
              <a:defRPr>
                <a:latin typeface="Chalkboard SE Bold"/>
                <a:ea typeface="Chalkboard SE Bold"/>
                <a:cs typeface="Chalkboard SE Bold"/>
                <a:sym typeface="Chalkboard SE Bold"/>
              </a:defRPr>
            </a:pPr>
          </a:p>
          <a:p>
            <a:pPr defTabSz="457200">
              <a:spcBef>
                <a:spcPts val="0"/>
              </a:spcBef>
              <a:defRPr>
                <a:latin typeface="Chalkboard SE Regular"/>
                <a:ea typeface="Chalkboard SE Regular"/>
                <a:cs typeface="Chalkboard SE Regular"/>
                <a:sym typeface="Chalkboard SE Regular"/>
              </a:defRPr>
            </a:pPr>
            <a:r>
              <a:t>Input</a:t>
            </a:r>
          </a:p>
          <a:p>
            <a:pPr marL="0" indent="0" defTabSz="457200">
              <a:spcBef>
                <a:spcPts val="0"/>
              </a:spcBef>
              <a:buSzTx/>
              <a:buNone/>
              <a:defRPr>
                <a:latin typeface="Chalkboard SE Regular"/>
                <a:ea typeface="Chalkboard SE Regular"/>
                <a:cs typeface="Chalkboard SE Regular"/>
                <a:sym typeface="Chalkboard SE Regular"/>
              </a:defRPr>
            </a:pPr>
            <a:r>
              <a:t>CSV file</a:t>
            </a:r>
          </a:p>
          <a:p>
            <a:pPr defTabSz="457200">
              <a:spcBef>
                <a:spcPts val="0"/>
              </a:spcBef>
              <a:defRPr>
                <a:latin typeface="Chalkboard SE Regular"/>
                <a:ea typeface="Chalkboard SE Regular"/>
                <a:cs typeface="Chalkboard SE Regular"/>
                <a:sym typeface="Chalkboard SE Regular"/>
              </a:defRPr>
            </a:pPr>
            <a:r>
              <a:t>Output</a:t>
            </a:r>
          </a:p>
          <a:p>
            <a:pPr marL="0" indent="0" defTabSz="457200">
              <a:spcBef>
                <a:spcPts val="0"/>
              </a:spcBef>
              <a:buSzTx/>
              <a:buNone/>
              <a:defRPr>
                <a:latin typeface="Chalkboard SE Regular"/>
                <a:ea typeface="Chalkboard SE Regular"/>
                <a:cs typeface="Chalkboard SE Regular"/>
                <a:sym typeface="Chalkboard SE Regular"/>
              </a:defRPr>
            </a:pPr>
            <a:r>
              <a:t>Queries &amp; Visualisation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Programming Steps"/>
          <p:cNvSpPr txBox="1"/>
          <p:nvPr>
            <p:ph type="title"/>
          </p:nvPr>
        </p:nvSpPr>
        <p:spPr>
          <a:xfrm>
            <a:off x="787400" y="800100"/>
            <a:ext cx="11099800" cy="2159000"/>
          </a:xfrm>
          <a:prstGeom prst="rect">
            <a:avLst/>
          </a:prstGeom>
        </p:spPr>
        <p:txBody>
          <a:bodyPr/>
          <a:lstStyle>
            <a:lvl1pPr>
              <a:defRPr b="1" sz="6000">
                <a:latin typeface="Times New Roman"/>
                <a:ea typeface="Times New Roman"/>
                <a:cs typeface="Times New Roman"/>
                <a:sym typeface="Times New Roman"/>
              </a:defRPr>
            </a:lvl1pPr>
          </a:lstStyle>
          <a:p>
            <a:pPr/>
            <a:r>
              <a:t>Programming Steps</a:t>
            </a:r>
          </a:p>
        </p:txBody>
      </p:sp>
      <p:sp>
        <p:nvSpPr>
          <p:cNvPr id="140" name="STEP 1 Import the DataSet (csv file) to the jupyter notebook.…"/>
          <p:cNvSpPr txBox="1"/>
          <p:nvPr>
            <p:ph type="body" idx="1"/>
          </p:nvPr>
        </p:nvSpPr>
        <p:spPr>
          <a:xfrm>
            <a:off x="1308100" y="2286000"/>
            <a:ext cx="11099800" cy="6286500"/>
          </a:xfrm>
          <a:prstGeom prst="rect">
            <a:avLst/>
          </a:prstGeom>
        </p:spPr>
        <p:txBody>
          <a:bodyPr/>
          <a:lstStyle/>
          <a:p>
            <a:pPr marL="0" indent="0" defTabSz="457200">
              <a:spcBef>
                <a:spcPts val="0"/>
              </a:spcBef>
              <a:buSzTx/>
              <a:buNone/>
              <a:defRPr>
                <a:latin typeface="Chalkboard SE Bold"/>
                <a:ea typeface="Chalkboard SE Bold"/>
                <a:cs typeface="Chalkboard SE Bold"/>
                <a:sym typeface="Chalkboard SE Bold"/>
              </a:defRPr>
            </a:pPr>
            <a:r>
              <a:t>STEP 1</a:t>
            </a:r>
            <a:r>
              <a:rPr>
                <a:latin typeface="Chalkboard SE Regular"/>
                <a:ea typeface="Chalkboard SE Regular"/>
                <a:cs typeface="Chalkboard SE Regular"/>
                <a:sym typeface="Chalkboard SE Regular"/>
              </a:rPr>
              <a:t> Import the DataSet (csv file) to the jupyter notebook.</a:t>
            </a:r>
          </a:p>
          <a:p>
            <a:pPr marL="0" indent="0" defTabSz="457200">
              <a:spcBef>
                <a:spcPts val="0"/>
              </a:spcBef>
              <a:buSzTx/>
              <a:buNone/>
              <a:defRPr>
                <a:latin typeface="Chalkboard SE Bold"/>
                <a:ea typeface="Chalkboard SE Bold"/>
                <a:cs typeface="Chalkboard SE Bold"/>
                <a:sym typeface="Chalkboard SE Bold"/>
              </a:defRPr>
            </a:pPr>
            <a:r>
              <a:t>STEP 2</a:t>
            </a:r>
            <a:r>
              <a:rPr>
                <a:latin typeface="Chalkboard SE Regular"/>
                <a:ea typeface="Chalkboard SE Regular"/>
                <a:cs typeface="Chalkboard SE Regular"/>
                <a:sym typeface="Chalkboard SE Regular"/>
              </a:rPr>
              <a:t> Analyse the DataSet.</a:t>
            </a:r>
          </a:p>
          <a:p>
            <a:pPr marL="0" indent="0" defTabSz="457200">
              <a:spcBef>
                <a:spcPts val="0"/>
              </a:spcBef>
              <a:buSzTx/>
              <a:buNone/>
              <a:defRPr>
                <a:latin typeface="Chalkboard SE Bold"/>
                <a:ea typeface="Chalkboard SE Bold"/>
                <a:cs typeface="Chalkboard SE Bold"/>
                <a:sym typeface="Chalkboard SE Bold"/>
              </a:defRPr>
            </a:pPr>
            <a:r>
              <a:t>STEP 3</a:t>
            </a:r>
            <a:r>
              <a:rPr>
                <a:latin typeface="Chalkboard SE Regular"/>
                <a:ea typeface="Chalkboard SE Regular"/>
                <a:cs typeface="Chalkboard SE Regular"/>
                <a:sym typeface="Chalkboard SE Regular"/>
              </a:rPr>
              <a:t> Gather the relevant information from the DataSet.</a:t>
            </a:r>
          </a:p>
          <a:p>
            <a:pPr marL="0" indent="0" defTabSz="457200">
              <a:spcBef>
                <a:spcPts val="0"/>
              </a:spcBef>
              <a:buSzTx/>
              <a:buNone/>
              <a:defRPr>
                <a:latin typeface="Chalkboard SE Bold"/>
                <a:ea typeface="Chalkboard SE Bold"/>
                <a:cs typeface="Chalkboard SE Bold"/>
                <a:sym typeface="Chalkboard SE Bold"/>
              </a:defRPr>
            </a:pPr>
            <a:r>
              <a:t>STEP 4</a:t>
            </a:r>
            <a:r>
              <a:rPr>
                <a:latin typeface="Chalkboard SE Regular"/>
                <a:ea typeface="Chalkboard SE Regular"/>
                <a:cs typeface="Chalkboard SE Regular"/>
                <a:sym typeface="Chalkboard SE Regular"/>
              </a:rPr>
              <a:t> Make the Queries from the information gathered.</a:t>
            </a:r>
          </a:p>
          <a:p>
            <a:pPr marL="0" indent="0" defTabSz="457200">
              <a:spcBef>
                <a:spcPts val="0"/>
              </a:spcBef>
              <a:buSzTx/>
              <a:buNone/>
              <a:defRPr>
                <a:latin typeface="Chalkboard SE Bold"/>
                <a:ea typeface="Chalkboard SE Bold"/>
                <a:cs typeface="Chalkboard SE Bold"/>
                <a:sym typeface="Chalkboard SE Bold"/>
              </a:defRPr>
            </a:pPr>
            <a:r>
              <a:t>STEP 5</a:t>
            </a:r>
            <a:r>
              <a:rPr>
                <a:latin typeface="Chalkboard SE Regular"/>
                <a:ea typeface="Chalkboard SE Regular"/>
                <a:cs typeface="Chalkboard SE Regular"/>
                <a:sym typeface="Chalkboard SE Regular"/>
              </a:rPr>
              <a:t> Find the solutions of the queries and visualize the result.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2" name="Implementation of the Queries…"/>
          <p:cNvSpPr txBox="1"/>
          <p:nvPr>
            <p:ph type="body" idx="1"/>
          </p:nvPr>
        </p:nvSpPr>
        <p:spPr>
          <a:xfrm>
            <a:off x="1104900" y="1485900"/>
            <a:ext cx="11099800" cy="6286500"/>
          </a:xfrm>
          <a:prstGeom prst="rect">
            <a:avLst/>
          </a:prstGeom>
        </p:spPr>
        <p:txBody>
          <a:bodyPr/>
          <a:lstStyle/>
          <a:p>
            <a:pPr marL="0" indent="0" algn="ctr" defTabSz="457200">
              <a:spcBef>
                <a:spcPts val="0"/>
              </a:spcBef>
              <a:buSzTx/>
              <a:buNone/>
              <a:defRPr b="1" sz="6000">
                <a:latin typeface="Times New Roman"/>
                <a:ea typeface="Times New Roman"/>
                <a:cs typeface="Times New Roman"/>
                <a:sym typeface="Times New Roman"/>
              </a:defRPr>
            </a:pPr>
            <a:r>
              <a:t>Implementation of the Queries</a:t>
            </a:r>
          </a:p>
          <a:p>
            <a:pPr marL="0" indent="0" algn="ctr" defTabSz="457200">
              <a:spcBef>
                <a:spcPts val="0"/>
              </a:spcBef>
              <a:buSzTx/>
              <a:buNone/>
              <a:defRPr b="1" sz="6000">
                <a:latin typeface="Times New Roman"/>
                <a:ea typeface="Times New Roman"/>
                <a:cs typeface="Times New Roman"/>
                <a:sym typeface="Times New Roman"/>
              </a:defRPr>
            </a:pPr>
            <a:r>
              <a:t> &amp;</a:t>
            </a:r>
          </a:p>
          <a:p>
            <a:pPr marL="0" indent="0" algn="ctr" defTabSz="457200">
              <a:spcBef>
                <a:spcPts val="0"/>
              </a:spcBef>
              <a:buSzTx/>
              <a:buNone/>
              <a:defRPr b="1" sz="6000">
                <a:latin typeface="Times New Roman"/>
                <a:ea typeface="Times New Roman"/>
                <a:cs typeface="Times New Roman"/>
                <a:sym typeface="Times New Roman"/>
              </a:defRPr>
            </a:pPr>
            <a:r>
              <a:t> its output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