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78" r:id="rId4"/>
    <p:sldId id="295" r:id="rId5"/>
    <p:sldId id="284" r:id="rId6"/>
    <p:sldId id="280" r:id="rId7"/>
    <p:sldId id="279" r:id="rId8"/>
    <p:sldId id="281" r:id="rId9"/>
    <p:sldId id="287" r:id="rId10"/>
    <p:sldId id="292" r:id="rId11"/>
    <p:sldId id="294" r:id="rId12"/>
    <p:sldId id="293" r:id="rId13"/>
    <p:sldId id="291" r:id="rId14"/>
    <p:sldId id="27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60"/>
  </p:normalViewPr>
  <p:slideViewPr>
    <p:cSldViewPr snapToGrid="0">
      <p:cViewPr varScale="1">
        <p:scale>
          <a:sx n="53" d="100"/>
          <a:sy n="53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0BD64F-1849-4F10-8920-2BA7B10B78F9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88A712B-7ABF-4FF1-A424-6240FC14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Time delay estimation (TDE) is one of the key technologies in sound source localization</a:t>
            </a:r>
            <a:r>
              <a:rPr lang="en-US" altLang="zh-CN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, and the popular TDE algorithms mainly include ...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Here</a:t>
            </a:r>
            <a:r>
              <a:rPr lang="en-US" altLang="zh-CN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we are going to talk about the method of LMS adaptive filter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Time delay estimation (TDE) is one of the key technologies in sound source localization</a:t>
            </a:r>
            <a:r>
              <a:rPr lang="en-US" altLang="zh-CN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, and the popular TDE algorithms mainly include ...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Here</a:t>
            </a:r>
            <a:r>
              <a:rPr lang="en-US" altLang="zh-CN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we are going to talk about the method of LMS adaptive filter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First</a:t>
            </a:r>
            <a:r>
              <a:rPr lang="en-US" altLang="zh-CN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problem statement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Second what we present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Third our hypothesis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do not care about how to put microphones, So here we choose a 3-dimensions 6-arrays system which is popular and accurate!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Explain every variables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4FA3F-A1C0-4E3F-A769-41C14D72E776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6FA00-D0E5-4D7A-8663-9143F6186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3708A-A4FF-48C0-A3B0-0906C6411257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249E8-711A-475B-A83B-4606B5FB15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33C06-F377-41AC-AC27-904B06CAD7E4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7E2E6-E176-44F8-ACC8-31A139834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BC10C-0029-48F9-9C5F-2932B1565588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D4D3-A287-4290-9430-147BBA182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7CB9-0EC7-4A50-BB37-AE0871CBA4F3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769-81EB-4E14-AD38-6668D08EEB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C8098-AF55-44C1-A6DF-5B32E83CB6E3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6EC72-8E7A-46E9-9659-35A4EFDAD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7E68A-943D-405F-A497-5E98D3E8C94D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8AF73-9AED-40BD-AA82-63CE027A2D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50ED2-07F8-404A-98CC-682DA77559F1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9064D-7CEF-4749-9403-03195502ED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7FDD-1F73-4F46-9B3D-589ADA060359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8D5C2-92A0-4083-8573-EEEAADB43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DA1C7-1DC7-47BC-93A8-4868665E47AE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70B5-69D1-47D3-B2BE-8736A7C470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BA601-6A85-42A6-9BBF-6370F5EE61B2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2BB0-218E-42B1-A220-E245259A9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15BF1C-1089-44C8-9560-63ABA38BACD1}" type="datetimeFigureOut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00E405-6593-432E-BFE6-4C70A6AF0B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3654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TextBox 89"/>
          <p:cNvSpPr txBox="1"/>
          <p:nvPr/>
        </p:nvSpPr>
        <p:spPr>
          <a:xfrm>
            <a:off x="6565474" y="5039659"/>
            <a:ext cx="24951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Final Presentation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156447" y="4989514"/>
            <a:ext cx="7714503" cy="127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3513" y="6210300"/>
            <a:ext cx="423862" cy="42386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513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组合 27"/>
          <p:cNvGrpSpPr/>
          <p:nvPr/>
        </p:nvGrpSpPr>
        <p:grpSpPr bwMode="auto">
          <a:xfrm>
            <a:off x="0" y="3770313"/>
            <a:ext cx="9144000" cy="5715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00" y="585441"/>
            <a:ext cx="2252077" cy="229270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53613" y="4034983"/>
            <a:ext cx="7624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Sound Source Localization based Time Delay Estimation Using Variable Step Size </a:t>
            </a:r>
            <a:r>
              <a:rPr lang="en-US" altLang="zh-CN" sz="2400" b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in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LMS Adaptive filter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5" name="TextBox 90"/>
          <p:cNvSpPr txBox="1"/>
          <p:nvPr/>
        </p:nvSpPr>
        <p:spPr>
          <a:xfrm>
            <a:off x="1139825" y="5888038"/>
            <a:ext cx="7731125" cy="7571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                   SP02_Achyuth &amp; Kevin                                         Superviser:  Wlodek                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3098382" y="368399"/>
            <a:ext cx="5682261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Verification and Conclusion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13" name="TextBox 89"/>
          <p:cNvSpPr txBox="1"/>
          <p:nvPr/>
        </p:nvSpPr>
        <p:spPr>
          <a:xfrm>
            <a:off x="191729" y="1402789"/>
            <a:ext cx="7683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Verification of positioning accuracy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3074" name="Picture 2" descr="C:\Users\Administrator\Desktop\QQ截图2016102109091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625" y="1890352"/>
            <a:ext cx="5886451" cy="43719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3098382" y="368399"/>
            <a:ext cx="5682261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Verification and Conclusion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439" y="2344994"/>
            <a:ext cx="7860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dirty="0" smtClean="0"/>
              <a:t>Comparing to LMS adaptive filter, TDE based on VSS-LMS adaptive filter has better real-time performance and position accuracy in sound source localization.</a:t>
            </a:r>
            <a:endParaRPr lang="zh-CN" alt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3098382" y="368399"/>
            <a:ext cx="5682261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Verification and Conclusion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9" name="TextBox 89"/>
          <p:cNvSpPr txBox="1"/>
          <p:nvPr/>
        </p:nvSpPr>
        <p:spPr>
          <a:xfrm>
            <a:off x="191729" y="1402789"/>
            <a:ext cx="7683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Future Works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8362" y="2359741"/>
            <a:ext cx="628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Apply on an actual device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3782" y="3323303"/>
            <a:ext cx="628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Aliasing noise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73278" y="4311446"/>
            <a:ext cx="628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Mircrophone array model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3429528" y="383147"/>
            <a:ext cx="504946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Feedback For Reviewers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81" y="1976283"/>
            <a:ext cx="60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About using more VSS values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4685" y="3411794"/>
            <a:ext cx="803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About comparing some other TDE methods</a:t>
            </a:r>
            <a:endParaRPr lang="zh-CN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425" y="4803058"/>
            <a:ext cx="657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About steepest descent algorithm 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3654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058025" y="4732338"/>
            <a:ext cx="1812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072335" y="3881438"/>
            <a:ext cx="2906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Thank You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13" y="6210300"/>
            <a:ext cx="423862" cy="42386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139825" y="5888038"/>
            <a:ext cx="7731125" cy="7571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                   SP02_Achyuth &amp; Kevin                                         Superviser:  Wlodek                                                                                              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3513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84" name="组合 27"/>
          <p:cNvGrpSpPr/>
          <p:nvPr/>
        </p:nvGrpSpPr>
        <p:grpSpPr bwMode="auto">
          <a:xfrm>
            <a:off x="0" y="3770313"/>
            <a:ext cx="9144000" cy="5715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312606" y="4905138"/>
            <a:ext cx="7624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Sound Source Localization based Time Delay Estimation Using Variable Step Size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in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LMS Adaptive filter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00" y="585441"/>
            <a:ext cx="2252077" cy="22927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  <p:bldP spid="18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4288" y="0"/>
            <a:ext cx="9158288" cy="1203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63513" y="3082925"/>
            <a:ext cx="3124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5364" name="组合 42"/>
          <p:cNvGrpSpPr/>
          <p:nvPr/>
        </p:nvGrpSpPr>
        <p:grpSpPr bwMode="auto">
          <a:xfrm>
            <a:off x="0" y="1304925"/>
            <a:ext cx="9144000" cy="57150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813"/>
            <a:ext cx="40878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文本框 16"/>
          <p:cNvSpPr txBox="1">
            <a:spLocks noChangeArrowheads="1"/>
          </p:cNvSpPr>
          <p:nvPr/>
        </p:nvSpPr>
        <p:spPr bwMode="auto">
          <a:xfrm>
            <a:off x="3525838" y="2903538"/>
            <a:ext cx="376237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atin typeface="华文楷体"/>
                <a:ea typeface="华文楷体"/>
                <a:cs typeface="华文楷体"/>
              </a:rPr>
              <a:t>1</a:t>
            </a:r>
            <a:endParaRPr lang="zh-CN" altLang="en-US" sz="32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40382" y="2925967"/>
            <a:ext cx="19591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36975" y="3082925"/>
            <a:ext cx="246063" cy="24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3" name="文本框 23"/>
          <p:cNvSpPr txBox="1">
            <a:spLocks noChangeArrowheads="1"/>
          </p:cNvSpPr>
          <p:nvPr/>
        </p:nvSpPr>
        <p:spPr bwMode="auto">
          <a:xfrm>
            <a:off x="3525443" y="3482975"/>
            <a:ext cx="3770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</a:t>
            </a:r>
            <a:endParaRPr lang="zh-CN" altLang="en-US" sz="3200" dirty="0"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36975" y="3662363"/>
            <a:ext cx="246063" cy="24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9" name="文本框 29"/>
          <p:cNvSpPr txBox="1">
            <a:spLocks noChangeArrowheads="1"/>
          </p:cNvSpPr>
          <p:nvPr/>
        </p:nvSpPr>
        <p:spPr bwMode="auto">
          <a:xfrm>
            <a:off x="3525443" y="4056063"/>
            <a:ext cx="3770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3</a:t>
            </a:r>
            <a:endParaRPr lang="zh-CN" altLang="en-US" sz="3200" dirty="0"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736975" y="4235450"/>
            <a:ext cx="246063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0888" y="6346825"/>
            <a:ext cx="288925" cy="287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1563" y="6029325"/>
            <a:ext cx="288925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78188" y="2995613"/>
            <a:ext cx="10702" cy="22105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" y="88265"/>
            <a:ext cx="1056005" cy="1075055"/>
          </a:xfrm>
          <a:prstGeom prst="rect">
            <a:avLst/>
          </a:prstGeom>
        </p:spPr>
      </p:pic>
      <p:sp>
        <p:nvSpPr>
          <p:cNvPr id="21" name="文本框 30"/>
          <p:cNvSpPr txBox="1"/>
          <p:nvPr/>
        </p:nvSpPr>
        <p:spPr>
          <a:xfrm>
            <a:off x="3918980" y="4104376"/>
            <a:ext cx="415036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Verification and Conclusion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" name="文本框 30"/>
          <p:cNvSpPr txBox="1"/>
          <p:nvPr/>
        </p:nvSpPr>
        <p:spPr>
          <a:xfrm>
            <a:off x="3904740" y="3489859"/>
            <a:ext cx="50327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Modeling  and Proposed Solution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" name="文本框 29"/>
          <p:cNvSpPr txBox="1">
            <a:spLocks noChangeArrowheads="1"/>
          </p:cNvSpPr>
          <p:nvPr/>
        </p:nvSpPr>
        <p:spPr bwMode="auto">
          <a:xfrm>
            <a:off x="3530359" y="4709908"/>
            <a:ext cx="3770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4</a:t>
            </a:r>
            <a:endParaRPr lang="zh-CN" altLang="en-US" sz="3200" dirty="0"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741891" y="4889295"/>
            <a:ext cx="246063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30"/>
          <p:cNvSpPr txBox="1"/>
          <p:nvPr/>
        </p:nvSpPr>
        <p:spPr>
          <a:xfrm>
            <a:off x="3923896" y="4758221"/>
            <a:ext cx="36216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Feedback for Reviewers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9" grpId="0"/>
      <p:bldP spid="19" grpId="1"/>
      <p:bldP spid="15373" grpId="0"/>
      <p:bldP spid="15379" grpId="0"/>
      <p:bldP spid="21" grpId="0"/>
      <p:bldP spid="22" grpId="0"/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5892445" y="397895"/>
            <a:ext cx="268983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Introduction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210" y="1560291"/>
            <a:ext cx="799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Sound source Localization Applications</a:t>
            </a:r>
          </a:p>
        </p:txBody>
      </p:sp>
      <p:sp>
        <p:nvSpPr>
          <p:cNvPr id="11" name="矩形 10"/>
          <p:cNvSpPr/>
          <p:nvPr/>
        </p:nvSpPr>
        <p:spPr>
          <a:xfrm>
            <a:off x="412376" y="2734215"/>
            <a:ext cx="8731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video conferencing</a:t>
            </a:r>
          </a:p>
          <a:p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hand-free mobile telephony </a:t>
            </a:r>
          </a:p>
          <a:p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and so 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5892445" y="397895"/>
            <a:ext cx="268983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Introduction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210" y="1560291"/>
            <a:ext cx="5374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Popular TDE methods  </a:t>
            </a:r>
          </a:p>
        </p:txBody>
      </p:sp>
      <p:sp>
        <p:nvSpPr>
          <p:cNvPr id="11" name="矩形 10"/>
          <p:cNvSpPr/>
          <p:nvPr/>
        </p:nvSpPr>
        <p:spPr>
          <a:xfrm>
            <a:off x="412376" y="2734215"/>
            <a:ext cx="873162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LMS Adaptive Filter </a:t>
            </a:r>
          </a:p>
          <a:p>
            <a:pPr>
              <a:lnSpc>
                <a:spcPts val="1000"/>
              </a:lnSpc>
            </a:pP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Generalized Cross Correlation (GCC)</a:t>
            </a:r>
          </a:p>
          <a:p>
            <a:pPr>
              <a:lnSpc>
                <a:spcPts val="1000"/>
              </a:lnSpc>
            </a:pP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Eigenvalue Decomposition (EVD)</a:t>
            </a:r>
          </a:p>
          <a:p>
            <a:pPr>
              <a:lnSpc>
                <a:spcPts val="1000"/>
              </a:lnSpc>
            </a:pP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Acoustic Transfer Functions ratio (ATF-s radio)</a:t>
            </a:r>
          </a:p>
        </p:txBody>
      </p:sp>
      <p:sp>
        <p:nvSpPr>
          <p:cNvPr id="9" name="矩形 8"/>
          <p:cNvSpPr/>
          <p:nvPr/>
        </p:nvSpPr>
        <p:spPr>
          <a:xfrm>
            <a:off x="383456" y="2412660"/>
            <a:ext cx="79936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TDE is one of the most popular sound source localization methods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1" grpId="0"/>
      <p:bldP spid="11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5892445" y="397895"/>
            <a:ext cx="268983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Introduction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2376" y="2554919"/>
            <a:ext cx="87316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However TDE based on traditional LMS algorithm need to sacrifice the Real-time in sound source localization to improve the positioning accuracy.</a:t>
            </a:r>
          </a:p>
        </p:txBody>
      </p:sp>
      <p:sp>
        <p:nvSpPr>
          <p:cNvPr id="13" name="矩形 12"/>
          <p:cNvSpPr/>
          <p:nvPr/>
        </p:nvSpPr>
        <p:spPr>
          <a:xfrm>
            <a:off x="376517" y="1533398"/>
            <a:ext cx="7180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Problem Statement and Hypothesis </a:t>
            </a:r>
          </a:p>
        </p:txBody>
      </p:sp>
      <p:sp>
        <p:nvSpPr>
          <p:cNvPr id="15" name="矩形 14"/>
          <p:cNvSpPr/>
          <p:nvPr/>
        </p:nvSpPr>
        <p:spPr>
          <a:xfrm>
            <a:off x="169513" y="2983596"/>
            <a:ext cx="87316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Compared with the traditional LMS algorithm, a variable step size (VSS) LMS algorithm applied on a three dimensions sound source localization system is presented</a:t>
            </a:r>
          </a:p>
        </p:txBody>
      </p:sp>
      <p:sp>
        <p:nvSpPr>
          <p:cNvPr id="16" name="矩形 15"/>
          <p:cNvSpPr/>
          <p:nvPr/>
        </p:nvSpPr>
        <p:spPr>
          <a:xfrm>
            <a:off x="201705" y="3263130"/>
            <a:ext cx="8731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The objective of this paper is to find out whether the new method consisting of the VSS improves the real time performance and positioning accuracy in sound source localization.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5" grpId="0"/>
      <p:bldP spid="1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2404877" y="383147"/>
            <a:ext cx="662681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Modeling and Proposed Solution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12" name="TextBox 89"/>
          <p:cNvSpPr txBox="1"/>
          <p:nvPr/>
        </p:nvSpPr>
        <p:spPr>
          <a:xfrm>
            <a:off x="191729" y="1402789"/>
            <a:ext cx="7683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Modeling of  Sound Source Localization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0" y="3268338"/>
            <a:ext cx="42862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dministrator\Desktop\QQ截图201610211920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2282079"/>
            <a:ext cx="5002306" cy="35986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2366309" y="383147"/>
            <a:ext cx="6703951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Modeling And Proposed Solution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12" name="TextBox 89"/>
          <p:cNvSpPr txBox="1"/>
          <p:nvPr/>
        </p:nvSpPr>
        <p:spPr>
          <a:xfrm>
            <a:off x="191730" y="1402789"/>
            <a:ext cx="836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Modeling of TDE based on VSS-LMS adaptive filter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25" name="椭圆 16"/>
          <p:cNvSpPr/>
          <p:nvPr/>
        </p:nvSpPr>
        <p:spPr>
          <a:xfrm>
            <a:off x="8411229" y="6373719"/>
            <a:ext cx="288925" cy="287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6" name="椭圆 17"/>
          <p:cNvSpPr/>
          <p:nvPr/>
        </p:nvSpPr>
        <p:spPr>
          <a:xfrm>
            <a:off x="8691563" y="6096560"/>
            <a:ext cx="288925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pic>
        <p:nvPicPr>
          <p:cNvPr id="4098" name="Picture 2" descr="C:\Users\Administrator\Desktop\QQ截图201610210957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7127" y="2079812"/>
            <a:ext cx="6842922" cy="2716213"/>
          </a:xfrm>
          <a:prstGeom prst="rect">
            <a:avLst/>
          </a:prstGeom>
          <a:noFill/>
        </p:spPr>
      </p:pic>
      <p:pic>
        <p:nvPicPr>
          <p:cNvPr id="4099" name="Picture 3" descr="C:\Users\Administrator\Desktop\QQ截图201610210959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3413" y="4751295"/>
            <a:ext cx="7359270" cy="1649038"/>
          </a:xfrm>
          <a:prstGeom prst="rect">
            <a:avLst/>
          </a:prstGeom>
          <a:noFill/>
        </p:spPr>
      </p:pic>
      <p:pic>
        <p:nvPicPr>
          <p:cNvPr id="4100" name="Picture 4" descr="C:\Users\Administrator\Desktop\QQ截图2016102110002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10229" y="4893436"/>
            <a:ext cx="5136030" cy="131779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2404877" y="383147"/>
            <a:ext cx="662681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Modeling and Proposed Solution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13" name="TextBox 89"/>
          <p:cNvSpPr txBox="1"/>
          <p:nvPr/>
        </p:nvSpPr>
        <p:spPr>
          <a:xfrm>
            <a:off x="191729" y="1402789"/>
            <a:ext cx="7683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Implemenation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1026" name="Picture 2" descr="C:\Users\Administrator\Desktop\QQ截图20161021090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15" y="2734238"/>
            <a:ext cx="7467600" cy="2933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3176" y="1349222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" name="Picture 0" descr="In real life, svar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57" y="88492"/>
            <a:ext cx="1047135" cy="12093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矩形 20"/>
          <p:cNvSpPr/>
          <p:nvPr/>
        </p:nvSpPr>
        <p:spPr>
          <a:xfrm>
            <a:off x="3098382" y="368399"/>
            <a:ext cx="5682261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/>
                <a:cs typeface="Times New Roman" pitchFamily="18" charset="0"/>
              </a:rPr>
              <a:t>Verification and Conclusion</a:t>
            </a:r>
            <a:endParaRPr lang="zh-CN" altLang="en-US" sz="3600" b="1" dirty="0">
              <a:latin typeface="Times New Roman" pitchFamily="18" charset="0"/>
              <a:ea typeface="华文楷体"/>
              <a:cs typeface="Times New Roman" pitchFamily="18" charset="0"/>
            </a:endParaRPr>
          </a:p>
        </p:txBody>
      </p:sp>
      <p:sp>
        <p:nvSpPr>
          <p:cNvPr id="13" name="TextBox 89"/>
          <p:cNvSpPr txBox="1"/>
          <p:nvPr/>
        </p:nvSpPr>
        <p:spPr>
          <a:xfrm>
            <a:off x="191729" y="1402789"/>
            <a:ext cx="7683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Verification of real-time performance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2050" name="Picture 2" descr="C:\Users\Administrator\Desktop\QQ截图201610210907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9404" y="1500842"/>
            <a:ext cx="6038850" cy="48863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416</Words>
  <Application>Microsoft Office PowerPoint</Application>
  <PresentationFormat>全屏显示(4:3)</PresentationFormat>
  <Paragraphs>72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159</cp:revision>
  <dcterms:created xsi:type="dcterms:W3CDTF">2014-08-08T13:32:00Z</dcterms:created>
  <dcterms:modified xsi:type="dcterms:W3CDTF">2016-10-21T17:22:07Z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