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is designed to solve these problems.</a:t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users point of view, ERDDAP is a data server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\that gives users a simple, consistent way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download subsets of gridded and tabular scientific datasets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make graphs and maps.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ERDDAP returns data in the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format that the user specifies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easy for users to get the data into their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favorite client software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data providers point of view,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is acting as 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middleman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can get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wide variety of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and remote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offer them to users in 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way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hides the details of the actual source.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943" lvl="0" marL="23294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user sends a standardized request to ERDDAP,</a:t>
            </a:r>
            <a:endParaRPr/>
          </a:p>
          <a:p>
            <a:pPr indent="-232943" lvl="0" marL="23294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translates it into the request format needed by the actual source,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 database.</a:t>
            </a:r>
            <a:endParaRPr/>
          </a:p>
          <a:p>
            <a:pPr indent="-232943" lvl="0" marL="23294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then gets the response from the source, in whatever format that is,</a:t>
            </a:r>
            <a:endParaRPr/>
          </a:p>
          <a:p>
            <a:pPr indent="-232943" lvl="0" marL="23294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reformats the data into the file format that the user has requested.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67" y="2267657"/>
            <a:ext cx="3784611" cy="182153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246667" y="787293"/>
            <a:ext cx="841370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data in ERDDAP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489" y="4492333"/>
            <a:ext cx="3846969" cy="17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7155" y="4352769"/>
            <a:ext cx="4048841" cy="20564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0" y="2397142"/>
            <a:ext cx="42926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 O'Brien (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Washington/JISAO)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Simons (NOAA/NMFS)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Roy Mendelssohn (NOAA/NMFS)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is software that creates a platform for distributing data.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ERDDAP's goal is to give users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to scientific data.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is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Free, and Open Source.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been installed at more than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institutions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at least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countries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…..and is on several official lists of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data servers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51619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-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introduction needed?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52400" y="152400"/>
            <a:ext cx="8839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data and downloading it into your favorite client software is too hard!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52400" y="17526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data servers lack a search system.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hard to find datasets of interest.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data servers use different request protocols.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(XML, SOAP+XML, OPeNDAP, WCS, WFS, SOS, HTML form, shopping cart, ...!)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data servers return data in different formats.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(XML, SOAP+XML, DAP binary, ASCII text, HDF4, HDF 5, NetCDF, ...!)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it usually isn't the file format that you want.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(html table , ESRI. asc, .kml, .mat, .csv, .tsv, .json, .xhtml)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datasets have time formatted in different ways.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("Jan 2, 1985", "02-JAN-1985", "1/2/85", "2/1/85", "1985-01-02", Year + DayOfyear, "seconds since 1900-01-01", "days since 1-1-1", ...!)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datasets have insufficient metadata.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makes it hard to understand the data.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51619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878765" y="3442867"/>
            <a:ext cx="1386470" cy="52322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hape 114"/>
          <p:cNvCxnSpPr/>
          <p:nvPr/>
        </p:nvCxnSpPr>
        <p:spPr>
          <a:xfrm rot="10800000">
            <a:off x="4572000" y="3966087"/>
            <a:ext cx="0" cy="8996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lg" w="lg" type="triangle"/>
            <a:tailEnd len="med" w="med" type="none"/>
          </a:ln>
        </p:spPr>
      </p:cxnSp>
      <p:sp>
        <p:nvSpPr>
          <p:cNvPr id="115" name="Shape 115"/>
          <p:cNvSpPr txBox="1"/>
          <p:nvPr/>
        </p:nvSpPr>
        <p:spPr>
          <a:xfrm>
            <a:off x="2741017" y="4854678"/>
            <a:ext cx="3661964" cy="52322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Favorite Client Software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0" y="51619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14400" y="2304065"/>
            <a:ext cx="7315200" cy="1662022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393245" y="3429000"/>
            <a:ext cx="15411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182244" y="2343394"/>
            <a:ext cx="752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054599" y="2343394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THREDDS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653116" y="2343394"/>
            <a:ext cx="10123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Hyrax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846609" y="2344089"/>
            <a:ext cx="13864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462469" y="2304065"/>
            <a:ext cx="4587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400800" y="3443575"/>
            <a:ext cx="8322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143000" y="2344089"/>
            <a:ext cx="8723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3878765" y="3442867"/>
            <a:ext cx="1386470" cy="52322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Shape 132"/>
          <p:cNvCxnSpPr/>
          <p:nvPr/>
        </p:nvCxnSpPr>
        <p:spPr>
          <a:xfrm>
            <a:off x="3835422" y="2867309"/>
            <a:ext cx="507978" cy="57555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1731578" y="2867309"/>
            <a:ext cx="2147187" cy="57555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123" idx="3"/>
            <a:endCxn id="131" idx="1"/>
          </p:cNvCxnSpPr>
          <p:nvPr/>
        </p:nvCxnSpPr>
        <p:spPr>
          <a:xfrm>
            <a:off x="2934373" y="3690610"/>
            <a:ext cx="9444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4724400" y="2867309"/>
            <a:ext cx="434880" cy="57555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5029200" y="2867309"/>
            <a:ext cx="1371600" cy="57555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5265235" y="2866615"/>
            <a:ext cx="2426624" cy="5769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Shape 138"/>
          <p:cNvCxnSpPr>
            <a:endCxn id="129" idx="1"/>
          </p:cNvCxnSpPr>
          <p:nvPr/>
        </p:nvCxnSpPr>
        <p:spPr>
          <a:xfrm>
            <a:off x="5265300" y="3705185"/>
            <a:ext cx="113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stCxn id="124" idx="2"/>
          </p:cNvCxnSpPr>
          <p:nvPr/>
        </p:nvCxnSpPr>
        <p:spPr>
          <a:xfrm>
            <a:off x="2558308" y="2866614"/>
            <a:ext cx="1645500" cy="57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Shape 140"/>
          <p:cNvCxnSpPr>
            <a:endCxn id="122" idx="2"/>
          </p:cNvCxnSpPr>
          <p:nvPr/>
        </p:nvCxnSpPr>
        <p:spPr>
          <a:xfrm rot="10800000">
            <a:off x="4572000" y="3966087"/>
            <a:ext cx="0" cy="8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lg" w="lg" type="triangle"/>
            <a:tailEnd len="med" w="med" type="none"/>
          </a:ln>
        </p:spPr>
      </p:cxnSp>
      <p:sp>
        <p:nvSpPr>
          <p:cNvPr id="141" name="Shape 141"/>
          <p:cNvSpPr txBox="1"/>
          <p:nvPr/>
        </p:nvSpPr>
        <p:spPr>
          <a:xfrm>
            <a:off x="2741018" y="4865739"/>
            <a:ext cx="3661964" cy="52322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Favorite Client Software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Shape 142"/>
          <p:cNvCxnSpPr/>
          <p:nvPr/>
        </p:nvCxnSpPr>
        <p:spPr>
          <a:xfrm rot="10800000">
            <a:off x="4347029" y="3973461"/>
            <a:ext cx="0" cy="899652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2944599" y="3810000"/>
            <a:ext cx="944394" cy="1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2950539" y="3581400"/>
            <a:ext cx="944392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>
            <a:off x="4800600" y="3973461"/>
            <a:ext cx="0" cy="892278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4082999" y="4231247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265480" y="384598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249314" y="3243520"/>
            <a:ext cx="3145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871945" y="4246094"/>
            <a:ext cx="3145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402" y="417274"/>
            <a:ext cx="8636227" cy="479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7263" y="2998165"/>
            <a:ext cx="5185724" cy="320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5063" y="1551147"/>
            <a:ext cx="4095602" cy="28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5324" y="3304273"/>
            <a:ext cx="1221979" cy="21746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9" name="Shape 159"/>
          <p:cNvSpPr/>
          <p:nvPr/>
        </p:nvSpPr>
        <p:spPr>
          <a:xfrm rot="5400000">
            <a:off x="6018896" y="4280231"/>
            <a:ext cx="131199" cy="121668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01451" y="4624079"/>
            <a:ext cx="4222066" cy="193899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clients (Live Access Server, Excel, Google Earth, Matlab®, Jupyter Notebooks, R, etc) can directly access data from ERDDAP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18237" y="53396"/>
            <a:ext cx="4099100" cy="343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47650" y="301626"/>
            <a:ext cx="8642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 </a:t>
            </a:r>
            <a:r>
              <a:rPr lang="en-US"/>
              <a:t>community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43175" y="1336650"/>
            <a:ext cx="82803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JCOMM Observations Coordination Group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pushing ERDDAP as data platform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data from disparate networks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Drifter Program, Sea Level, Argo, Gliders, Tide, Moorings, etc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 data access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OCG led open access to GTS pilot project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 Ocean obs available via Observing System Monitoring Center (OSMC) ERDDAP 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workflows such as Surface Ocean CO2 Atlas (SOCAT) project and, soon, NOAA Ocean Acidification Program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NOAA’s Unified Access Framework (UAF) project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Growing!!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975" y="4016288"/>
            <a:ext cx="2534175" cy="25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ERDDAP configuration demo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009650" y="1793375"/>
            <a:ext cx="75057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Coral reef data from Abby*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3 separate files</a:t>
            </a:r>
            <a:endParaRPr sz="30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Event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Measurement</a:t>
            </a:r>
            <a:r>
              <a:rPr lang="en-US" sz="2400"/>
              <a:t> or Fact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Occurrence</a:t>
            </a:r>
            <a:endParaRPr sz="24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Goal:  Configure these data into ERDDAP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47600" y="6044350"/>
            <a:ext cx="436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*I am not a biologist</a:t>
            </a:r>
            <a:endParaRPr sz="1800"/>
          </a:p>
        </p:txBody>
      </p:sp>
      <p:sp>
        <p:nvSpPr>
          <p:cNvPr id="177" name="Shape 177"/>
          <p:cNvSpPr txBox="1"/>
          <p:nvPr/>
        </p:nvSpPr>
        <p:spPr>
          <a:xfrm>
            <a:off x="1129100" y="4984413"/>
            <a:ext cx="3885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On to the demo…...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68467" y="1533524"/>
            <a:ext cx="8407066" cy="489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Arial"/>
              <a:buChar char="•"/>
            </a:pPr>
            <a:r>
              <a:rPr b="0" i="0" lang="en-US" sz="2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ERDDAP:  coastwatch.pfeg.noaa.gov/erddap/index.html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Kevin.M.O’</a:t>
            </a:r>
            <a:r>
              <a:rPr b="0" i="0" lang="en-US" sz="2125" cap="none" strike="noStrike">
                <a:latin typeface="Calibri"/>
                <a:ea typeface="Calibri"/>
                <a:cs typeface="Calibri"/>
                <a:sym typeface="Calibri"/>
              </a:rPr>
              <a:t>Brien@noaa.gov</a:t>
            </a:r>
            <a:endParaRPr sz="2125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rPr b="0" i="0" lang="en-US" sz="2125" cap="none" strike="noStrike">
                <a:latin typeface="Calibri"/>
                <a:ea typeface="Calibri"/>
                <a:cs typeface="Calibri"/>
                <a:sym typeface="Calibri"/>
              </a:rPr>
              <a:t>kob@uw.edu</a:t>
            </a:r>
            <a:endParaRPr b="0" i="0" sz="2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t/>
            </a:r>
            <a:endParaRPr sz="2125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rPr lang="en-US" sz="2125"/>
              <a:t>Bob.Simons@noaa.gov</a:t>
            </a:r>
            <a:endParaRPr sz="21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