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D729"/>
    <a:srgbClr val="CC0099"/>
    <a:srgbClr val="47D45A"/>
    <a:srgbClr val="7ED7C8"/>
    <a:srgbClr val="00FFFF"/>
    <a:srgbClr val="7CD6C7"/>
    <a:srgbClr val="EC8047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E37066-BEAA-F029-4711-0410E9A88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EFDE1F-D3B2-2E8A-73C7-027B2D489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44D513-B34C-CDE3-CD9F-4D5CF652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5722-129F-4D3F-B883-24A150D274F3}" type="datetimeFigureOut">
              <a:rPr lang="fr-FR" smtClean="0"/>
              <a:t>12/05/2024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5A75EF-4A6F-CAE2-3759-4D66A4C3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9956DD-5D4E-D02C-0BE0-12D8CAAE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5E3A-BDAE-42E2-BB28-F7BBA1F7F8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85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4572C8-0809-E363-047B-3FA279276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0C9585-7868-2D97-063B-5AD8E5E16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A81C6F-0B62-B03D-CF31-928D9CCF3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5722-129F-4D3F-B883-24A150D274F3}" type="datetimeFigureOut">
              <a:rPr lang="fr-FR" smtClean="0"/>
              <a:t>12/05/2024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F0473E-448A-9BDD-5278-ECDE28D4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6662E6-B528-C663-AAB9-C1B91DF36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5E3A-BDAE-42E2-BB28-F7BBA1F7F8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06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45DA9E6-7391-0EA3-A196-1390E5911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A5632F-2D46-78D7-9625-9FFFC7961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522B96-2EC2-E79C-6067-DC829B9F1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5722-129F-4D3F-B883-24A150D274F3}" type="datetimeFigureOut">
              <a:rPr lang="fr-FR" smtClean="0"/>
              <a:t>12/05/2024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510F3E-A746-0C8C-400C-F804844C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9510BD-3A58-9F9C-5EE6-EFFBE9FD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5E3A-BDAE-42E2-BB28-F7BBA1F7F8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06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A1369-B3C2-ADE1-271D-31FD3A71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40CA93-3094-A4AC-9E23-381A55333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D0C6E3-389E-EF95-DF15-BA63430C0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5722-129F-4D3F-B883-24A150D274F3}" type="datetimeFigureOut">
              <a:rPr lang="fr-FR" smtClean="0"/>
              <a:t>12/05/2024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41B8A7-7594-3DC8-BBA8-D0BDC72B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21B62C-9E51-1626-0E86-4C785BF5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5E3A-BDAE-42E2-BB28-F7BBA1F7F8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76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60835-5BCF-1A9B-C1CE-C1A32661D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C62A7B-4E91-FCD5-DD38-7B8C61E43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D4F5D5-0D27-47A9-26A1-894BC88EB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5722-129F-4D3F-B883-24A150D274F3}" type="datetimeFigureOut">
              <a:rPr lang="fr-FR" smtClean="0"/>
              <a:t>12/05/2024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C9283C-9FC3-6E04-50B4-1F4A5B331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E27D92-1690-DA76-4374-B5D27163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5E3A-BDAE-42E2-BB28-F7BBA1F7F8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65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E4E6F9-B08C-AD3D-6549-CBD695E9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2BA357-8588-2C4F-AD10-B44DC71CC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AA99FA-8DF8-0C1F-9447-B0D5F0DD4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CE7D06-723F-3927-9F58-A9B470DE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5722-129F-4D3F-B883-24A150D274F3}" type="datetimeFigureOut">
              <a:rPr lang="fr-FR" smtClean="0"/>
              <a:t>12/05/2024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B17BC6-49E1-F14E-49DA-DB6A8A5E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7ED640-4D5A-EE51-30DE-E2415EBE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5E3A-BDAE-42E2-BB28-F7BBA1F7F8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31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28FFF0-2E4B-90E7-FB62-4B89E4F9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09A651-89E2-A9B2-F290-B6565BC26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312B07-FAB8-98A4-240E-BC78C8998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CCA22F-BB8C-4BEE-B204-5C3755877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630FE23-849F-1C1D-5804-79B7DECF0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A6ED121-81BC-51A0-4AE1-1C2E7971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5722-129F-4D3F-B883-24A150D274F3}" type="datetimeFigureOut">
              <a:rPr lang="fr-FR" smtClean="0"/>
              <a:t>12/05/2024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7FFF9F9-7BA1-E94A-DECC-B2D04EB8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11A744C-13D6-F2FD-47C3-90C474A6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5E3A-BDAE-42E2-BB28-F7BBA1F7F8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8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4CB4A0-D157-36B7-4E40-22EECD8C0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261090-C671-5777-4404-1A6EAE7EA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5722-129F-4D3F-B883-24A150D274F3}" type="datetimeFigureOut">
              <a:rPr lang="fr-FR" smtClean="0"/>
              <a:t>12/05/2024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4E6FA9-7717-18D6-73BC-17CEEA36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36FD8F-E983-AA71-F7CB-86899732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5E3A-BDAE-42E2-BB28-F7BBA1F7F8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74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E06BCA5-FAC4-99CE-A99C-671DD631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5722-129F-4D3F-B883-24A150D274F3}" type="datetimeFigureOut">
              <a:rPr lang="fr-FR" smtClean="0"/>
              <a:t>12/05/2024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0DD9056-4DAF-FCEA-031D-F65C62E8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088CB7-7D1F-B2FE-2AE3-AF26FE24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5E3A-BDAE-42E2-BB28-F7BBA1F7F8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15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63CC50-B3B0-D554-94D7-07ACDC65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DDFA6F-9B7F-E522-F0B8-8B7800135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7BACE3-F5AC-F38A-BECB-E2252859E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2F7AF9-12F5-A019-8771-EAC29D06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5722-129F-4D3F-B883-24A150D274F3}" type="datetimeFigureOut">
              <a:rPr lang="fr-FR" smtClean="0"/>
              <a:t>12/05/2024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13DF2E-D267-3D79-6757-88099F13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880EF2-0A19-7142-9D67-CE3A557F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5E3A-BDAE-42E2-BB28-F7BBA1F7F8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67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34CC6E-7B4C-946E-7056-9F363ED2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1F09AF0-B3B5-D25F-6A23-256C54838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8A6833-E56B-92D6-33A6-D50F39BC7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F08AFE-CF06-656A-8A12-491B97CD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5722-129F-4D3F-B883-24A150D274F3}" type="datetimeFigureOut">
              <a:rPr lang="fr-FR" smtClean="0"/>
              <a:t>12/05/2024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ED9D16-59C6-CAB3-09A0-54C24DD7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93B680-7DFF-FDE3-F368-7EEEF83D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5E3A-BDAE-42E2-BB28-F7BBA1F7F8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95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D8EB606-E186-AD07-61CA-0EDCA2570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49D982-09C5-DA5E-DAF5-9531A653A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9A2181-EA77-E9AF-BE9E-AEC48BCDC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885722-129F-4D3F-B883-24A150D274F3}" type="datetimeFigureOut">
              <a:rPr lang="fr-FR" smtClean="0"/>
              <a:t>12/05/2024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9C9F79-054D-8DB1-259F-0FA236DB3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BD3A66-AA3F-D1F6-F42A-8F975320B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165E3A-BDAE-42E2-BB28-F7BBA1F7F8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50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circuit, Ingénierie électronique, Appareils électroniques, Composant électronique&#10;&#10;Description générée automatiquement">
            <a:extLst>
              <a:ext uri="{FF2B5EF4-FFF2-40B4-BE49-F238E27FC236}">
                <a16:creationId xmlns:a16="http://schemas.microsoft.com/office/drawing/2014/main" id="{6F9FFDFE-0C8B-72A2-C539-4F68307E1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94451"/>
            <a:ext cx="8726556" cy="4876800"/>
          </a:xfrm>
          <a:prstGeom prst="rect">
            <a:avLst/>
          </a:prstGeom>
        </p:spPr>
      </p:pic>
      <p:sp>
        <p:nvSpPr>
          <p:cNvPr id="4" name="Triangle rectangle 3">
            <a:extLst>
              <a:ext uri="{FF2B5EF4-FFF2-40B4-BE49-F238E27FC236}">
                <a16:creationId xmlns:a16="http://schemas.microsoft.com/office/drawing/2014/main" id="{5426B016-6F77-CF06-63E2-4C0900E193B5}"/>
              </a:ext>
            </a:extLst>
          </p:cNvPr>
          <p:cNvSpPr/>
          <p:nvPr/>
        </p:nvSpPr>
        <p:spPr>
          <a:xfrm rot="10800000">
            <a:off x="-3955450" y="3614"/>
            <a:ext cx="16236014" cy="8865704"/>
          </a:xfrm>
          <a:custGeom>
            <a:avLst/>
            <a:gdLst>
              <a:gd name="connsiteX0" fmla="*/ 0 w 15770087"/>
              <a:gd name="connsiteY0" fmla="*/ 8865704 h 8865704"/>
              <a:gd name="connsiteX1" fmla="*/ 0 w 15770087"/>
              <a:gd name="connsiteY1" fmla="*/ 0 h 8865704"/>
              <a:gd name="connsiteX2" fmla="*/ 15770087 w 15770087"/>
              <a:gd name="connsiteY2" fmla="*/ 8865704 h 8865704"/>
              <a:gd name="connsiteX3" fmla="*/ 0 w 15770087"/>
              <a:gd name="connsiteY3" fmla="*/ 8865704 h 8865704"/>
              <a:gd name="connsiteX0" fmla="*/ 0 w 15789966"/>
              <a:gd name="connsiteY0" fmla="*/ 8865704 h 8865704"/>
              <a:gd name="connsiteX1" fmla="*/ 0 w 15789966"/>
              <a:gd name="connsiteY1" fmla="*/ 0 h 8865704"/>
              <a:gd name="connsiteX2" fmla="*/ 15789966 w 15789966"/>
              <a:gd name="connsiteY2" fmla="*/ 8845825 h 8865704"/>
              <a:gd name="connsiteX3" fmla="*/ 0 w 15789966"/>
              <a:gd name="connsiteY3" fmla="*/ 8865704 h 886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89966" h="8865704">
                <a:moveTo>
                  <a:pt x="0" y="8865704"/>
                </a:moveTo>
                <a:lnTo>
                  <a:pt x="0" y="0"/>
                </a:lnTo>
                <a:lnTo>
                  <a:pt x="15789966" y="8845825"/>
                </a:lnTo>
                <a:lnTo>
                  <a:pt x="0" y="8865704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5EEC6C-A10C-F2D4-F6C7-5408C9F25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09631" y="-652055"/>
            <a:ext cx="8726556" cy="207533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Travail d’étude en électronique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3925D4F-BF1D-37E4-7281-943AC610B877}"/>
              </a:ext>
            </a:extLst>
          </p:cNvPr>
          <p:cNvSpPr txBox="1"/>
          <p:nvPr/>
        </p:nvSpPr>
        <p:spPr>
          <a:xfrm>
            <a:off x="2776655" y="1728013"/>
            <a:ext cx="7292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Microcontrôleur: Asservissement numérique</a:t>
            </a:r>
          </a:p>
        </p:txBody>
      </p:sp>
      <p:pic>
        <p:nvPicPr>
          <p:cNvPr id="11" name="Image 10" descr="Une image contenant Police, Graphique, graphisme, texte&#10;&#10;Description générée automatiquement">
            <a:extLst>
              <a:ext uri="{FF2B5EF4-FFF2-40B4-BE49-F238E27FC236}">
                <a16:creationId xmlns:a16="http://schemas.microsoft.com/office/drawing/2014/main" id="{7C05E498-9FCB-5666-7490-B03DC43BA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908" y="211872"/>
            <a:ext cx="2857783" cy="90325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9B3EE12-44C0-24AB-2CA7-02D17D0064B7}"/>
              </a:ext>
            </a:extLst>
          </p:cNvPr>
          <p:cNvSpPr txBox="1"/>
          <p:nvPr/>
        </p:nvSpPr>
        <p:spPr>
          <a:xfrm>
            <a:off x="5269751" y="2822400"/>
            <a:ext cx="5481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Présenté par:</a:t>
            </a:r>
          </a:p>
          <a:p>
            <a:r>
              <a:rPr lang="fr-FR" dirty="0">
                <a:solidFill>
                  <a:schemeClr val="bg1"/>
                </a:solidFill>
              </a:rPr>
              <a:t>                             - BENALI </a:t>
            </a:r>
            <a:r>
              <a:rPr lang="fr-FR" dirty="0" err="1">
                <a:solidFill>
                  <a:schemeClr val="bg1"/>
                </a:solidFill>
              </a:rPr>
              <a:t>Lounes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  <a:p>
            <a:r>
              <a:rPr lang="fr-FR" dirty="0">
                <a:solidFill>
                  <a:schemeClr val="bg1"/>
                </a:solidFill>
              </a:rPr>
              <a:t>                             - BENAMARA Mohamed Younes</a:t>
            </a:r>
          </a:p>
          <a:p>
            <a:r>
              <a:rPr lang="fr-FR" dirty="0">
                <a:solidFill>
                  <a:schemeClr val="bg1"/>
                </a:solidFill>
              </a:rPr>
              <a:t>                             - CHAOUCHAOUI Mohamed Nazim  </a:t>
            </a:r>
          </a:p>
        </p:txBody>
      </p:sp>
    </p:spTree>
    <p:extLst>
      <p:ext uri="{BB962C8B-B14F-4D97-AF65-F5344CB8AC3E}">
        <p14:creationId xmlns:p14="http://schemas.microsoft.com/office/powerpoint/2010/main" val="163658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52997A-EFB0-8374-6359-912064135A3A}"/>
              </a:ext>
            </a:extLst>
          </p:cNvPr>
          <p:cNvSpPr/>
          <p:nvPr/>
        </p:nvSpPr>
        <p:spPr>
          <a:xfrm>
            <a:off x="9590314" y="-95386"/>
            <a:ext cx="3924299" cy="555171"/>
          </a:xfrm>
          <a:prstGeom prst="rect">
            <a:avLst/>
          </a:prstGeom>
          <a:solidFill>
            <a:schemeClr val="bg1"/>
          </a:solidFill>
          <a:ln w="38100">
            <a:solidFill>
              <a:srgbClr val="EC8047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conception, typographie&#10;&#10;Description générée automatiquement">
            <a:extLst>
              <a:ext uri="{FF2B5EF4-FFF2-40B4-BE49-F238E27FC236}">
                <a16:creationId xmlns:a16="http://schemas.microsoft.com/office/drawing/2014/main" id="{226519C6-4E36-3F97-D4E1-BD415A0B3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698170" cy="169817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4C324A1-8342-0805-2890-6AB23B83BFF3}"/>
              </a:ext>
            </a:extLst>
          </p:cNvPr>
          <p:cNvSpPr txBox="1"/>
          <p:nvPr/>
        </p:nvSpPr>
        <p:spPr>
          <a:xfrm>
            <a:off x="9590314" y="-2466"/>
            <a:ext cx="4109357" cy="369332"/>
          </a:xfrm>
          <a:prstGeom prst="rect">
            <a:avLst/>
          </a:prstGeom>
          <a:noFill/>
          <a:ln w="28575">
            <a:noFill/>
            <a:prstDash val="lgDashDot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/>
              <a:t>Conception de la carte </a:t>
            </a:r>
          </a:p>
        </p:txBody>
      </p:sp>
      <p:pic>
        <p:nvPicPr>
          <p:cNvPr id="9" name="Image 8" descr="Une image contenant diagramme, Plan, texte, carte&#10;&#10;Description générée automatiquement">
            <a:extLst>
              <a:ext uri="{FF2B5EF4-FFF2-40B4-BE49-F238E27FC236}">
                <a16:creationId xmlns:a16="http://schemas.microsoft.com/office/drawing/2014/main" id="{CECBE819-4AE5-E3A2-E262-99649E3E0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512" y="3917855"/>
            <a:ext cx="6957605" cy="2899002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6F3FE6DB-AA32-50BE-029B-D6AA852DBC28}"/>
              </a:ext>
            </a:extLst>
          </p:cNvPr>
          <p:cNvSpPr/>
          <p:nvPr/>
        </p:nvSpPr>
        <p:spPr>
          <a:xfrm>
            <a:off x="12246" y="2296885"/>
            <a:ext cx="2383972" cy="115388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Détermination du schéma à concevoir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17751BF-C2FA-6EC6-D9AB-ACB850DCDA0A}"/>
              </a:ext>
            </a:extLst>
          </p:cNvPr>
          <p:cNvSpPr/>
          <p:nvPr/>
        </p:nvSpPr>
        <p:spPr>
          <a:xfrm>
            <a:off x="3242318" y="2296886"/>
            <a:ext cx="2383972" cy="115388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Choix des composants (librairie E3A)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DC4BA3E-A4D7-166C-0E78-2A43E4529940}"/>
              </a:ext>
            </a:extLst>
          </p:cNvPr>
          <p:cNvSpPr/>
          <p:nvPr/>
        </p:nvSpPr>
        <p:spPr>
          <a:xfrm>
            <a:off x="5698671" y="849085"/>
            <a:ext cx="2542080" cy="122504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Disposition des composants sur feuille de dessin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D2B362C-25A0-A546-E2BD-BDDA52AACBFD}"/>
              </a:ext>
            </a:extLst>
          </p:cNvPr>
          <p:cNvSpPr/>
          <p:nvPr/>
        </p:nvSpPr>
        <p:spPr>
          <a:xfrm>
            <a:off x="8855529" y="2419833"/>
            <a:ext cx="2383972" cy="115388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Mise en liaison des composants 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A569A42C-E967-9892-AC53-A61E83CFE554}"/>
              </a:ext>
            </a:extLst>
          </p:cNvPr>
          <p:cNvSpPr/>
          <p:nvPr/>
        </p:nvSpPr>
        <p:spPr>
          <a:xfrm>
            <a:off x="2404148" y="2681768"/>
            <a:ext cx="850182" cy="384119"/>
          </a:xfrm>
          <a:prstGeom prst="rightArrow">
            <a:avLst/>
          </a:prstGeom>
          <a:noFill/>
          <a:ln>
            <a:solidFill>
              <a:srgbClr val="7CD6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en arc 16">
            <a:extLst>
              <a:ext uri="{FF2B5EF4-FFF2-40B4-BE49-F238E27FC236}">
                <a16:creationId xmlns:a16="http://schemas.microsoft.com/office/drawing/2014/main" id="{8088DA4C-7457-30C1-A1F2-EB2F0FB6A92B}"/>
              </a:ext>
            </a:extLst>
          </p:cNvPr>
          <p:cNvSpPr/>
          <p:nvPr/>
        </p:nvSpPr>
        <p:spPr>
          <a:xfrm rot="18985189">
            <a:off x="3665962" y="1142672"/>
            <a:ext cx="2559943" cy="1759762"/>
          </a:xfrm>
          <a:prstGeom prst="circularArrow">
            <a:avLst>
              <a:gd name="adj1" fmla="val 16055"/>
              <a:gd name="adj2" fmla="val 416434"/>
              <a:gd name="adj3" fmla="val 21318518"/>
              <a:gd name="adj4" fmla="val 12282139"/>
              <a:gd name="adj5" fmla="val 12500"/>
            </a:avLst>
          </a:prstGeom>
          <a:solidFill>
            <a:schemeClr val="bg1"/>
          </a:solidFill>
          <a:ln>
            <a:solidFill>
              <a:srgbClr val="7CD6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Flèche : en arc 17">
            <a:extLst>
              <a:ext uri="{FF2B5EF4-FFF2-40B4-BE49-F238E27FC236}">
                <a16:creationId xmlns:a16="http://schemas.microsoft.com/office/drawing/2014/main" id="{5454708E-36E3-34D6-D287-05967DF26592}"/>
              </a:ext>
            </a:extLst>
          </p:cNvPr>
          <p:cNvSpPr/>
          <p:nvPr/>
        </p:nvSpPr>
        <p:spPr>
          <a:xfrm rot="1450003">
            <a:off x="7729317" y="1224193"/>
            <a:ext cx="2220178" cy="1651669"/>
          </a:xfrm>
          <a:prstGeom prst="circularArrow">
            <a:avLst>
              <a:gd name="adj1" fmla="val 16055"/>
              <a:gd name="adj2" fmla="val 416434"/>
              <a:gd name="adj3" fmla="val 21318518"/>
              <a:gd name="adj4" fmla="val 12282139"/>
              <a:gd name="adj5" fmla="val 12500"/>
            </a:avLst>
          </a:prstGeom>
          <a:solidFill>
            <a:schemeClr val="bg1"/>
          </a:solidFill>
          <a:ln>
            <a:solidFill>
              <a:srgbClr val="7CD6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Flèche : en arc 18">
            <a:extLst>
              <a:ext uri="{FF2B5EF4-FFF2-40B4-BE49-F238E27FC236}">
                <a16:creationId xmlns:a16="http://schemas.microsoft.com/office/drawing/2014/main" id="{2A731538-BE3F-8BB5-3B03-B4E42D6A1967}"/>
              </a:ext>
            </a:extLst>
          </p:cNvPr>
          <p:cNvSpPr/>
          <p:nvPr/>
        </p:nvSpPr>
        <p:spPr>
          <a:xfrm rot="10368564">
            <a:off x="5274370" y="1990957"/>
            <a:ext cx="4207673" cy="1994346"/>
          </a:xfrm>
          <a:prstGeom prst="circularArrow">
            <a:avLst>
              <a:gd name="adj1" fmla="val 16055"/>
              <a:gd name="adj2" fmla="val 416434"/>
              <a:gd name="adj3" fmla="val 21318518"/>
              <a:gd name="adj4" fmla="val 11846103"/>
              <a:gd name="adj5" fmla="val 12500"/>
            </a:avLst>
          </a:prstGeom>
          <a:solidFill>
            <a:schemeClr val="bg1"/>
          </a:solidFill>
          <a:ln>
            <a:solidFill>
              <a:srgbClr val="7CD6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Flèche : en arc 19">
            <a:extLst>
              <a:ext uri="{FF2B5EF4-FFF2-40B4-BE49-F238E27FC236}">
                <a16:creationId xmlns:a16="http://schemas.microsoft.com/office/drawing/2014/main" id="{7A36D740-3E79-660D-20E2-389B26581E54}"/>
              </a:ext>
            </a:extLst>
          </p:cNvPr>
          <p:cNvSpPr/>
          <p:nvPr/>
        </p:nvSpPr>
        <p:spPr>
          <a:xfrm>
            <a:off x="6521610" y="2155060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01773"/>
              <a:gd name="adj5" fmla="val 12500"/>
            </a:avLst>
          </a:prstGeom>
          <a:solidFill>
            <a:schemeClr val="bg1"/>
          </a:solidFill>
          <a:ln>
            <a:solidFill>
              <a:srgbClr val="7CD6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893B276E-2A65-132A-2EB5-5F4DFE32ED1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27019" y="3408754"/>
            <a:ext cx="1244024" cy="420065"/>
          </a:xfrm>
          <a:prstGeom prst="curvedConnector3">
            <a:avLst>
              <a:gd name="adj1" fmla="val 50000"/>
            </a:avLst>
          </a:prstGeom>
          <a:ln>
            <a:solidFill>
              <a:srgbClr val="7CD6C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F79CC9EF-FCB4-1534-4FBA-7E2226CE0B6C}"/>
              </a:ext>
            </a:extLst>
          </p:cNvPr>
          <p:cNvSpPr txBox="1"/>
          <p:nvPr/>
        </p:nvSpPr>
        <p:spPr>
          <a:xfrm>
            <a:off x="1806530" y="70733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7ED7C8"/>
                </a:solidFill>
              </a:rPr>
              <a:t>Edition de schéma</a:t>
            </a:r>
          </a:p>
        </p:txBody>
      </p:sp>
    </p:spTree>
    <p:extLst>
      <p:ext uri="{BB962C8B-B14F-4D97-AF65-F5344CB8AC3E}">
        <p14:creationId xmlns:p14="http://schemas.microsoft.com/office/powerpoint/2010/main" val="185735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52997A-EFB0-8374-6359-912064135A3A}"/>
              </a:ext>
            </a:extLst>
          </p:cNvPr>
          <p:cNvSpPr/>
          <p:nvPr/>
        </p:nvSpPr>
        <p:spPr>
          <a:xfrm>
            <a:off x="9658151" y="-154166"/>
            <a:ext cx="3924299" cy="55517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conception, typographie&#10;&#10;Description générée automatiquement">
            <a:extLst>
              <a:ext uri="{FF2B5EF4-FFF2-40B4-BE49-F238E27FC236}">
                <a16:creationId xmlns:a16="http://schemas.microsoft.com/office/drawing/2014/main" id="{226519C6-4E36-3F97-D4E1-BD415A0B3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698170" cy="169817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4C324A1-8342-0805-2890-6AB23B83BFF3}"/>
              </a:ext>
            </a:extLst>
          </p:cNvPr>
          <p:cNvSpPr txBox="1"/>
          <p:nvPr/>
        </p:nvSpPr>
        <p:spPr>
          <a:xfrm>
            <a:off x="9658151" y="4321"/>
            <a:ext cx="4109357" cy="369332"/>
          </a:xfrm>
          <a:prstGeom prst="rect">
            <a:avLst/>
          </a:prstGeom>
          <a:noFill/>
          <a:ln w="28575">
            <a:noFill/>
            <a:prstDash val="lgDashDot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/>
              <a:t>Conception de la carte</a:t>
            </a:r>
          </a:p>
        </p:txBody>
      </p:sp>
      <p:pic>
        <p:nvPicPr>
          <p:cNvPr id="9" name="Image 8" descr="Une image contenant diagramme, Plan, texte, carte&#10;&#10;Description générée automatiquement">
            <a:extLst>
              <a:ext uri="{FF2B5EF4-FFF2-40B4-BE49-F238E27FC236}">
                <a16:creationId xmlns:a16="http://schemas.microsoft.com/office/drawing/2014/main" id="{CECBE819-4AE5-E3A2-E262-99649E3E0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512" y="3917855"/>
            <a:ext cx="6957605" cy="2899002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6F3FE6DB-AA32-50BE-029B-D6AA852DBC28}"/>
              </a:ext>
            </a:extLst>
          </p:cNvPr>
          <p:cNvSpPr/>
          <p:nvPr/>
        </p:nvSpPr>
        <p:spPr>
          <a:xfrm>
            <a:off x="12246" y="2296885"/>
            <a:ext cx="2383972" cy="115388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Disposer les bornes des composants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17751BF-C2FA-6EC6-D9AB-ACB850DCDA0A}"/>
              </a:ext>
            </a:extLst>
          </p:cNvPr>
          <p:cNvSpPr/>
          <p:nvPr/>
        </p:nvSpPr>
        <p:spPr>
          <a:xfrm>
            <a:off x="3077736" y="2275114"/>
            <a:ext cx="2624231" cy="12309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Modification de la largeur de piste (alimentation)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DC4BA3E-A4D7-166C-0E78-2A43E4529940}"/>
              </a:ext>
            </a:extLst>
          </p:cNvPr>
          <p:cNvSpPr/>
          <p:nvPr/>
        </p:nvSpPr>
        <p:spPr>
          <a:xfrm>
            <a:off x="5701968" y="635397"/>
            <a:ext cx="2542080" cy="122504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Création de plans de masse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D2B362C-25A0-A546-E2BD-BDDA52AACBFD}"/>
              </a:ext>
            </a:extLst>
          </p:cNvPr>
          <p:cNvSpPr/>
          <p:nvPr/>
        </p:nvSpPr>
        <p:spPr>
          <a:xfrm>
            <a:off x="8595866" y="2446167"/>
            <a:ext cx="2383972" cy="115388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Auto-routage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A569A42C-E967-9892-AC53-A61E83CFE554}"/>
              </a:ext>
            </a:extLst>
          </p:cNvPr>
          <p:cNvSpPr/>
          <p:nvPr/>
        </p:nvSpPr>
        <p:spPr>
          <a:xfrm>
            <a:off x="2404148" y="2681768"/>
            <a:ext cx="673589" cy="407120"/>
          </a:xfrm>
          <a:prstGeom prst="rightArrow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en arc 16">
            <a:extLst>
              <a:ext uri="{FF2B5EF4-FFF2-40B4-BE49-F238E27FC236}">
                <a16:creationId xmlns:a16="http://schemas.microsoft.com/office/drawing/2014/main" id="{8088DA4C-7457-30C1-A1F2-EB2F0FB6A92B}"/>
              </a:ext>
            </a:extLst>
          </p:cNvPr>
          <p:cNvSpPr/>
          <p:nvPr/>
        </p:nvSpPr>
        <p:spPr>
          <a:xfrm rot="18985189">
            <a:off x="3643740" y="1106459"/>
            <a:ext cx="2559943" cy="1759762"/>
          </a:xfrm>
          <a:prstGeom prst="circularArrow">
            <a:avLst>
              <a:gd name="adj1" fmla="val 16055"/>
              <a:gd name="adj2" fmla="val 416434"/>
              <a:gd name="adj3" fmla="val 21318518"/>
              <a:gd name="adj4" fmla="val 12282139"/>
              <a:gd name="adj5" fmla="val 12500"/>
            </a:avLst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Flèche : en arc 17">
            <a:extLst>
              <a:ext uri="{FF2B5EF4-FFF2-40B4-BE49-F238E27FC236}">
                <a16:creationId xmlns:a16="http://schemas.microsoft.com/office/drawing/2014/main" id="{5454708E-36E3-34D6-D287-05967DF26592}"/>
              </a:ext>
            </a:extLst>
          </p:cNvPr>
          <p:cNvSpPr/>
          <p:nvPr/>
        </p:nvSpPr>
        <p:spPr>
          <a:xfrm rot="1450003">
            <a:off x="7729317" y="1224193"/>
            <a:ext cx="2220178" cy="1651669"/>
          </a:xfrm>
          <a:prstGeom prst="circularArrow">
            <a:avLst>
              <a:gd name="adj1" fmla="val 16055"/>
              <a:gd name="adj2" fmla="val 416434"/>
              <a:gd name="adj3" fmla="val 21318518"/>
              <a:gd name="adj4" fmla="val 12282139"/>
              <a:gd name="adj5" fmla="val 12500"/>
            </a:avLst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038F99-1679-6249-64A1-CE279D09BE43}"/>
              </a:ext>
            </a:extLst>
          </p:cNvPr>
          <p:cNvSpPr txBox="1"/>
          <p:nvPr/>
        </p:nvSpPr>
        <p:spPr>
          <a:xfrm>
            <a:off x="2133986" y="138499"/>
            <a:ext cx="188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47D45A"/>
                </a:solidFill>
              </a:rPr>
              <a:t>Routage</a:t>
            </a:r>
          </a:p>
        </p:txBody>
      </p:sp>
    </p:spTree>
    <p:extLst>
      <p:ext uri="{BB962C8B-B14F-4D97-AF65-F5344CB8AC3E}">
        <p14:creationId xmlns:p14="http://schemas.microsoft.com/office/powerpoint/2010/main" val="172657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FA73C8-E17F-9304-EBB2-25D4FF645F79}"/>
              </a:ext>
            </a:extLst>
          </p:cNvPr>
          <p:cNvSpPr/>
          <p:nvPr/>
        </p:nvSpPr>
        <p:spPr>
          <a:xfrm>
            <a:off x="9658151" y="-154166"/>
            <a:ext cx="3924299" cy="555171"/>
          </a:xfrm>
          <a:prstGeom prst="rect">
            <a:avLst/>
          </a:prstGeom>
          <a:solidFill>
            <a:schemeClr val="bg1"/>
          </a:solidFill>
          <a:ln w="38100">
            <a:solidFill>
              <a:srgbClr val="CC0099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 descr="Une image contenant mur, intérieur, circuit&#10;&#10;Description générée automatiquement">
            <a:extLst>
              <a:ext uri="{FF2B5EF4-FFF2-40B4-BE49-F238E27FC236}">
                <a16:creationId xmlns:a16="http://schemas.microsoft.com/office/drawing/2014/main" id="{5A0E372C-0B8E-5A8D-51CA-D4F8453BF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257" y="4839826"/>
            <a:ext cx="2405743" cy="2013853"/>
          </a:xfrm>
          <a:prstGeom prst="rect">
            <a:avLst/>
          </a:prstGeom>
        </p:spPr>
      </p:pic>
      <p:pic>
        <p:nvPicPr>
          <p:cNvPr id="8" name="Image 7" descr="Une image contenant conception, intérieur, art&#10;&#10;Description générée automatiquement">
            <a:extLst>
              <a:ext uri="{FF2B5EF4-FFF2-40B4-BE49-F238E27FC236}">
                <a16:creationId xmlns:a16="http://schemas.microsoft.com/office/drawing/2014/main" id="{21765632-FC7D-CCEF-2B62-1C3E98B21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50571" cy="1387928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B48A80D-D629-2D7E-915C-ED88A6F57AB6}"/>
              </a:ext>
            </a:extLst>
          </p:cNvPr>
          <p:cNvSpPr/>
          <p:nvPr/>
        </p:nvSpPr>
        <p:spPr>
          <a:xfrm>
            <a:off x="1953918" y="1140842"/>
            <a:ext cx="1850571" cy="1043667"/>
          </a:xfrm>
          <a:prstGeom prst="roundRect">
            <a:avLst/>
          </a:prstGeom>
          <a:noFill/>
          <a:ln>
            <a:solidFill>
              <a:srgbClr val="CBD7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Sérigraphie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25B7CB-F1E3-14B9-8076-3A0DCAFBDC59}"/>
              </a:ext>
            </a:extLst>
          </p:cNvPr>
          <p:cNvSpPr txBox="1"/>
          <p:nvPr/>
        </p:nvSpPr>
        <p:spPr>
          <a:xfrm>
            <a:off x="9658151" y="4321"/>
            <a:ext cx="4109357" cy="369332"/>
          </a:xfrm>
          <a:prstGeom prst="rect">
            <a:avLst/>
          </a:prstGeom>
          <a:noFill/>
          <a:ln w="28575">
            <a:noFill/>
            <a:prstDash val="lgDashDot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/>
              <a:t>Conception de la carte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89703A7-E4C6-BDFB-2235-055427597BE9}"/>
              </a:ext>
            </a:extLst>
          </p:cNvPr>
          <p:cNvSpPr/>
          <p:nvPr/>
        </p:nvSpPr>
        <p:spPr>
          <a:xfrm>
            <a:off x="3945435" y="2019616"/>
            <a:ext cx="1850571" cy="1043667"/>
          </a:xfrm>
          <a:prstGeom prst="roundRect">
            <a:avLst/>
          </a:prstGeom>
          <a:noFill/>
          <a:ln>
            <a:solidFill>
              <a:srgbClr val="CBD7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Exposition UV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93B63186-6BDB-5496-F619-A9F16D863D12}"/>
              </a:ext>
            </a:extLst>
          </p:cNvPr>
          <p:cNvSpPr/>
          <p:nvPr/>
        </p:nvSpPr>
        <p:spPr>
          <a:xfrm>
            <a:off x="8046173" y="3768807"/>
            <a:ext cx="1772318" cy="1043667"/>
          </a:xfrm>
          <a:prstGeom prst="roundRect">
            <a:avLst/>
          </a:prstGeom>
          <a:noFill/>
          <a:ln>
            <a:solidFill>
              <a:srgbClr val="CBD7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Enlèvement du cuivre  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17E38CE-3870-D3F6-909C-EC0EEBDCAB3C}"/>
              </a:ext>
            </a:extLst>
          </p:cNvPr>
          <p:cNvSpPr/>
          <p:nvPr/>
        </p:nvSpPr>
        <p:spPr>
          <a:xfrm>
            <a:off x="5936952" y="2907166"/>
            <a:ext cx="1930293" cy="1043667"/>
          </a:xfrm>
          <a:prstGeom prst="roundRect">
            <a:avLst/>
          </a:prstGeom>
          <a:noFill/>
          <a:ln>
            <a:solidFill>
              <a:srgbClr val="CBD7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Développement de la résine</a:t>
            </a:r>
          </a:p>
        </p:txBody>
      </p:sp>
      <p:sp>
        <p:nvSpPr>
          <p:cNvPr id="15" name="Flèche : virage 14">
            <a:extLst>
              <a:ext uri="{FF2B5EF4-FFF2-40B4-BE49-F238E27FC236}">
                <a16:creationId xmlns:a16="http://schemas.microsoft.com/office/drawing/2014/main" id="{CE28D91A-E4C8-EB9D-629C-7E0AAC403902}"/>
              </a:ext>
            </a:extLst>
          </p:cNvPr>
          <p:cNvSpPr/>
          <p:nvPr/>
        </p:nvSpPr>
        <p:spPr>
          <a:xfrm rot="5400000">
            <a:off x="4116730" y="1108609"/>
            <a:ext cx="591014" cy="1189322"/>
          </a:xfrm>
          <a:prstGeom prst="bentArrow">
            <a:avLst>
              <a:gd name="adj1" fmla="val 25000"/>
              <a:gd name="adj2" fmla="val 24057"/>
              <a:gd name="adj3" fmla="val 25000"/>
              <a:gd name="adj4" fmla="val 0"/>
            </a:avLst>
          </a:prstGeom>
          <a:solidFill>
            <a:srgbClr val="CC00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Flèche : virage 15">
            <a:extLst>
              <a:ext uri="{FF2B5EF4-FFF2-40B4-BE49-F238E27FC236}">
                <a16:creationId xmlns:a16="http://schemas.microsoft.com/office/drawing/2014/main" id="{AEBA8518-D52B-6FE1-1BD6-BE60B65DF62B}"/>
              </a:ext>
            </a:extLst>
          </p:cNvPr>
          <p:cNvSpPr/>
          <p:nvPr/>
        </p:nvSpPr>
        <p:spPr>
          <a:xfrm rot="5400000">
            <a:off x="6100489" y="2016998"/>
            <a:ext cx="591014" cy="1189322"/>
          </a:xfrm>
          <a:prstGeom prst="bentArrow">
            <a:avLst>
              <a:gd name="adj1" fmla="val 25000"/>
              <a:gd name="adj2" fmla="val 24057"/>
              <a:gd name="adj3" fmla="val 25000"/>
              <a:gd name="adj4" fmla="val 0"/>
            </a:avLst>
          </a:prstGeom>
          <a:solidFill>
            <a:srgbClr val="CC00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Flèche : virage 16">
            <a:extLst>
              <a:ext uri="{FF2B5EF4-FFF2-40B4-BE49-F238E27FC236}">
                <a16:creationId xmlns:a16="http://schemas.microsoft.com/office/drawing/2014/main" id="{AE567230-49AE-1045-BBDC-50FE3CC1BABC}"/>
              </a:ext>
            </a:extLst>
          </p:cNvPr>
          <p:cNvSpPr/>
          <p:nvPr/>
        </p:nvSpPr>
        <p:spPr>
          <a:xfrm rot="5400000">
            <a:off x="2149725" y="249666"/>
            <a:ext cx="591014" cy="1189322"/>
          </a:xfrm>
          <a:prstGeom prst="bentArrow">
            <a:avLst>
              <a:gd name="adj1" fmla="val 25000"/>
              <a:gd name="adj2" fmla="val 24057"/>
              <a:gd name="adj3" fmla="val 25000"/>
              <a:gd name="adj4" fmla="val 0"/>
            </a:avLst>
          </a:prstGeom>
          <a:solidFill>
            <a:srgbClr val="CC00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Flèche : virage 17">
            <a:extLst>
              <a:ext uri="{FF2B5EF4-FFF2-40B4-BE49-F238E27FC236}">
                <a16:creationId xmlns:a16="http://schemas.microsoft.com/office/drawing/2014/main" id="{7878659F-F8E4-5CB6-3E9D-2060E85F3919}"/>
              </a:ext>
            </a:extLst>
          </p:cNvPr>
          <p:cNvSpPr/>
          <p:nvPr/>
        </p:nvSpPr>
        <p:spPr>
          <a:xfrm rot="5400000">
            <a:off x="8166399" y="2878639"/>
            <a:ext cx="591014" cy="1189322"/>
          </a:xfrm>
          <a:prstGeom prst="bentArrow">
            <a:avLst>
              <a:gd name="adj1" fmla="val 25000"/>
              <a:gd name="adj2" fmla="val 24057"/>
              <a:gd name="adj3" fmla="val 25000"/>
              <a:gd name="adj4" fmla="val 0"/>
            </a:avLst>
          </a:prstGeom>
          <a:solidFill>
            <a:srgbClr val="CC00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Flèche : virage 18">
            <a:extLst>
              <a:ext uri="{FF2B5EF4-FFF2-40B4-BE49-F238E27FC236}">
                <a16:creationId xmlns:a16="http://schemas.microsoft.com/office/drawing/2014/main" id="{5BA35327-ED28-8485-2411-AC26CA8E7D3A}"/>
              </a:ext>
            </a:extLst>
          </p:cNvPr>
          <p:cNvSpPr/>
          <p:nvPr/>
        </p:nvSpPr>
        <p:spPr>
          <a:xfrm rot="5400000">
            <a:off x="10117645" y="3945644"/>
            <a:ext cx="591014" cy="1189322"/>
          </a:xfrm>
          <a:prstGeom prst="bentArrow">
            <a:avLst>
              <a:gd name="adj1" fmla="val 25000"/>
              <a:gd name="adj2" fmla="val 24057"/>
              <a:gd name="adj3" fmla="val 25000"/>
              <a:gd name="adj4" fmla="val 0"/>
            </a:avLst>
          </a:prstGeom>
          <a:solidFill>
            <a:srgbClr val="CC00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1" name="Image 20" descr="Une image contenant machine, ordinateur, Appareils électroniques, texte&#10;&#10;Description générée automatiquement">
            <a:extLst>
              <a:ext uri="{FF2B5EF4-FFF2-40B4-BE49-F238E27FC236}">
                <a16:creationId xmlns:a16="http://schemas.microsoft.com/office/drawing/2014/main" id="{2AA83612-996C-E368-1DCA-83924A2B9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079" y="4229192"/>
            <a:ext cx="2565927" cy="251446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33CDEF1F-5F37-C099-0119-51335A8D107F}"/>
              </a:ext>
            </a:extLst>
          </p:cNvPr>
          <p:cNvSpPr txBox="1"/>
          <p:nvPr/>
        </p:nvSpPr>
        <p:spPr>
          <a:xfrm>
            <a:off x="4591172" y="188987"/>
            <a:ext cx="3276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CBD729"/>
                </a:solidFill>
              </a:rPr>
              <a:t>Printed</a:t>
            </a:r>
            <a:r>
              <a:rPr lang="fr-FR" sz="2400" b="1" dirty="0">
                <a:solidFill>
                  <a:srgbClr val="CBD729"/>
                </a:solidFill>
              </a:rPr>
              <a:t> Circuit </a:t>
            </a:r>
            <a:r>
              <a:rPr lang="fr-FR" sz="2400" b="1" dirty="0" err="1">
                <a:solidFill>
                  <a:srgbClr val="CBD729"/>
                </a:solidFill>
              </a:rPr>
              <a:t>Board</a:t>
            </a:r>
            <a:endParaRPr lang="fr-FR" sz="2400" b="1" dirty="0">
              <a:solidFill>
                <a:srgbClr val="CBD7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499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98</Words>
  <Application>Microsoft Office PowerPoint</Application>
  <PresentationFormat>Grand écran</PresentationFormat>
  <Paragraphs>24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Thème Office</vt:lpstr>
      <vt:lpstr>Travail d’étude en électronique 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Travail d’étude en électronique </dc:title>
  <dc:creator>Mohamed Younes Benamara</dc:creator>
  <cp:lastModifiedBy>Mohamed Younes Benamara</cp:lastModifiedBy>
  <cp:revision>2</cp:revision>
  <dcterms:created xsi:type="dcterms:W3CDTF">2024-05-12T19:56:28Z</dcterms:created>
  <dcterms:modified xsi:type="dcterms:W3CDTF">2024-05-12T22:25:21Z</dcterms:modified>
</cp:coreProperties>
</file>