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7.xml"/>
  <Override ContentType="application/vnd.openxmlformats-officedocument.presentationml.slide+xml" PartName="/ppt/slides/slide8.xml"/>
  <Override ContentType="application/vnd.openxmlformats-officedocument.presentationml.slide+xml" PartName="/ppt/slides/slide23.xml"/>
  <Override ContentType="application/vnd.openxmlformats-officedocument.presentationml.slide+xml" PartName="/ppt/slides/slide19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slide+xml" PartName="/ppt/slides/slide22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" Type="http://schemas.openxmlformats.org/officeDocument/2006/relationships/presProps" Target="presProps.xml"/><Relationship Id="rId21" Type="http://schemas.openxmlformats.org/officeDocument/2006/relationships/slide" Target="slides/slide16.xml"/><Relationship Id="rId1" Type="http://schemas.openxmlformats.org/officeDocument/2006/relationships/theme" Target="theme/theme3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23" Type="http://schemas.openxmlformats.org/officeDocument/2006/relationships/slide" Target="slides/slide18.xml"/><Relationship Id="rId3" Type="http://schemas.openxmlformats.org/officeDocument/2006/relationships/tableStyles" Target="tableStyles.xml"/><Relationship Id="rId24" Type="http://schemas.openxmlformats.org/officeDocument/2006/relationships/slide" Target="slides/slide19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_AND_BODY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8" Type="http://schemas.openxmlformats.org/officeDocument/2006/relationships/theme" Target="../theme/theme2.xml"/><Relationship Id="rId7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SzPct val="100000"/>
              <a:defRPr sz="3000"/>
            </a:lvl1pPr>
            <a:lvl2pPr>
              <a:spcBef>
                <a:spcPts val="480"/>
              </a:spcBef>
              <a:buSzPct val="100000"/>
              <a:defRPr sz="2400"/>
            </a:lvl2pPr>
            <a:lvl3pPr>
              <a:spcBef>
                <a:spcPts val="480"/>
              </a:spcBef>
              <a:buSzPct val="100000"/>
              <a:defRPr sz="2400"/>
            </a:lvl3pPr>
            <a:lvl4pPr>
              <a:spcBef>
                <a:spcPts val="360"/>
              </a:spcBef>
              <a:buSzPct val="100000"/>
              <a:defRPr sz="1800"/>
            </a:lvl4pPr>
            <a:lvl5pPr>
              <a:spcBef>
                <a:spcPts val="360"/>
              </a:spcBef>
              <a:buSzPct val="100000"/>
              <a:defRPr sz="1800"/>
            </a:lvl5pPr>
            <a:lvl6pPr>
              <a:spcBef>
                <a:spcPts val="360"/>
              </a:spcBef>
              <a:buSzPct val="100000"/>
              <a:defRPr sz="1800"/>
            </a:lvl6pPr>
            <a:lvl7pPr>
              <a:spcBef>
                <a:spcPts val="360"/>
              </a:spcBef>
              <a:buSzPct val="100000"/>
              <a:defRPr sz="1800"/>
            </a:lvl7pPr>
            <a:lvl8pPr>
              <a:spcBef>
                <a:spcPts val="360"/>
              </a:spcBef>
              <a:buSzPct val="100000"/>
              <a:defRPr sz="1800"/>
            </a:lvl8pPr>
            <a:lvl9pPr>
              <a:spcBef>
                <a:spcPts val="360"/>
              </a:spcBef>
              <a:buSzPct val="100000"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drxaos-edu/lecture-java-build-ci" TargetMode="External"/><Relationship Id="rId3" Type="http://schemas.openxmlformats.org/officeDocument/2006/relationships/hyperlink" Target="mailto:vladimir.p.polyakov@gmail.com" TargetMode="Externa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3.png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3.png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3.png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3" Type="http://schemas.openxmlformats.org/officeDocument/2006/relationships/hyperlink" Target="http://ant.apache.org/manual/coretasklist.html" TargetMode="External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3.png"/></Relationships>
</file>

<file path=ppt/slides/_rels/slide2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hyperlink" Target="mailto:vladimir.p.polyakov@gmail.com" TargetMode="External"/><Relationship Id="rId3" Type="http://schemas.openxmlformats.org/officeDocument/2006/relationships/image" Target="../media/image04.png"/><Relationship Id="rId5" Type="http://schemas.openxmlformats.org/officeDocument/2006/relationships/hyperlink" Target="https://github.com/drxaos-edu" TargetMode="Externa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3" Type="http://schemas.openxmlformats.org/officeDocument/2006/relationships/hyperlink" Target="http://ant.apache.org/" TargetMode="Externa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01.png"/><Relationship Id="rId3" Type="http://schemas.openxmlformats.org/officeDocument/2006/relationships/image" Target="../media/image02.pn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Сборка и непрерывная интеграция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(Часть 1. Ant)</a:t>
            </a:r>
          </a:p>
        </p:txBody>
      </p:sp>
      <p:sp>
        <p:nvSpPr>
          <p:cNvPr id="32" name="Shape 32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Владимир Поляков</a:t>
            </a:r>
          </a:p>
          <a:p>
            <a:pPr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vladimir.p.polyakov@gmail.com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 txBox="1"/>
          <p:nvPr/>
        </p:nvSpPr>
        <p:spPr>
          <a:xfrm>
            <a:off x="4103325" y="4632975"/>
            <a:ext cx="4915199" cy="411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https://github.com/drxaos-edu/lecture-java-build-ci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Build-файл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Build-файл может содержать свойства (properties)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>
                <a:solidFill>
                  <a:schemeClr val="dk1"/>
                </a:solidFill>
              </a:rPr>
              <a:t>Как макросы в make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И комментарии &lt;!-- --&gt;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Project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Атрибуты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name – логическое имя проекта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default – исходная цель для выполнения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basedir – базовая директория</a:t>
            </a:r>
          </a:p>
          <a:p>
            <a:pPr indent="-419100" lvl="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&lt;description&gt; </a:t>
            </a:r>
            <a:r>
              <a:rPr lang="en">
                <a:solidFill>
                  <a:schemeClr val="dk1"/>
                </a:solidFill>
              </a:rPr>
              <a:t>– описание проекта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Build-файл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solidFill>
            <a:srgbClr val="073763"/>
          </a:solidFill>
          <a:ln cap="flat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&lt;project name="Sample Project"</a:t>
            </a:r>
          </a:p>
          <a:p>
            <a:pPr indent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default="compile"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basedir="."&gt;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&lt;description&gt;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A sample build file for this project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&lt;/description&gt;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</a:p>
          <a:p>
            <a:pPr indent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&lt;/project&gt;</a:t>
            </a:r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4812" y="238875"/>
            <a:ext cx="480500" cy="48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Properties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Делают проще поддержку больших build-файлов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Build-файл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solidFill>
            <a:srgbClr val="073763"/>
          </a:solidFill>
          <a:ln cap="flat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&lt;project name="Sample Project" default="compile" basedir="."&gt;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&lt;description&gt;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A sample build file for this project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&lt;/description&gt;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&lt;!-- global properties for this build file --&gt;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&lt;property name="source.dir" location="src"/&gt;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&lt;property name="build.dir" location="bin"/&gt;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&lt;property name="doc.dir" location="doc"/&gt;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&lt;/project&gt;</a:t>
            </a:r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4812" y="238875"/>
            <a:ext cx="480500" cy="48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Targets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Атрибуты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name – имя цели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Необязательные атрибуты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depends – список других целей, от которых зависит текущая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description – описание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Build-файл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solidFill>
            <a:srgbClr val="073763"/>
          </a:solidFill>
          <a:ln cap="flat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&lt;project name="Sample Project" default="compile" basedir="."&gt;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...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&lt;!-- set up some directories used by this project --&gt;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&lt;target name="init" description="setup project directories"&gt;  &lt;/target&gt;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&lt;!-- Compile the java code in src dir into build dir --&gt;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&lt;target name="compile" depends="init" description="compile java sources"&gt;  &lt;/target&gt;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&lt;!-- Generate javadocs for current project into docs dir --&gt;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&lt;target name="doc" depends="init" description="generate documentation"&gt;  &lt;/target&gt;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&lt;!-- Delete the build &amp; doc directories and Emacs backup (*~) files --&gt;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&lt;target name="clean" description="tidy up the workspace"&gt;  &lt;/target&gt;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&lt;/project&gt;</a:t>
            </a:r>
          </a:p>
        </p:txBody>
      </p:sp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4812" y="238875"/>
            <a:ext cx="480500" cy="48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Tasks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Действие, которое нужно выполнить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Могут иметь атрибуты, специфичные для каждой задачи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В Ant встроен набор предопределенных задач</a:t>
            </a:r>
          </a:p>
          <a:p>
            <a:pPr indent="-381000" lvl="1" marL="9144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http://ant.apache.org/manual/coretasklist.html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Initialization target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solidFill>
            <a:srgbClr val="073763"/>
          </a:solidFill>
          <a:ln cap="flat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&lt;project name="Sample Project" default="compile" basedir="."&gt;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...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&lt;!-- set up some directories used by this project --&gt;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&lt;target name="init" description="setup project directories"&gt;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&lt;mkdir dir="${build.dir}"/&gt;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&lt;mkdir dir="${doc.dir}"/&gt;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&lt;/target&gt;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...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&lt;/project&gt;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Compilation target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solidFill>
            <a:srgbClr val="073763"/>
          </a:solidFill>
          <a:ln cap="flat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&lt;project name="Sample Project" default="compile" basedir="."&gt;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...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&lt;!-- Compile the java code in ${src.dir} into ${build.dir} --&gt;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&lt;target name="compile"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depends="init"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description="compile java sources"&gt;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&lt;javac srcdir="${source.dir}" destdir="${build.dir}"/&gt;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&lt;/target&gt;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...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&lt;/project&gt;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Build automation software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Ant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Maven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Gradle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Leiningen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Buildr</a:t>
            </a:r>
          </a:p>
          <a:p>
            <a:pPr indent="-419100" lvl="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...</a:t>
            </a:r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Системы сборки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Javadoc target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solidFill>
            <a:srgbClr val="073763"/>
          </a:solidFill>
          <a:ln cap="flat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&lt;project name="Sample Project" default="compile" basedir="."&gt;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...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&lt;!-- Generate javadocs for current project into ${doc.dir} --&gt;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&lt;target name="doc"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depends="init"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description="generate documentation"&gt;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&lt;javadoc sourcepath="${source.dir}" destdir="${doc.dir}"/&gt;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&lt;/target&gt;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...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&lt;/project&gt;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Cleanup target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solidFill>
            <a:srgbClr val="073763"/>
          </a:solidFill>
          <a:ln cap="flat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&lt;project name="Sample Project" default="compile" basedir="."&gt;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...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&lt;!-- Delete the build &amp; doc directories and Emacs backup (*~) files --&gt;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&lt;target name="clean" description="tidy up the workspace"&gt;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&lt;delete dir="${build.dir}"/&gt;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&lt;delete dir="${doc.dir}"/&gt;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&lt;delete&gt;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&lt;fileset defaultexcludes="no" dir="${source.dir}" includes="**/*~"/&gt;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&lt;/delete&gt;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&lt;/target&gt;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...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&lt;/project&gt;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Ant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Коммандная строка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Eclipse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Idea</a:t>
            </a:r>
          </a:p>
          <a:p>
            <a:pPr indent="-419100" lvl="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...</a:t>
            </a:r>
          </a:p>
        </p:txBody>
      </p: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4812" y="238875"/>
            <a:ext cx="480500" cy="48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Вопросы</a:t>
            </a:r>
          </a:p>
        </p:txBody>
      </p:sp>
      <p:pic>
        <p:nvPicPr>
          <p:cNvPr id="211" name="Shape 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850" y="2088750"/>
            <a:ext cx="1316199" cy="1316199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 txBox="1"/>
          <p:nvPr/>
        </p:nvSpPr>
        <p:spPr>
          <a:xfrm>
            <a:off x="5157025" y="4006525"/>
            <a:ext cx="3529799" cy="75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vladimir.p.polyakov@gmail.com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https://github.com/drxaos-edu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Зачем?</a:t>
            </a:r>
          </a:p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Многоэтапная сборка сложных проектов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Автоматизация создания дистрибутива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Выполнение тестов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Разрешение зависимостей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Поддержка разных IDE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Batch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solidFill>
            <a:srgbClr val="073763"/>
          </a:solidFill>
          <a:ln cap="flat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#!/bin/sh</a:t>
            </a:r>
          </a:p>
          <a:p>
            <a:pPr indent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javac HelloWorld.java</a:t>
            </a:r>
          </a:p>
          <a:p>
            <a:pPr indent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jar cvf HelloWorld.jar *</a:t>
            </a:r>
          </a:p>
          <a:p>
            <a:pPr indent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java -jar HelloWorld.jar tests</a:t>
            </a:r>
          </a:p>
          <a:p>
            <a:pPr indent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cp HelloWorld.jar releases/HelloWorld-v31.jar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Ant</a:t>
            </a:r>
          </a:p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Аналог make, но реализован на Java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Платформонезависимый (Windows, Mac &amp; Unix)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Формат build-файлов - XML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Расширяется Java-классами</a:t>
            </a:r>
          </a:p>
          <a:p>
            <a:pPr indent="-419100" lvl="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Проект с открытым исходным кодом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 &amp; Make</a:t>
            </a:r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6450" y="1200150"/>
            <a:ext cx="3805699" cy="3791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/>
          <p:nvPr/>
        </p:nvSpPr>
        <p:spPr>
          <a:xfrm>
            <a:off x="457200" y="1225900"/>
            <a:ext cx="3886200" cy="2057400"/>
          </a:xfrm>
          <a:prstGeom prst="rect">
            <a:avLst/>
          </a:prstGeom>
          <a:solidFill>
            <a:srgbClr val="073763"/>
          </a:solidFill>
          <a:ln cap="flat" w="2857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a.out: driver.o foo.o bar.o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gcc driver.o foo.o bar.o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driver.o: driver.c foo.h bar.h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gcc -c driver.c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foo.o: foo.c foo.h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gcc -c foo.c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bar.o: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gcc -c bar.c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457200" y="3445825"/>
            <a:ext cx="3886200" cy="1524000"/>
          </a:xfrm>
          <a:prstGeom prst="rect">
            <a:avLst/>
          </a:prstGeom>
          <a:solidFill>
            <a:srgbClr val="073763"/>
          </a:solidFill>
          <a:ln cap="flat" w="2857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linux3[1]% make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gcc -c driver.c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gcc -c foo.c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gcc -c bar.c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gcc driver.o foo.o bar.o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linux3[2]%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Установка Ant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http://ant.apache.org/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Структура проекта</a:t>
            </a:r>
          </a:p>
        </p:txBody>
      </p:sp>
      <p:grpSp>
        <p:nvGrpSpPr>
          <p:cNvPr id="77" name="Shape 77"/>
          <p:cNvGrpSpPr/>
          <p:nvPr/>
        </p:nvGrpSpPr>
        <p:grpSpPr>
          <a:xfrm>
            <a:off x="1618475" y="1135612"/>
            <a:ext cx="5602199" cy="3765437"/>
            <a:chOff x="1905000" y="2940050"/>
            <a:chExt cx="5602199" cy="3765437"/>
          </a:xfrm>
        </p:grpSpPr>
        <p:grpSp>
          <p:nvGrpSpPr>
            <p:cNvPr id="78" name="Shape 78"/>
            <p:cNvGrpSpPr/>
            <p:nvPr/>
          </p:nvGrpSpPr>
          <p:grpSpPr>
            <a:xfrm>
              <a:off x="1905000" y="4191000"/>
              <a:ext cx="1085999" cy="976199"/>
              <a:chOff x="2362200" y="4648200"/>
              <a:chExt cx="1085999" cy="976199"/>
            </a:xfrm>
          </p:grpSpPr>
          <p:pic>
            <p:nvPicPr>
              <p:cNvPr id="79" name="Shape 7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2590800" y="4648200"/>
                <a:ext cx="649199" cy="6491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0" name="Shape 80"/>
              <p:cNvSpPr txBox="1"/>
              <p:nvPr/>
            </p:nvSpPr>
            <p:spPr>
              <a:xfrm>
                <a:off x="2362200" y="5257800"/>
                <a:ext cx="1085999" cy="3665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r>
                  <a:rPr b="0" baseline="0" i="0" lang="en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build.xml</a:t>
                </a:r>
              </a:p>
            </p:txBody>
          </p:sp>
        </p:grpSp>
        <p:grpSp>
          <p:nvGrpSpPr>
            <p:cNvPr id="81" name="Shape 81"/>
            <p:cNvGrpSpPr/>
            <p:nvPr/>
          </p:nvGrpSpPr>
          <p:grpSpPr>
            <a:xfrm>
              <a:off x="3724275" y="2940050"/>
              <a:ext cx="1685999" cy="946199"/>
              <a:chOff x="3532187" y="2819400"/>
              <a:chExt cx="1685999" cy="946199"/>
            </a:xfrm>
          </p:grpSpPr>
          <p:pic>
            <p:nvPicPr>
              <p:cNvPr id="82" name="Shape 8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032250" y="2819400"/>
                <a:ext cx="685799" cy="6857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3" name="Shape 83"/>
              <p:cNvSpPr txBox="1"/>
              <p:nvPr/>
            </p:nvSpPr>
            <p:spPr>
              <a:xfrm>
                <a:off x="3532187" y="3429000"/>
                <a:ext cx="1685999" cy="3365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r>
                  <a:rPr b="0" baseline="0" i="0" lang="en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Project Directory</a:t>
                </a:r>
              </a:p>
            </p:txBody>
          </p:sp>
        </p:grpSp>
        <p:grpSp>
          <p:nvGrpSpPr>
            <p:cNvPr id="84" name="Shape 84"/>
            <p:cNvGrpSpPr/>
            <p:nvPr/>
          </p:nvGrpSpPr>
          <p:grpSpPr>
            <a:xfrm>
              <a:off x="3668711" y="4206875"/>
              <a:ext cx="801599" cy="2498612"/>
              <a:chOff x="3749675" y="4206875"/>
              <a:chExt cx="801599" cy="2498612"/>
            </a:xfrm>
          </p:grpSpPr>
          <p:grpSp>
            <p:nvGrpSpPr>
              <p:cNvPr id="85" name="Shape 85"/>
              <p:cNvGrpSpPr/>
              <p:nvPr/>
            </p:nvGrpSpPr>
            <p:grpSpPr>
              <a:xfrm>
                <a:off x="3806825" y="4206875"/>
                <a:ext cx="685799" cy="946199"/>
                <a:chOff x="4441825" y="4953000"/>
                <a:chExt cx="685799" cy="946199"/>
              </a:xfrm>
            </p:grpSpPr>
            <p:pic>
              <p:nvPicPr>
                <p:cNvPr id="86" name="Shape 86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4441825" y="4953000"/>
                  <a:ext cx="685799" cy="6857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87" name="Shape 87"/>
                <p:cNvSpPr txBox="1"/>
                <p:nvPr/>
              </p:nvSpPr>
              <p:spPr>
                <a:xfrm>
                  <a:off x="4556125" y="5562600"/>
                  <a:ext cx="455699" cy="3365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ct val="25000"/>
                    <a:buFont typeface="Arial"/>
                    <a:buNone/>
                  </a:pPr>
                  <a:r>
                    <a:rPr b="0" baseline="0" i="0" lang="en" sz="16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src</a:t>
                  </a:r>
                </a:p>
              </p:txBody>
            </p:sp>
          </p:grpSp>
          <p:grpSp>
            <p:nvGrpSpPr>
              <p:cNvPr id="88" name="Shape 88"/>
              <p:cNvGrpSpPr/>
              <p:nvPr/>
            </p:nvGrpSpPr>
            <p:grpSpPr>
              <a:xfrm>
                <a:off x="3749675" y="5576887"/>
                <a:ext cx="801599" cy="1128599"/>
                <a:chOff x="3752850" y="5334000"/>
                <a:chExt cx="801599" cy="1128599"/>
              </a:xfrm>
            </p:grpSpPr>
            <p:sp>
              <p:nvSpPr>
                <p:cNvPr id="89" name="Shape 89"/>
                <p:cNvSpPr txBox="1"/>
                <p:nvPr/>
              </p:nvSpPr>
              <p:spPr>
                <a:xfrm>
                  <a:off x="3775075" y="6096000"/>
                  <a:ext cx="755699" cy="3665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ct val="25000"/>
                    <a:buFont typeface="Arial"/>
                    <a:buNone/>
                  </a:pPr>
                  <a:r>
                    <a:rPr b="0" baseline="0" i="0" lang="en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*.java</a:t>
                  </a:r>
                </a:p>
              </p:txBody>
            </p:sp>
            <p:grpSp>
              <p:nvGrpSpPr>
                <p:cNvPr id="90" name="Shape 90"/>
                <p:cNvGrpSpPr/>
                <p:nvPr/>
              </p:nvGrpSpPr>
              <p:grpSpPr>
                <a:xfrm>
                  <a:off x="3752850" y="5334000"/>
                  <a:ext cx="801599" cy="801599"/>
                  <a:chOff x="3771900" y="5334000"/>
                  <a:chExt cx="801599" cy="801599"/>
                </a:xfrm>
              </p:grpSpPr>
              <p:pic>
                <p:nvPicPr>
                  <p:cNvPr id="91" name="Shape 91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 b="0" l="0" r="0" t="0"/>
                  <a:stretch/>
                </p:blipFill>
                <p:spPr>
                  <a:xfrm>
                    <a:off x="3771900" y="5334000"/>
                    <a:ext cx="649199" cy="6491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92" name="Shape 92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 b="0" l="0" r="0" t="0"/>
                  <a:stretch/>
                </p:blipFill>
                <p:spPr>
                  <a:xfrm>
                    <a:off x="3924300" y="5486400"/>
                    <a:ext cx="649199" cy="6491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</p:grpSp>
        </p:grpSp>
        <p:grpSp>
          <p:nvGrpSpPr>
            <p:cNvPr id="93" name="Shape 93"/>
            <p:cNvGrpSpPr/>
            <p:nvPr/>
          </p:nvGrpSpPr>
          <p:grpSpPr>
            <a:xfrm>
              <a:off x="5148261" y="4206875"/>
              <a:ext cx="879625" cy="2498612"/>
              <a:chOff x="5222875" y="4206875"/>
              <a:chExt cx="879625" cy="2498612"/>
            </a:xfrm>
          </p:grpSpPr>
          <p:grpSp>
            <p:nvGrpSpPr>
              <p:cNvPr id="94" name="Shape 94"/>
              <p:cNvGrpSpPr/>
              <p:nvPr/>
            </p:nvGrpSpPr>
            <p:grpSpPr>
              <a:xfrm>
                <a:off x="5319712" y="4206875"/>
                <a:ext cx="685799" cy="946199"/>
                <a:chOff x="5562600" y="4953000"/>
                <a:chExt cx="685799" cy="946199"/>
              </a:xfrm>
            </p:grpSpPr>
            <p:pic>
              <p:nvPicPr>
                <p:cNvPr id="95" name="Shape 95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5562600" y="4953000"/>
                  <a:ext cx="685799" cy="6857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96" name="Shape 96"/>
                <p:cNvSpPr txBox="1"/>
                <p:nvPr/>
              </p:nvSpPr>
              <p:spPr>
                <a:xfrm>
                  <a:off x="5678487" y="5562600"/>
                  <a:ext cx="453899" cy="3365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ct val="25000"/>
                    <a:buFont typeface="Arial"/>
                    <a:buNone/>
                  </a:pPr>
                  <a:r>
                    <a:rPr b="0" baseline="0" i="0" lang="en" sz="16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bin</a:t>
                  </a:r>
                </a:p>
              </p:txBody>
            </p:sp>
          </p:grpSp>
          <p:grpSp>
            <p:nvGrpSpPr>
              <p:cNvPr id="97" name="Shape 97"/>
              <p:cNvGrpSpPr/>
              <p:nvPr/>
            </p:nvGrpSpPr>
            <p:grpSpPr>
              <a:xfrm>
                <a:off x="5222875" y="5576887"/>
                <a:ext cx="879625" cy="1128599"/>
                <a:chOff x="5257800" y="5334000"/>
                <a:chExt cx="879625" cy="1128599"/>
              </a:xfrm>
            </p:grpSpPr>
            <p:sp>
              <p:nvSpPr>
                <p:cNvPr id="98" name="Shape 98"/>
                <p:cNvSpPr txBox="1"/>
                <p:nvPr/>
              </p:nvSpPr>
              <p:spPr>
                <a:xfrm>
                  <a:off x="5280025" y="6096000"/>
                  <a:ext cx="857400" cy="3665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ct val="25000"/>
                    <a:buFont typeface="Arial"/>
                    <a:buNone/>
                  </a:pPr>
                  <a:r>
                    <a:rPr b="0" baseline="0" i="0" lang="en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*.class</a:t>
                  </a:r>
                </a:p>
              </p:txBody>
            </p:sp>
            <p:grpSp>
              <p:nvGrpSpPr>
                <p:cNvPr id="99" name="Shape 99"/>
                <p:cNvGrpSpPr/>
                <p:nvPr/>
              </p:nvGrpSpPr>
              <p:grpSpPr>
                <a:xfrm>
                  <a:off x="5257800" y="5334000"/>
                  <a:ext cx="801599" cy="801599"/>
                  <a:chOff x="3771900" y="5334000"/>
                  <a:chExt cx="801599" cy="801599"/>
                </a:xfrm>
              </p:grpSpPr>
              <p:pic>
                <p:nvPicPr>
                  <p:cNvPr id="100" name="Shape 100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 b="0" l="0" r="0" t="0"/>
                  <a:stretch/>
                </p:blipFill>
                <p:spPr>
                  <a:xfrm>
                    <a:off x="3771900" y="5334000"/>
                    <a:ext cx="649199" cy="6491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101" name="Shape 101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 b="0" l="0" r="0" t="0"/>
                  <a:stretch/>
                </p:blipFill>
                <p:spPr>
                  <a:xfrm>
                    <a:off x="3924300" y="5486400"/>
                    <a:ext cx="649199" cy="6491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</p:grpSp>
        </p:grpSp>
        <p:grpSp>
          <p:nvGrpSpPr>
            <p:cNvPr id="102" name="Shape 102"/>
            <p:cNvGrpSpPr/>
            <p:nvPr/>
          </p:nvGrpSpPr>
          <p:grpSpPr>
            <a:xfrm>
              <a:off x="6705600" y="4206875"/>
              <a:ext cx="801599" cy="2498612"/>
              <a:chOff x="6705600" y="4206875"/>
              <a:chExt cx="801599" cy="2498612"/>
            </a:xfrm>
          </p:grpSpPr>
          <p:grpSp>
            <p:nvGrpSpPr>
              <p:cNvPr id="103" name="Shape 103"/>
              <p:cNvGrpSpPr/>
              <p:nvPr/>
            </p:nvGrpSpPr>
            <p:grpSpPr>
              <a:xfrm>
                <a:off x="6762750" y="4206875"/>
                <a:ext cx="685799" cy="946199"/>
                <a:chOff x="6781800" y="4953000"/>
                <a:chExt cx="685799" cy="946199"/>
              </a:xfrm>
            </p:grpSpPr>
            <p:pic>
              <p:nvPicPr>
                <p:cNvPr id="104" name="Shape 104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6781800" y="4953000"/>
                  <a:ext cx="685799" cy="6857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05" name="Shape 105"/>
                <p:cNvSpPr txBox="1"/>
                <p:nvPr/>
              </p:nvSpPr>
              <p:spPr>
                <a:xfrm>
                  <a:off x="6869111" y="5562600"/>
                  <a:ext cx="511199" cy="3365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ct val="25000"/>
                    <a:buFont typeface="Arial"/>
                    <a:buNone/>
                  </a:pPr>
                  <a:r>
                    <a:rPr b="0" baseline="0" i="0" lang="en" sz="16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doc</a:t>
                  </a:r>
                </a:p>
              </p:txBody>
            </p:sp>
          </p:grpSp>
          <p:grpSp>
            <p:nvGrpSpPr>
              <p:cNvPr id="106" name="Shape 106"/>
              <p:cNvGrpSpPr/>
              <p:nvPr/>
            </p:nvGrpSpPr>
            <p:grpSpPr>
              <a:xfrm>
                <a:off x="6705600" y="5576887"/>
                <a:ext cx="801599" cy="1128599"/>
                <a:chOff x="6781800" y="5334000"/>
                <a:chExt cx="801599" cy="1128599"/>
              </a:xfrm>
            </p:grpSpPr>
            <p:sp>
              <p:nvSpPr>
                <p:cNvPr id="107" name="Shape 107"/>
                <p:cNvSpPr txBox="1"/>
                <p:nvPr/>
              </p:nvSpPr>
              <p:spPr>
                <a:xfrm>
                  <a:off x="6804025" y="6096000"/>
                  <a:ext cx="768299" cy="3665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ct val="25000"/>
                    <a:buFont typeface="Arial"/>
                    <a:buNone/>
                  </a:pPr>
                  <a:r>
                    <a:rPr b="0" baseline="0" i="0" lang="en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*.html</a:t>
                  </a:r>
                </a:p>
              </p:txBody>
            </p:sp>
            <p:grpSp>
              <p:nvGrpSpPr>
                <p:cNvPr id="108" name="Shape 108"/>
                <p:cNvGrpSpPr/>
                <p:nvPr/>
              </p:nvGrpSpPr>
              <p:grpSpPr>
                <a:xfrm>
                  <a:off x="6781800" y="5334000"/>
                  <a:ext cx="801599" cy="801599"/>
                  <a:chOff x="3771900" y="5334000"/>
                  <a:chExt cx="801599" cy="801599"/>
                </a:xfrm>
              </p:grpSpPr>
              <p:pic>
                <p:nvPicPr>
                  <p:cNvPr id="109" name="Shape 109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 b="0" l="0" r="0" t="0"/>
                  <a:stretch/>
                </p:blipFill>
                <p:spPr>
                  <a:xfrm>
                    <a:off x="3771900" y="5334000"/>
                    <a:ext cx="649199" cy="6491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110" name="Shape 110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 b="0" l="0" r="0" t="0"/>
                  <a:stretch/>
                </p:blipFill>
                <p:spPr>
                  <a:xfrm>
                    <a:off x="3924300" y="5486400"/>
                    <a:ext cx="649199" cy="6491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</p:grpSp>
        </p:grpSp>
        <p:cxnSp>
          <p:nvCxnSpPr>
            <p:cNvPr id="111" name="Shape 111"/>
            <p:cNvCxnSpPr/>
            <p:nvPr/>
          </p:nvCxnSpPr>
          <p:spPr>
            <a:xfrm flipH="1">
              <a:off x="2743199" y="3886200"/>
              <a:ext cx="1143000" cy="228600"/>
            </a:xfrm>
            <a:prstGeom prst="straightConnector1">
              <a:avLst/>
            </a:prstGeom>
            <a:noFill/>
            <a:ln cap="flat" w="9525">
              <a:solidFill>
                <a:srgbClr val="000000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cxnSp>
          <p:nvCxnSpPr>
            <p:cNvPr id="112" name="Shape 112"/>
            <p:cNvCxnSpPr/>
            <p:nvPr/>
          </p:nvCxnSpPr>
          <p:spPr>
            <a:xfrm>
              <a:off x="5257800" y="3886200"/>
              <a:ext cx="1524000" cy="304799"/>
            </a:xfrm>
            <a:prstGeom prst="straightConnector1">
              <a:avLst/>
            </a:prstGeom>
            <a:noFill/>
            <a:ln cap="flat" w="9525">
              <a:solidFill>
                <a:srgbClr val="000000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cxnSp>
          <p:nvCxnSpPr>
            <p:cNvPr id="113" name="Shape 113"/>
            <p:cNvCxnSpPr/>
            <p:nvPr/>
          </p:nvCxnSpPr>
          <p:spPr>
            <a:xfrm flipH="1">
              <a:off x="4114800" y="3886200"/>
              <a:ext cx="152399" cy="304799"/>
            </a:xfrm>
            <a:prstGeom prst="straightConnector1">
              <a:avLst/>
            </a:prstGeom>
            <a:noFill/>
            <a:ln cap="flat" w="9525">
              <a:solidFill>
                <a:srgbClr val="000000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cxnSp>
          <p:nvCxnSpPr>
            <p:cNvPr id="114" name="Shape 114"/>
            <p:cNvCxnSpPr/>
            <p:nvPr/>
          </p:nvCxnSpPr>
          <p:spPr>
            <a:xfrm>
              <a:off x="4800600" y="3886200"/>
              <a:ext cx="457200" cy="304799"/>
            </a:xfrm>
            <a:prstGeom prst="straightConnector1">
              <a:avLst/>
            </a:prstGeom>
            <a:noFill/>
            <a:ln cap="flat" w="9525">
              <a:solidFill>
                <a:srgbClr val="000000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cxnSp>
          <p:nvCxnSpPr>
            <p:cNvPr id="115" name="Shape 115"/>
            <p:cNvCxnSpPr/>
            <p:nvPr/>
          </p:nvCxnSpPr>
          <p:spPr>
            <a:xfrm>
              <a:off x="4068762" y="5181600"/>
              <a:ext cx="0" cy="304799"/>
            </a:xfrm>
            <a:prstGeom prst="straightConnector1">
              <a:avLst/>
            </a:prstGeom>
            <a:noFill/>
            <a:ln cap="flat" w="9525">
              <a:solidFill>
                <a:srgbClr val="000000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cxnSp>
          <p:nvCxnSpPr>
            <p:cNvPr id="116" name="Shape 116"/>
            <p:cNvCxnSpPr/>
            <p:nvPr/>
          </p:nvCxnSpPr>
          <p:spPr>
            <a:xfrm>
              <a:off x="5588000" y="5181600"/>
              <a:ext cx="0" cy="304799"/>
            </a:xfrm>
            <a:prstGeom prst="straightConnector1">
              <a:avLst/>
            </a:prstGeom>
            <a:noFill/>
            <a:ln cap="flat" w="9525">
              <a:solidFill>
                <a:srgbClr val="000000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cxnSp>
          <p:nvCxnSpPr>
            <p:cNvPr id="117" name="Shape 117"/>
            <p:cNvCxnSpPr/>
            <p:nvPr/>
          </p:nvCxnSpPr>
          <p:spPr>
            <a:xfrm>
              <a:off x="7105650" y="5181600"/>
              <a:ext cx="0" cy="304799"/>
            </a:xfrm>
            <a:prstGeom prst="straightConnector1">
              <a:avLst/>
            </a:prstGeom>
            <a:noFill/>
            <a:ln cap="flat" w="9525">
              <a:solidFill>
                <a:srgbClr val="000000"/>
              </a:solidFill>
              <a:prstDash val="solid"/>
              <a:miter/>
              <a:headEnd len="med" w="med" type="none"/>
              <a:tailEnd len="lg" w="lg" type="triangle"/>
            </a:ln>
          </p:spPr>
        </p:cxnSp>
      </p:grp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Build-файл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Написан на XML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build.xml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Каждый build-файл содержит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Проект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Как минимум 1 цель (target)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Цели состоят из наборов задач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