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drxaos-edu/lecture-java-build-ci" TargetMode="External"/><Relationship Id="rId3" Type="http://schemas.openxmlformats.org/officeDocument/2006/relationships/hyperlink" Target="mailto:vladimir.p.polyakov@gmail.com" TargetMode="Externa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repo1.maven.org/maven2" TargetMode="Externa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ojo.codehaus.org/buildnumber-maven-plugin/usage.html" TargetMode="External"/><Relationship Id="rId3" Type="http://schemas.openxmlformats.org/officeDocument/2006/relationships/hyperlink" Target="http://mvnrepository.com/artifact/com.google.code.gson/gson/2.3.1" TargetMode="Externa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vnrepository.com/artifact/commons-codec/commons-codec/1.10" TargetMode="External"/><Relationship Id="rId3" Type="http://schemas.openxmlformats.org/officeDocument/2006/relationships/hyperlink" Target="http://mvnrepository.com/artifact/org.apache.commons/commons-compress/1.9" TargetMode="External"/><Relationship Id="rId6" Type="http://schemas.openxmlformats.org/officeDocument/2006/relationships/hyperlink" Target="https://github.com/drxaos-edu/lecture-java-build-ci/blob/master/example3/pom.xml" TargetMode="External"/><Relationship Id="rId5" Type="http://schemas.openxmlformats.org/officeDocument/2006/relationships/hyperlink" Target="https://github.com/drxaos-edu/lecture-java-build-ci/blob/master/example3/src/main/java/Encoder.java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vladimir.p.polyakov@gmail.com" TargetMode="External"/><Relationship Id="rId3" Type="http://schemas.openxmlformats.org/officeDocument/2006/relationships/image" Target="../media/image02.png"/><Relationship Id="rId5" Type="http://schemas.openxmlformats.org/officeDocument/2006/relationships/hyperlink" Target="https://github.com/drxaos-edu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maven.apache.org/guides/introduction/introduction-to-the-lifecycle.html" TargetMode="Externa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maven.apache.org" TargetMode="Externa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Сборка и непрерывная интеграция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(Часть 2. Maven)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Владимир Поляков</a:t>
            </a:r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vladimir.p.polyakov@gmail.com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4103325" y="4632975"/>
            <a:ext cx="4915199" cy="411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https://github.com/drxaos-edu/lecture-java-build-ci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Name (GAV)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 encoding="UTF-8"?&gt;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&lt;modelVersion&gt;4.0.0&lt;/modelVersion&gt;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&lt;groupId&gt;org.example.mvn&lt;/groupId&gt;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&lt;artifactId&gt;maven-example&lt;/artifactId&gt;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&lt;version&gt;1.0&lt;/version&gt;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Packaging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Тип сборки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Сообщает Maven как собирать проект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Примеры: pom, jar, war, ear, custom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По-умолчанию jar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Packaging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 encoding="UTF-8"?&gt;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&lt;modelVersion&gt;4.0.0&lt;/modelVersion&gt;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&lt;groupId&gt;org.example.mvn&lt;/groupId&gt;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&lt;artifactId&gt;maven-example&lt;/artifactId&gt;</a:t>
            </a: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&lt;version&gt;1.0&lt;/version&gt;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&lt;packaging&gt;jar&lt;/packaging&gt;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Наследование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groupId, version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Project Config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Dependencies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Plugin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Наследование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 encoding="UTF-8"?&gt;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&lt;parent&gt;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&lt;artifactId&gt;maven-example-parent&lt;/artifactId&gt;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&lt;groupId&gt;org.example.mvn&lt;/groupId&gt;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&lt;version&gt;1.0&lt;/version&gt;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&lt;/parent&gt;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&lt;modelVersion&gt;4.0.0&lt;/modelVersion&gt;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&lt;artifactId&gt;maven-example&lt;/artifactId&gt;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&lt;packaging&gt;jar&lt;/packaging&gt;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Многомодульные проекты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&lt;packaging&gt;pom&lt;/packaging&gt;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&lt;modules&gt;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&lt;module&gt;maven-training&lt;/module&gt;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&lt;module&gt;maven-training-web&lt;/module&gt;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&lt;/modules&gt;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8925" y="1662825"/>
            <a:ext cx="2743199" cy="2546400"/>
          </a:xfrm>
          <a:prstGeom prst="rect">
            <a:avLst/>
          </a:prstGeom>
          <a:noFill/>
          <a:ln cap="flat" w="25400">
            <a:solidFill>
              <a:srgbClr val="A88D63"/>
            </a:solidFill>
            <a:prstDash val="solid"/>
            <a:miter/>
            <a:headEnd len="med" w="med" type="none"/>
            <a:tailEnd len="med" w="med" type="none"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4812" y="238875"/>
            <a:ext cx="480500" cy="4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Соглашения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target: Рабочий каталог по-умолчанию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src: Каталог со всеми исходными кодами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src/main: Исходный код для первичного артифакта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src/test: Исходный код для тестирования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src/main/java: Исходники java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src/main/webapp: Исходники для web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src/main/resources: Не компилируемые исходники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src/test/java: Исходники java тестов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Запуск Maven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mvn &lt;GOAL&gt;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mvn install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 generate*, compile, test, package, integration-test, install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mvn clean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 clean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mvn clean compile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 clean, generate*, compile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mvn compile install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 generate*, compile, test, package, integration-test, install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mvn test clean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 generate*, compile, test, clean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Зависимости (dependencies)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Maven совершил революцию в управлении зависимостями в Java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Убрал необходимость копировать библиотеки в систему контроля версий кода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Создал концепт репозитория зависимостей (и запустил Maven Central)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Создал концепт транзитивных зависимостей (которые часто включают исходный код и javadoc)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Добавление зависимости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Зависимость состоит из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GAV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Scope: compile, test, provided</a:t>
            </a:r>
            <a:br>
              <a:rPr lang="en"/>
            </a:br>
            <a:r>
              <a:rPr lang="en"/>
              <a:t> (default=compile)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Type: jar, pom, war, ear, zip</a:t>
            </a:r>
            <a:br>
              <a:rPr lang="en"/>
            </a:br>
            <a:r>
              <a:rPr lang="en"/>
              <a:t> (default=jar)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Зачем?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Декларативное описание сборки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Версионирование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Репозитории зависимостей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Добавление зависимости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&lt;dependencies&gt;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&lt;dependency&gt;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&lt;groupId&gt;javax.servlet&lt;/groupId&gt;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&lt;artifactId&gt;servlet-api&lt;/artifactId&gt;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&lt;version&gt;2.5&lt;/version&gt;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&lt;scope&gt;provided&lt;/scope&gt;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&lt;/dependency&gt;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&lt;/dependencies&gt;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Репозитории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Зависимости скачиваются из репозитория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по HTTP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Кэшируются в локальном репозитории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${user.home}/.m2/repository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Структура репозитория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{groupId}/{artifactId}/{version}/{artifactId}-{version}.jar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где groupId ‘.’ заменяется на  ‘/’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Первичный репозиторий Maven Central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http://repo1.maven.org/maven2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Добавление репозитория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&lt;repositories&gt;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&lt;repository&gt;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&lt;id&gt;lds-main&lt;/id&gt;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&lt;name&gt;LDS Main Repo&lt;/name&gt;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&lt;url&gt;http://code.lds.org/nexus/content/groups/main-repo&lt;/url&gt;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&lt;snapshots&gt;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&lt;enabled&gt;false&lt;/enabled&gt;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&lt;/snapshots&gt;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&lt;/repository&gt;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&lt;/repositories&gt;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Транзитивные зависимости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ProjectA -&gt; ProjectB -&gt; ProjectC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Только зависимости в compile и runtime scope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Можно управлять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Exclude</a:t>
            </a:r>
          </a:p>
          <a:p>
            <a:pPr indent="-381000" lvl="1" marL="91440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Optional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Исключение зависимостей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&lt;dependencies&gt;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&lt;dependency&gt;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&lt;groupId&gt;org.springframework&lt;/groupId&gt;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&lt;artifactId&gt;spring-core&lt;/artifactId&gt;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&lt;version&gt;3.0.5.RELEASE&lt;/version&gt;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&lt;exclusions&gt;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&lt;exclusion&gt;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&lt;groupId&gt;commons-logging&lt;/groupId&gt;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&lt;artifactId&gt;commons-logging&lt;/artifactId&gt;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&lt;/exclusion&gt;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&lt;/exclusions&gt;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&lt;/dependency&gt;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&lt;/dependencies&gt;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Плагины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Расширяют функциональность Maven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Для работы большинства плагинов обычно требуются дополнительные настройки, которые специфичны для конкретного плагина. Настройки задаются в тэгах &lt;configuration&gt;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Подключение плагина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&lt;plugin&gt;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&lt;groupId&gt;org.apache.maven.plugins&lt;/groupId&gt;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&lt;artifactId&gt;maven-checkstyle-plugin&lt;/artifactId&gt;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&lt;version&gt;2.6&lt;/version&gt;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&lt;executions&gt;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&lt;execution&gt;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&lt;phase&gt;package&lt;/phase&gt;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&lt;goals&gt;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&lt;goal&gt;check&lt;/goal&gt;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&lt;/goals&gt;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&lt;/execution&gt;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&lt;/executions&gt;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&lt;/plugin&gt;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Подключение плагина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&lt;plugin&gt;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&lt;groupId&gt;org.codehaus.mojo&lt;/groupId&gt;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&lt;artifactId&gt;tomcat-maven-plugin&lt;/artifactId&gt;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&lt;version&gt;1.1&lt;/version&gt;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&lt;configuration&gt;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&lt;fork&gt;false&lt;/fork&gt;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&lt;server&gt;test-server&lt;/server&gt;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&lt;url&gt;http://test-server/manager&lt;/url&gt;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&lt;/configuration&gt;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&lt;/plugin&gt;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Пример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http://mvnrepository.com/artifact/com.google.code.gson/gson/2.3.1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http://mojo.codehaus.org/buildnumber-maven-plugin/usage.html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Задача: Декомпрессия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http://mvnrepository.com/artifact/org.apache.commons/commons-compress/1.9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http://mvnrepository.com/artifact/commons-codec/commons-codec/1.10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https://github.com/drxaos-edu/lecture-java-build-ci/blob/master/example3/src/main/java/Encoder.java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https://github.com/drxaos-edu/lecture-java-build-ci/blob/master/example3/pom.xml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06" name="Shape 206"/>
          <p:cNvSpPr txBox="1"/>
          <p:nvPr>
            <p:ph idx="2" type="body"/>
          </p:nvPr>
        </p:nvSpPr>
        <p:spPr>
          <a:xfrm>
            <a:off x="457200" y="3278850"/>
            <a:ext cx="8229600" cy="1647299"/>
          </a:xfrm>
          <a:prstGeom prst="rect">
            <a:avLst/>
          </a:prstGeom>
          <a:solidFill>
            <a:srgbClr val="073763"/>
          </a:solidFill>
          <a:ln cap="flat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Enter String:</a:t>
            </a:r>
            <a:r>
              <a:rPr b="1" lang="en" sz="1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*****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/Td6WFoAAATm1rRGAgAhARYAAAB0L+WjAQBEQXBhY2hlIE1hdmVuIGlzIGEgc29mdHdhcmUgcHJvamVjdCBtYW5hZ2VtZW50IGFuZCBjb21wcmVoZW5zaW9uIHRvb2wuAAAAAMXaU7TVffeMAAFdRS0jJSkftvN9AQAAAAAEWVo=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Maven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Проект описывается POM (Project Object Model)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Может содержать подпроекты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Соответствует рекомендованной структуре каталогов (src/main/java, src/main/resources, src/test/java, …)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Фокус на производимые артифакты (Artifact)</a:t>
            </a:r>
          </a:p>
          <a:p>
            <a:pPr indent="-3810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Большой акцент на конфигурацию по-умолчанию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Вопросы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2088750"/>
            <a:ext cx="1316199" cy="131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5157025" y="4006525"/>
            <a:ext cx="3529799" cy="7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vladimir.p.polyakov@gmail.com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https://github.com/drxaos-edu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Maven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Все build-системы делают одно и то же: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Компиляция исходного кода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Копирование ресурсов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Компиляция и запуск тестов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Упаковка дистрибутива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Публикация дистрибутива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Чистка проекта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 Lifecycle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/>
              <a:t>Фазы жизненного цикла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Validate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chemeClr val="dk1"/>
                </a:solidFill>
              </a:rPr>
              <a:t>Generate-sources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Compile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Test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Package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Integration-test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Verify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Install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800"/>
              <a:t>Deploy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https://maven.apache.org/guides/introduction/introduction-to-the-lifecycle.html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Maven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Каждая фаза может содержать любое количество целей (“Goals”)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Конфигурация проекта привязывает определенные цели к фазам (поверх конфигурации по-умолчанию)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Система плагинов (Mojos), содержащих цели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Установка Maven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http://maven.apache.org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3B3B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3B3B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Maven POM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Название и версия проекта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Тип артифакта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Положение исходного кода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Зависимости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Плагины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Профили</a:t>
            </a:r>
            <a:br>
              <a:rPr lang="en"/>
            </a:br>
            <a:r>
              <a:rPr lang="en"/>
              <a:t>(Альтернативные конфигурации сборки)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Name (GAV)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groupID: Группа проектов (обычно берется java package)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artfiactId: Имя проекта</a:t>
            </a:r>
          </a:p>
          <a:p>
            <a:pPr indent="-4191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version: Версия проекта</a:t>
            </a:r>
            <a:br>
              <a:rPr lang="en"/>
            </a:br>
            <a:r>
              <a:rPr lang="en"/>
              <a:t>(Формат {Major}.{Minor}.{Maintanence} )</a:t>
            </a:r>
            <a:br>
              <a:rPr lang="en"/>
            </a:br>
            <a:r>
              <a:rPr lang="en"/>
              <a:t>‘-SNAPSHOT ‘ для проектов в разработке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