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build-ci" TargetMode="External"/><Relationship Id="rId3" Type="http://schemas.openxmlformats.org/officeDocument/2006/relationships/hyperlink" Target="mailto:vladimir.p.polyakov@gmail.com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ant.apache.org/manual/coretasklist.html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ant.apache.org/manual/Tasks/jar.html" TargetMode="Externa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ladimir.p.polyakov@gmail.com" TargetMode="External"/><Relationship Id="rId3" Type="http://schemas.openxmlformats.org/officeDocument/2006/relationships/image" Target="../media/image04.png"/><Relationship Id="rId5" Type="http://schemas.openxmlformats.org/officeDocument/2006/relationships/hyperlink" Target="https://github.com/drxaos-edu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ant.apache.org/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Сборка и непрерывная интеграция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(Часть 1. Ant)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4103325" y="4632975"/>
            <a:ext cx="4915199" cy="4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https://github.com/drxaos-edu/lecture-java-build-ci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Build-файл может содержать свойства (properties)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Как макросы в make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И комментарии &lt;!-- --&gt;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Атрибуты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name – логическое имя проекта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default – исходная цель для выполнения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basedir – базовая директория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&lt;description&gt; </a:t>
            </a:r>
            <a:r>
              <a:rPr lang="en">
                <a:solidFill>
                  <a:schemeClr val="dk1"/>
                </a:solidFill>
              </a:rPr>
              <a:t>– описание проекта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default="compile"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 sample build file for this 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Properties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Делают проще поддержку больших build-файлов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 sample build file for this 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global properties for this build file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&lt;property name="source.dir" location="src"/&gt;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&lt;property name="build.dir" location="bin"/&gt;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&lt;property name="doc.dir" location="doc"/&gt;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Атрибуты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name – имя цели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Необязательные атрибуты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depends – список других целей, от которых зависит текущая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description – описание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set up some directories used by this project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name="init" description="setup project directories"&gt;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Compile the java code in src dir into build dir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name="compile" depends="init" description="compile java sources"&gt;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Generate javadocs for current project into docs dir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name="doc" depends="init" description="generate documentation"&gt;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Delete the build &amp; doc directories and Emacs backup (*~) files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name="clean" description="tidy up the workspace"&gt;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Действие, которое нужно выполнить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Могут иметь атрибуты, специфичные для каждой задачи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В Ant встроен набор предопределенных задач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http://ant.apache.org/manual/coretasklist.html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Initialization target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set up some directories used by this project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name="init" description="setup project directories"&gt;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&lt;mkdir dir="${build.dir}"/&gt;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&lt;mkdir dir="${doc.dir}"/&gt;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Compilation target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Compile the java code in ${src.dir} into ${build.dir}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name="compile"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depends="init"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description="compile java sources"&gt;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&lt;javac srcdir="${source.dir}" destdir="${build.dir}"/&gt;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automation software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Ant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Maven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Gradle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Leiningen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Buildr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...</a:t>
            </a: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Системы сборки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Javadoc target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Generate javadocs for current project into ${doc.dir}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name="doc"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depends="init"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description="generate documentation"&gt;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&lt;javadoc sourcepath="${source.dir}" destdir="${doc.dir}"/&gt;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Cleanup target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&lt;!-- Delete the build &amp; doc directories and Emacs backup (*~) files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name="clean" description="tidy up the workspace"&gt;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&lt;delete dir="${build.dir}"/&gt;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&lt;delete dir="${doc.dir}"/&gt;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&lt;delete&gt;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&lt;fileset defaultexcludes="no" dir="${source.dir}" includes="**/*~"/&gt;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&lt;/delete&gt;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Коммандная строка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Eclipse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Idea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...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Сборка дистрибутива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https://ant.apache.org/manual/Tasks/jar.html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2088750"/>
            <a:ext cx="1316199" cy="131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5157025" y="4006525"/>
            <a:ext cx="35297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vladimir.p.polyakov@gmail.com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https://github.com/drxaos-edu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Зачем?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Многоэтапная сборка сложных проектов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Автоматизация создания дистрибутива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Выполнение тестов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Разрешение зависимостей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Поддержка разных IDE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Batch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javac HelloWorld.java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jar cvf HelloWorld.jar *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java -jar HelloWorld.jar tests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cp HelloWorld.jar releases/HelloWorld-v31.jar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Аналог make, но реализован на Java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Платформонезависимый (Windows, Mac &amp; Unix)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Формат build-файлов - XML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Расширяется Java-классами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Проект с открытым исходным кодом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 &amp; Make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450" y="1200150"/>
            <a:ext cx="3805699" cy="37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57200" y="1225900"/>
            <a:ext cx="3886200" cy="2057400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a.out: driver.o foo.o bar.o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driver.o foo.o bar.o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driver.o: driver.c foo.h bar.h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driver.c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foo.o: foo.c foo.h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foo.c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bar.o: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bar.c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57200" y="3445825"/>
            <a:ext cx="3886200" cy="1524000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linux3[1]% make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driver.c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foo.c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bar.c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driver.o foo.o bar.o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linux3[2]%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Установка Ant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http://ant.apache.org/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Структура проекта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1618475" y="1135612"/>
            <a:ext cx="5602199" cy="3765437"/>
            <a:chOff x="1905000" y="2940050"/>
            <a:chExt cx="5602199" cy="3765437"/>
          </a:xfrm>
        </p:grpSpPr>
        <p:grpSp>
          <p:nvGrpSpPr>
            <p:cNvPr id="78" name="Shape 78"/>
            <p:cNvGrpSpPr/>
            <p:nvPr/>
          </p:nvGrpSpPr>
          <p:grpSpPr>
            <a:xfrm>
              <a:off x="1905000" y="4191000"/>
              <a:ext cx="1085999" cy="976199"/>
              <a:chOff x="2362200" y="4648200"/>
              <a:chExt cx="1085999" cy="976199"/>
            </a:xfrm>
          </p:grpSpPr>
          <p:pic>
            <p:nvPicPr>
              <p:cNvPr id="79" name="Shape 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590800" y="4648200"/>
                <a:ext cx="649199" cy="6491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Shape 80"/>
              <p:cNvSpPr txBox="1"/>
              <p:nvPr/>
            </p:nvSpPr>
            <p:spPr>
              <a:xfrm>
                <a:off x="2362200" y="5257800"/>
                <a:ext cx="1085999" cy="366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baseline="0" i="0" lang="en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build.xml</a:t>
                </a:r>
              </a:p>
            </p:txBody>
          </p:sp>
        </p:grpSp>
        <p:grpSp>
          <p:nvGrpSpPr>
            <p:cNvPr id="81" name="Shape 81"/>
            <p:cNvGrpSpPr/>
            <p:nvPr/>
          </p:nvGrpSpPr>
          <p:grpSpPr>
            <a:xfrm>
              <a:off x="3724275" y="2940050"/>
              <a:ext cx="1685999" cy="946199"/>
              <a:chOff x="3532187" y="2819400"/>
              <a:chExt cx="1685999" cy="946199"/>
            </a:xfrm>
          </p:grpSpPr>
          <p:pic>
            <p:nvPicPr>
              <p:cNvPr id="82" name="Shape 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032250" y="2819400"/>
                <a:ext cx="685799" cy="6857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" name="Shape 83"/>
              <p:cNvSpPr txBox="1"/>
              <p:nvPr/>
            </p:nvSpPr>
            <p:spPr>
              <a:xfrm>
                <a:off x="3532187" y="3429000"/>
                <a:ext cx="1685999" cy="336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baseline="0" i="0" lang="e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Project Directory</a:t>
                </a:r>
              </a:p>
            </p:txBody>
          </p:sp>
        </p:grpSp>
        <p:grpSp>
          <p:nvGrpSpPr>
            <p:cNvPr id="84" name="Shape 84"/>
            <p:cNvGrpSpPr/>
            <p:nvPr/>
          </p:nvGrpSpPr>
          <p:grpSpPr>
            <a:xfrm>
              <a:off x="3668711" y="4206875"/>
              <a:ext cx="801599" cy="2498612"/>
              <a:chOff x="3749675" y="4206875"/>
              <a:chExt cx="801599" cy="2498612"/>
            </a:xfrm>
          </p:grpSpPr>
          <p:grpSp>
            <p:nvGrpSpPr>
              <p:cNvPr id="85" name="Shape 85"/>
              <p:cNvGrpSpPr/>
              <p:nvPr/>
            </p:nvGrpSpPr>
            <p:grpSpPr>
              <a:xfrm>
                <a:off x="3806825" y="4206875"/>
                <a:ext cx="685799" cy="946199"/>
                <a:chOff x="4441825" y="4953000"/>
                <a:chExt cx="685799" cy="946199"/>
              </a:xfrm>
            </p:grpSpPr>
            <p:pic>
              <p:nvPicPr>
                <p:cNvPr id="86" name="Shape 8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441825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7" name="Shape 87"/>
                <p:cNvSpPr txBox="1"/>
                <p:nvPr/>
              </p:nvSpPr>
              <p:spPr>
                <a:xfrm>
                  <a:off x="4556125" y="5562600"/>
                  <a:ext cx="4556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src</a:t>
                  </a:r>
                </a:p>
              </p:txBody>
            </p:sp>
          </p:grpSp>
          <p:grpSp>
            <p:nvGrpSpPr>
              <p:cNvPr id="88" name="Shape 88"/>
              <p:cNvGrpSpPr/>
              <p:nvPr/>
            </p:nvGrpSpPr>
            <p:grpSpPr>
              <a:xfrm>
                <a:off x="3749675" y="5576887"/>
                <a:ext cx="801599" cy="1128599"/>
                <a:chOff x="3752850" y="5334000"/>
                <a:chExt cx="801599" cy="1128599"/>
              </a:xfrm>
            </p:grpSpPr>
            <p:sp>
              <p:nvSpPr>
                <p:cNvPr id="89" name="Shape 89"/>
                <p:cNvSpPr txBox="1"/>
                <p:nvPr/>
              </p:nvSpPr>
              <p:spPr>
                <a:xfrm>
                  <a:off x="3775075" y="6096000"/>
                  <a:ext cx="755699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*.java</a:t>
                  </a:r>
                </a:p>
              </p:txBody>
            </p:sp>
            <p:grpSp>
              <p:nvGrpSpPr>
                <p:cNvPr id="90" name="Shape 90"/>
                <p:cNvGrpSpPr/>
                <p:nvPr/>
              </p:nvGrpSpPr>
              <p:grpSpPr>
                <a:xfrm>
                  <a:off x="375285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91" name="Shape 9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2" name="Shape 9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grpSp>
          <p:nvGrpSpPr>
            <p:cNvPr id="93" name="Shape 93"/>
            <p:cNvGrpSpPr/>
            <p:nvPr/>
          </p:nvGrpSpPr>
          <p:grpSpPr>
            <a:xfrm>
              <a:off x="5148261" y="4206875"/>
              <a:ext cx="879625" cy="2498612"/>
              <a:chOff x="5222875" y="4206875"/>
              <a:chExt cx="879625" cy="2498612"/>
            </a:xfrm>
          </p:grpSpPr>
          <p:grpSp>
            <p:nvGrpSpPr>
              <p:cNvPr id="94" name="Shape 94"/>
              <p:cNvGrpSpPr/>
              <p:nvPr/>
            </p:nvGrpSpPr>
            <p:grpSpPr>
              <a:xfrm>
                <a:off x="5319712" y="4206875"/>
                <a:ext cx="685799" cy="946199"/>
                <a:chOff x="5562600" y="4953000"/>
                <a:chExt cx="685799" cy="946199"/>
              </a:xfrm>
            </p:grpSpPr>
            <p:pic>
              <p:nvPicPr>
                <p:cNvPr id="95" name="Shape 9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562600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" name="Shape 96"/>
                <p:cNvSpPr txBox="1"/>
                <p:nvPr/>
              </p:nvSpPr>
              <p:spPr>
                <a:xfrm>
                  <a:off x="5678487" y="5562600"/>
                  <a:ext cx="4538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bin</a:t>
                  </a:r>
                </a:p>
              </p:txBody>
            </p:sp>
          </p:grpSp>
          <p:grpSp>
            <p:nvGrpSpPr>
              <p:cNvPr id="97" name="Shape 97"/>
              <p:cNvGrpSpPr/>
              <p:nvPr/>
            </p:nvGrpSpPr>
            <p:grpSpPr>
              <a:xfrm>
                <a:off x="5222875" y="5576887"/>
                <a:ext cx="879625" cy="1128599"/>
                <a:chOff x="5257800" y="5334000"/>
                <a:chExt cx="879625" cy="1128599"/>
              </a:xfrm>
            </p:grpSpPr>
            <p:sp>
              <p:nvSpPr>
                <p:cNvPr id="98" name="Shape 98"/>
                <p:cNvSpPr txBox="1"/>
                <p:nvPr/>
              </p:nvSpPr>
              <p:spPr>
                <a:xfrm>
                  <a:off x="5280025" y="6096000"/>
                  <a:ext cx="857400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*.class</a:t>
                  </a:r>
                </a:p>
              </p:txBody>
            </p:sp>
            <p:grpSp>
              <p:nvGrpSpPr>
                <p:cNvPr id="99" name="Shape 99"/>
                <p:cNvGrpSpPr/>
                <p:nvPr/>
              </p:nvGrpSpPr>
              <p:grpSpPr>
                <a:xfrm>
                  <a:off x="525780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100" name="Shape 10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01" name="Shape 10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grpSp>
          <p:nvGrpSpPr>
            <p:cNvPr id="102" name="Shape 102"/>
            <p:cNvGrpSpPr/>
            <p:nvPr/>
          </p:nvGrpSpPr>
          <p:grpSpPr>
            <a:xfrm>
              <a:off x="6705600" y="4206875"/>
              <a:ext cx="801599" cy="2498612"/>
              <a:chOff x="6705600" y="4206875"/>
              <a:chExt cx="801599" cy="2498612"/>
            </a:xfrm>
          </p:grpSpPr>
          <p:grpSp>
            <p:nvGrpSpPr>
              <p:cNvPr id="103" name="Shape 103"/>
              <p:cNvGrpSpPr/>
              <p:nvPr/>
            </p:nvGrpSpPr>
            <p:grpSpPr>
              <a:xfrm>
                <a:off x="6762750" y="4206875"/>
                <a:ext cx="685799" cy="946199"/>
                <a:chOff x="6781800" y="4953000"/>
                <a:chExt cx="685799" cy="946199"/>
              </a:xfrm>
            </p:grpSpPr>
            <p:pic>
              <p:nvPicPr>
                <p:cNvPr id="104" name="Shape 10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781800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5" name="Shape 105"/>
                <p:cNvSpPr txBox="1"/>
                <p:nvPr/>
              </p:nvSpPr>
              <p:spPr>
                <a:xfrm>
                  <a:off x="6869111" y="5562600"/>
                  <a:ext cx="5111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doc</a:t>
                  </a:r>
                </a:p>
              </p:txBody>
            </p:sp>
          </p:grpSp>
          <p:grpSp>
            <p:nvGrpSpPr>
              <p:cNvPr id="106" name="Shape 106"/>
              <p:cNvGrpSpPr/>
              <p:nvPr/>
            </p:nvGrpSpPr>
            <p:grpSpPr>
              <a:xfrm>
                <a:off x="6705600" y="5576887"/>
                <a:ext cx="801599" cy="1128599"/>
                <a:chOff x="6781800" y="5334000"/>
                <a:chExt cx="801599" cy="1128599"/>
              </a:xfrm>
            </p:grpSpPr>
            <p:sp>
              <p:nvSpPr>
                <p:cNvPr id="107" name="Shape 107"/>
                <p:cNvSpPr txBox="1"/>
                <p:nvPr/>
              </p:nvSpPr>
              <p:spPr>
                <a:xfrm>
                  <a:off x="6804025" y="6096000"/>
                  <a:ext cx="768299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*.html</a:t>
                  </a:r>
                </a:p>
              </p:txBody>
            </p:sp>
            <p:grpSp>
              <p:nvGrpSpPr>
                <p:cNvPr id="108" name="Shape 108"/>
                <p:cNvGrpSpPr/>
                <p:nvPr/>
              </p:nvGrpSpPr>
              <p:grpSpPr>
                <a:xfrm>
                  <a:off x="678180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109" name="Shape 109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10" name="Shape 11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cxnSp>
          <p:nvCxnSpPr>
            <p:cNvPr id="111" name="Shape 111"/>
            <p:cNvCxnSpPr/>
            <p:nvPr/>
          </p:nvCxnSpPr>
          <p:spPr>
            <a:xfrm flipH="1">
              <a:off x="2743199" y="3886200"/>
              <a:ext cx="1143000" cy="228600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5257800" y="3886200"/>
              <a:ext cx="152400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3" name="Shape 113"/>
            <p:cNvCxnSpPr/>
            <p:nvPr/>
          </p:nvCxnSpPr>
          <p:spPr>
            <a:xfrm flipH="1">
              <a:off x="4114800" y="3886200"/>
              <a:ext cx="152399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4800600" y="3886200"/>
              <a:ext cx="45720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4068762" y="5181600"/>
              <a:ext cx="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5588000" y="5181600"/>
              <a:ext cx="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7105650" y="5181600"/>
              <a:ext cx="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Написан на XML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build.xml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Каждый build-файл содержит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Проект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Как минимум 1 цель (target)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Цели состоят из наборов задач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