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24927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14423"/>
            <a:ext cx="7772400" cy="2386028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5400" b="1" i="0" cap="none" spc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86050" y="3886200"/>
            <a:ext cx="5643602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7E71-4607-430A-B389-9ED9A1B2DAEB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96118" y="6356351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Прямоугольник 7"/>
          <p:cNvSpPr/>
          <p:nvPr/>
        </p:nvSpPr>
        <p:spPr>
          <a:xfrm>
            <a:off x="0" y="5357826"/>
            <a:ext cx="857224" cy="15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9D15-7380-4C26-96E0-9B1BBDFF7322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A5B2-BA38-4EE0-999B-7950D2CF6D58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38200" y="21336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800600" y="21336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ru-RU" noProof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Заголовок, клип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Клип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42853"/>
            <a:ext cx="8280920" cy="725471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2880" y="1214421"/>
            <a:ext cx="8085584" cy="50720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23528" y="1000108"/>
            <a:ext cx="86409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D171F-4BCE-4F43-919F-C8B2A987F77E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6796118" y="6356351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00307"/>
            <a:ext cx="7772400" cy="1906595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C828-2640-4903-A1F2-55F606B295B8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96118" y="6356351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Заголовок 1"/>
          <p:cNvSpPr>
            <a:spLocks noGrp="1"/>
          </p:cNvSpPr>
          <p:nvPr>
            <p:ph type="ctrTitle"/>
          </p:nvPr>
        </p:nvSpPr>
        <p:spPr>
          <a:xfrm>
            <a:off x="714348" y="928672"/>
            <a:ext cx="7772400" cy="1470025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E9F1-AA67-44B2-9D35-E6200C53E0D6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0536-F68A-49D1-B60A-F75087F3F0C6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02EC-A642-4C67-8872-79E492196B5A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1A261-A831-46A0-B065-2DB1BB7D82DE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2121-A704-44E6-B0A7-5AE4F7024E26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07AD-6244-4A25-AECE-57D7D6415986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300BC-6F28-4424-A3D0-C76EDBAAD904}" type="datetime1">
              <a:rPr lang="ru-RU" smtClean="0"/>
              <a:pPr/>
              <a:t>21.05.2015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605069"/>
            <a:ext cx="619800" cy="1136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ladimir.p.polya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rxaos-edu/lecture-java-build-c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nt.apache.org/manual/coretasklis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t.apache.org/manual/Tasks/jar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vladimir.p.polyakov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nt.apache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Сисемы с</a:t>
            </a:r>
            <a:r>
              <a:rPr lang="en" dirty="0" smtClean="0"/>
              <a:t>борк</a:t>
            </a:r>
            <a:r>
              <a:rPr lang="ru-RU" dirty="0" smtClean="0"/>
              <a:t>и</a:t>
            </a:r>
            <a:br>
              <a:rPr lang="ru-RU" dirty="0" smtClean="0"/>
            </a:br>
            <a:r>
              <a:rPr lang="en" dirty="0" smtClean="0"/>
              <a:t>(Часть 1. Ant)</a:t>
            </a:r>
            <a:endParaRPr lang="en" dirty="0"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Владимир Поляков</a:t>
            </a:r>
          </a:p>
          <a:p>
            <a:r>
              <a:rPr lang="en-US" smtClean="0">
                <a:hlinkClick r:id="rId3"/>
              </a:rPr>
              <a:t>vladimir.p.polyakov@gmail.com</a:t>
            </a:r>
          </a:p>
          <a:p>
            <a:endParaRPr lang="en-US" dirty="0"/>
          </a:p>
        </p:txBody>
      </p:sp>
      <p:sp>
        <p:nvSpPr>
          <p:cNvPr id="33" name="Shape 33"/>
          <p:cNvSpPr txBox="1"/>
          <p:nvPr/>
        </p:nvSpPr>
        <p:spPr>
          <a:xfrm>
            <a:off x="3491880" y="5013176"/>
            <a:ext cx="4915199" cy="5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https://github.com/drxaos-edu/lecture-java-build-ci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Build-файл</a:t>
            </a:r>
            <a:endParaRPr lang="en"/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Build-файл может содержать свойства (properties)</a:t>
            </a:r>
          </a:p>
          <a:p>
            <a:pPr lvl="1"/>
            <a:r>
              <a:rPr lang="en" smtClean="0"/>
              <a:t>Как макросы в make</a:t>
            </a:r>
          </a:p>
          <a:p>
            <a:pPr lvl="0"/>
            <a:r>
              <a:rPr lang="en" smtClean="0"/>
              <a:t>И комментарии &lt;!-- --&gt;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Project</a:t>
            </a:r>
            <a:endParaRPr lang="en"/>
          </a:p>
        </p:txBody>
      </p:sp>
      <p:sp>
        <p:nvSpPr>
          <p:cNvPr id="135" name="Shape 13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Атрибуты</a:t>
            </a:r>
          </a:p>
          <a:p>
            <a:pPr lvl="1"/>
            <a:r>
              <a:rPr lang="en" smtClean="0"/>
              <a:t>name – логическое имя проекта</a:t>
            </a:r>
          </a:p>
          <a:p>
            <a:pPr lvl="1"/>
            <a:r>
              <a:rPr lang="en" smtClean="0"/>
              <a:t>default – исходная цель для выполнения</a:t>
            </a:r>
          </a:p>
          <a:p>
            <a:pPr lvl="1"/>
            <a:r>
              <a:rPr lang="en" smtClean="0"/>
              <a:t>basedir – базовая директория</a:t>
            </a:r>
          </a:p>
          <a:p>
            <a:pPr lvl="0"/>
            <a:r>
              <a:rPr lang="en" smtClean="0"/>
              <a:t>&lt;description&gt; – описание проекта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Build-файл</a:t>
            </a:r>
            <a:endParaRPr lang="en"/>
          </a:p>
        </p:txBody>
      </p:sp>
      <p:sp>
        <p:nvSpPr>
          <p:cNvPr id="141" name="Shape 141"/>
          <p:cNvSpPr txBox="1">
            <a:spLocks noGrp="1"/>
          </p:cNvSpPr>
          <p:nvPr>
            <p:ph idx="1"/>
          </p:nvPr>
        </p:nvSpPr>
        <p:spPr>
          <a:xfrm>
            <a:off x="662880" y="2180810"/>
            <a:ext cx="8085584" cy="3139321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&lt;project name="Sample Project"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     default="compile"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     basedir="."&gt;</a:t>
            </a:r>
          </a:p>
          <a:p>
            <a:pPr marL="0">
              <a:spcBef>
                <a:spcPts val="0"/>
              </a:spcBef>
              <a:buNone/>
            </a:pPr>
            <a:endParaRPr lang="en-US" sz="2200">
              <a:latin typeface="Consolas" pitchFamily="49" charset="0"/>
              <a:sym typeface="Courier New"/>
              <a:rtl val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&lt;description&gt;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A sample build file for this project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&lt;/description&gt;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&lt;/project&gt;</a:t>
            </a:r>
            <a:endParaRPr lang="en-US" sz="2200">
              <a:latin typeface="Consolas" pitchFamily="49" charset="0"/>
              <a:sym typeface="Courier New"/>
              <a:rtl val="0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318500"/>
            <a:ext cx="480500" cy="64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Properties</a:t>
            </a:r>
            <a:endParaRPr lang="en"/>
          </a:p>
        </p:txBody>
      </p:sp>
      <p:sp>
        <p:nvSpPr>
          <p:cNvPr id="148" name="Shape 14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Делают проще поддержку больших build-файлов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Build-файл</a:t>
            </a:r>
            <a:endParaRPr lang="en"/>
          </a:p>
        </p:txBody>
      </p:sp>
      <p:sp>
        <p:nvSpPr>
          <p:cNvPr id="154" name="Shape 154"/>
          <p:cNvSpPr txBox="1">
            <a:spLocks noGrp="1"/>
          </p:cNvSpPr>
          <p:nvPr>
            <p:ph idx="1"/>
          </p:nvPr>
        </p:nvSpPr>
        <p:spPr>
          <a:xfrm>
            <a:off x="662880" y="1503701"/>
            <a:ext cx="8085584" cy="4493538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&lt;project name="Sample Project" default="compile" basedir="."&gt;</a:t>
            </a:r>
          </a:p>
          <a:p>
            <a:pPr marL="0">
              <a:spcBef>
                <a:spcPts val="0"/>
              </a:spcBef>
              <a:buNone/>
            </a:pPr>
            <a:endParaRPr lang="en-US" sz="2200">
              <a:latin typeface="Consolas" pitchFamily="49" charset="0"/>
              <a:sym typeface="Courier New"/>
              <a:rtl val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&lt;description&gt;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  A sample build file for this project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&lt;/description&gt;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&lt;!-- global properties for this build file --&gt;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&lt;property name="source.dir" location="src"/&gt;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&lt;property name="build.dir" location="bin"/&gt;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&lt;property name="doc.dir" location="doc"/&gt;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200">
                <a:latin typeface="Consolas" pitchFamily="49" charset="0"/>
                <a:sym typeface="Courier New"/>
                <a:rtl val="0"/>
              </a:rPr>
              <a:t>&lt;/project&gt;</a:t>
            </a:r>
            <a:endParaRPr lang="en-US" sz="2200">
              <a:latin typeface="Consolas" pitchFamily="49" charset="0"/>
              <a:sym typeface="Courier New"/>
              <a:rtl val="0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318500"/>
            <a:ext cx="480500" cy="64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Targets</a:t>
            </a:r>
            <a:endParaRPr lang="en"/>
          </a:p>
        </p:txBody>
      </p:sp>
      <p:sp>
        <p:nvSpPr>
          <p:cNvPr id="161" name="Shape 16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Атрибуты</a:t>
            </a:r>
          </a:p>
          <a:p>
            <a:pPr lvl="1"/>
            <a:r>
              <a:rPr lang="en" smtClean="0"/>
              <a:t>name – имя цели</a:t>
            </a:r>
          </a:p>
          <a:p>
            <a:pPr lvl="0"/>
            <a:r>
              <a:rPr lang="en" smtClean="0"/>
              <a:t>Необязательные атрибуты</a:t>
            </a:r>
          </a:p>
          <a:p>
            <a:pPr lvl="1"/>
            <a:r>
              <a:rPr lang="en" smtClean="0"/>
              <a:t>depends – список других целей, от которых зависит текущая</a:t>
            </a:r>
          </a:p>
          <a:p>
            <a:pPr lvl="1"/>
            <a:r>
              <a:rPr lang="en" smtClean="0"/>
              <a:t>description – описание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Build-файл</a:t>
            </a:r>
            <a:endParaRPr lang="en"/>
          </a:p>
        </p:txBody>
      </p:sp>
      <p:sp>
        <p:nvSpPr>
          <p:cNvPr id="167" name="Shape 167"/>
          <p:cNvSpPr txBox="1">
            <a:spLocks noGrp="1"/>
          </p:cNvSpPr>
          <p:nvPr>
            <p:ph idx="1"/>
          </p:nvPr>
        </p:nvSpPr>
        <p:spPr>
          <a:xfrm>
            <a:off x="395536" y="1611423"/>
            <a:ext cx="8499776" cy="4278094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600">
                <a:latin typeface="Consolas" pitchFamily="49" charset="0"/>
                <a:sym typeface="Courier New"/>
                <a:rtl val="0"/>
              </a:rPr>
              <a:t>&lt;project name="Sample Project" default="compile" basedir="."&gt;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>
                <a:latin typeface="Consolas" pitchFamily="49" charset="0"/>
                <a:sym typeface="Courier New"/>
                <a:rtl val="0"/>
              </a:rPr>
              <a:t>  ...</a:t>
            </a:r>
          </a:p>
          <a:p>
            <a:pPr marL="0">
              <a:spcBef>
                <a:spcPts val="0"/>
              </a:spcBef>
              <a:buNone/>
            </a:pPr>
            <a:endParaRPr lang="en-US" sz="1600">
              <a:latin typeface="Consolas" pitchFamily="49" charset="0"/>
              <a:sym typeface="Courier New"/>
              <a:rtl val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600">
                <a:latin typeface="Consolas" pitchFamily="49" charset="0"/>
                <a:sym typeface="Courier New"/>
                <a:rtl val="0"/>
              </a:rPr>
              <a:t>  &lt;!-- set up some directories used by this project --&gt;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>
                <a:latin typeface="Consolas" pitchFamily="49" charset="0"/>
                <a:sym typeface="Courier New"/>
                <a:rtl val="0"/>
              </a:rPr>
              <a:t>  &lt;target name="init" description="setup project directories"&gt;  &lt;/target&gt;</a:t>
            </a:r>
          </a:p>
          <a:p>
            <a:pPr marL="0">
              <a:spcBef>
                <a:spcPts val="0"/>
              </a:spcBef>
              <a:buNone/>
            </a:pPr>
            <a:endParaRPr lang="en-US" sz="1600">
              <a:latin typeface="Consolas" pitchFamily="49" charset="0"/>
              <a:sym typeface="Courier New"/>
              <a:rtl val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600">
                <a:latin typeface="Consolas" pitchFamily="49" charset="0"/>
                <a:sym typeface="Courier New"/>
                <a:rtl val="0"/>
              </a:rPr>
              <a:t>  &lt;!-- Compile the java code in src dir into build dir --&gt;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>
                <a:latin typeface="Consolas" pitchFamily="49" charset="0"/>
                <a:sym typeface="Courier New"/>
                <a:rtl val="0"/>
              </a:rPr>
              <a:t>  &lt;target name="compile" depends="init" description="compile java sources"&gt;  &lt;/target&gt;</a:t>
            </a:r>
          </a:p>
          <a:p>
            <a:pPr marL="0">
              <a:spcBef>
                <a:spcPts val="0"/>
              </a:spcBef>
              <a:buNone/>
            </a:pPr>
            <a:endParaRPr lang="en-US" sz="1600">
              <a:latin typeface="Consolas" pitchFamily="49" charset="0"/>
              <a:sym typeface="Courier New"/>
              <a:rtl val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600">
                <a:latin typeface="Consolas" pitchFamily="49" charset="0"/>
                <a:sym typeface="Courier New"/>
                <a:rtl val="0"/>
              </a:rPr>
              <a:t>  &lt;!-- Generate javadocs for current project into docs dir --&gt;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>
                <a:latin typeface="Consolas" pitchFamily="49" charset="0"/>
                <a:sym typeface="Courier New"/>
                <a:rtl val="0"/>
              </a:rPr>
              <a:t>  &lt;target name="doc" depends="init" description="generate documentation"&gt;  &lt;/target&gt;</a:t>
            </a:r>
          </a:p>
          <a:p>
            <a:pPr marL="0">
              <a:spcBef>
                <a:spcPts val="0"/>
              </a:spcBef>
              <a:buNone/>
            </a:pPr>
            <a:endParaRPr lang="en-US" sz="1600">
              <a:latin typeface="Consolas" pitchFamily="49" charset="0"/>
              <a:sym typeface="Courier New"/>
              <a:rtl val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600">
                <a:latin typeface="Consolas" pitchFamily="49" charset="0"/>
                <a:sym typeface="Courier New"/>
                <a:rtl val="0"/>
              </a:rPr>
              <a:t>  &lt;!-- Delete the build &amp; doc directories and Emacs backup (*~) files --&gt;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>
                <a:latin typeface="Consolas" pitchFamily="49" charset="0"/>
                <a:sym typeface="Courier New"/>
                <a:rtl val="0"/>
              </a:rPr>
              <a:t>  &lt;target name="clean" description="tidy up the workspace"&gt;  &lt;/target&gt;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>
                <a:latin typeface="Consolas" pitchFamily="49" charset="0"/>
                <a:sym typeface="Courier New"/>
                <a:rtl val="0"/>
              </a:rPr>
              <a:t>&lt;/project&gt;</a:t>
            </a:r>
            <a:endParaRPr lang="en-US" sz="1600">
              <a:latin typeface="Consolas" pitchFamily="49" charset="0"/>
              <a:sym typeface="Courier New"/>
              <a:rtl val="0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318500"/>
            <a:ext cx="480500" cy="64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Tasks</a:t>
            </a:r>
            <a:endParaRPr lang="en"/>
          </a:p>
        </p:txBody>
      </p:sp>
      <p:sp>
        <p:nvSpPr>
          <p:cNvPr id="174" name="Shape 17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Действие, которое нужно выполнить</a:t>
            </a:r>
          </a:p>
          <a:p>
            <a:pPr lvl="0"/>
            <a:r>
              <a:rPr lang="en" smtClean="0"/>
              <a:t>Могут иметь атрибуты, специфичные для каждой задачи</a:t>
            </a:r>
          </a:p>
          <a:p>
            <a:pPr lvl="0"/>
            <a:r>
              <a:rPr lang="en" smtClean="0"/>
              <a:t>В Ant встроен набор предопределенных задач</a:t>
            </a:r>
          </a:p>
          <a:p>
            <a:pPr lvl="1"/>
            <a:r>
              <a:rPr lang="en" smtClean="0">
                <a:hlinkClick r:id="rId3"/>
              </a:rPr>
              <a:t>http://ant.apache.org/manual/coretasklist.html</a:t>
            </a:r>
            <a:endParaRPr lang="en">
              <a:hlinkClick r:id="rId3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Initialization target</a:t>
            </a:r>
            <a:endParaRPr lang="en"/>
          </a:p>
        </p:txBody>
      </p:sp>
      <p:sp>
        <p:nvSpPr>
          <p:cNvPr id="180" name="Shape 180"/>
          <p:cNvSpPr txBox="1">
            <a:spLocks noGrp="1"/>
          </p:cNvSpPr>
          <p:nvPr>
            <p:ph idx="1"/>
          </p:nvPr>
        </p:nvSpPr>
        <p:spPr>
          <a:xfrm>
            <a:off x="662880" y="1703756"/>
            <a:ext cx="8085584" cy="4093428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&lt;project name="Sample Project" default="compile" basedir="."&gt;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...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&lt;!-- set up some directories used by this project --&gt;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&lt;target name="init" description="setup project directories"&gt;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&lt;mkdir dir="${build.dir}"/&gt;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&lt;mkdir dir="${doc.dir}"/&gt;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&lt;/target&gt;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...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&lt;/project&gt;</a:t>
            </a:r>
          </a:p>
          <a:p>
            <a:pPr marL="0">
              <a:spcBef>
                <a:spcPts val="0"/>
              </a:spcBef>
              <a:buNone/>
            </a:pPr>
            <a:endParaRPr lang="en-US" sz="2000">
              <a:latin typeface="Consolas" pitchFamily="49" charset="0"/>
              <a:sym typeface="Courier New"/>
              <a:rtl val="0"/>
            </a:endParaRPr>
          </a:p>
          <a:p>
            <a:pPr marL="0">
              <a:spcBef>
                <a:spcPts val="0"/>
              </a:spcBef>
              <a:buNone/>
            </a:pPr>
            <a:endParaRPr lang="en-US" sz="2000">
              <a:latin typeface="Consolas" pitchFamily="49" charset="0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Compilation target</a:t>
            </a:r>
            <a:endParaRPr lang="en"/>
          </a:p>
        </p:txBody>
      </p:sp>
      <p:sp>
        <p:nvSpPr>
          <p:cNvPr id="186" name="Shape 186"/>
          <p:cNvSpPr txBox="1">
            <a:spLocks noGrp="1"/>
          </p:cNvSpPr>
          <p:nvPr>
            <p:ph idx="1"/>
          </p:nvPr>
        </p:nvSpPr>
        <p:spPr>
          <a:xfrm>
            <a:off x="662880" y="1395980"/>
            <a:ext cx="8085584" cy="4708981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&lt;project name="Sample Project" default="compile" basedir="."&gt;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...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&lt;!-- Compile the java code in ${src.dir} into ${build.dir} --&gt;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&lt;target name="compile"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      depends="init"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      description="compile java sources"&gt;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&lt;javac srcdir="${source.dir}" destdir="${build.dir}"/&gt;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&lt;/target&gt;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...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&lt;/project&gt;</a:t>
            </a:r>
          </a:p>
          <a:p>
            <a:pPr marL="0">
              <a:spcBef>
                <a:spcPts val="0"/>
              </a:spcBef>
              <a:buNone/>
            </a:pPr>
            <a:endParaRPr lang="en-US" sz="2000">
              <a:latin typeface="Consolas" pitchFamily="49" charset="0"/>
              <a:sym typeface="Courier New"/>
              <a:rtl val="0"/>
            </a:endParaRPr>
          </a:p>
          <a:p>
            <a:pPr marL="0">
              <a:spcBef>
                <a:spcPts val="0"/>
              </a:spcBef>
              <a:buNone/>
            </a:pPr>
            <a:endParaRPr lang="en-US" sz="2000">
              <a:latin typeface="Consolas" pitchFamily="49" charset="0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Системы сборки</a:t>
            </a:r>
            <a:endParaRPr lang="en"/>
          </a:p>
        </p:txBody>
      </p:sp>
      <p:sp>
        <p:nvSpPr>
          <p:cNvPr id="38" name="Shape 3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Build automation software</a:t>
            </a:r>
          </a:p>
          <a:p>
            <a:pPr lvl="0"/>
            <a:r>
              <a:rPr lang="en" smtClean="0"/>
              <a:t>Ant</a:t>
            </a:r>
          </a:p>
          <a:p>
            <a:pPr lvl="0"/>
            <a:r>
              <a:rPr lang="en" smtClean="0"/>
              <a:t>Maven</a:t>
            </a:r>
          </a:p>
          <a:p>
            <a:pPr lvl="0"/>
            <a:r>
              <a:rPr lang="en" smtClean="0"/>
              <a:t>Gradle</a:t>
            </a:r>
          </a:p>
          <a:p>
            <a:pPr lvl="0"/>
            <a:r>
              <a:rPr lang="en" smtClean="0"/>
              <a:t>Leiningen</a:t>
            </a:r>
          </a:p>
          <a:p>
            <a:pPr lvl="0"/>
            <a:r>
              <a:rPr lang="en" smtClean="0"/>
              <a:t>Buildr</a:t>
            </a:r>
          </a:p>
          <a:p>
            <a:pPr lvl="0"/>
            <a:r>
              <a:rPr lang="en" smtClean="0"/>
              <a:t>...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Javadoc target</a:t>
            </a:r>
            <a:endParaRPr lang="en"/>
          </a:p>
        </p:txBody>
      </p:sp>
      <p:sp>
        <p:nvSpPr>
          <p:cNvPr id="192" name="Shape 192"/>
          <p:cNvSpPr txBox="1">
            <a:spLocks noGrp="1"/>
          </p:cNvSpPr>
          <p:nvPr>
            <p:ph idx="1"/>
          </p:nvPr>
        </p:nvSpPr>
        <p:spPr>
          <a:xfrm>
            <a:off x="662880" y="1395980"/>
            <a:ext cx="8085584" cy="4708981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&lt;project name="Sample Project" default="compile" basedir="."&gt;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...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&lt;!-- Generate javadocs for current project into ${doc.dir} --&gt;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&lt;target name="doc"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      depends="init"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      description="generate documentation"&gt;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  &lt;javadoc sourcepath="${source.dir}" destdir="${doc.dir}"/&gt;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&lt;/target&gt;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  ...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>
                <a:latin typeface="Consolas" pitchFamily="49" charset="0"/>
                <a:sym typeface="Courier New"/>
                <a:rtl val="0"/>
              </a:rPr>
              <a:t>&lt;/project&gt;</a:t>
            </a:r>
          </a:p>
          <a:p>
            <a:pPr marL="0">
              <a:spcBef>
                <a:spcPts val="0"/>
              </a:spcBef>
              <a:buNone/>
            </a:pPr>
            <a:endParaRPr lang="en-US" sz="2000">
              <a:latin typeface="Consolas" pitchFamily="49" charset="0"/>
              <a:sym typeface="Courier New"/>
              <a:rtl val="0"/>
            </a:endParaRPr>
          </a:p>
          <a:p>
            <a:pPr marL="0">
              <a:spcBef>
                <a:spcPts val="0"/>
              </a:spcBef>
              <a:buNone/>
            </a:pPr>
            <a:endParaRPr lang="en-US" sz="2000">
              <a:latin typeface="Consolas" pitchFamily="49" charset="0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Cleanup target</a:t>
            </a:r>
            <a:endParaRPr lang="en"/>
          </a:p>
        </p:txBody>
      </p:sp>
      <p:sp>
        <p:nvSpPr>
          <p:cNvPr id="198" name="Shape 198"/>
          <p:cNvSpPr txBox="1">
            <a:spLocks noGrp="1"/>
          </p:cNvSpPr>
          <p:nvPr>
            <p:ph idx="1"/>
          </p:nvPr>
        </p:nvSpPr>
        <p:spPr>
          <a:xfrm>
            <a:off x="662880" y="1242092"/>
            <a:ext cx="8085584" cy="5016758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" sz="2000">
                <a:latin typeface="Consolas" pitchFamily="49" charset="0"/>
                <a:sym typeface="Courier New"/>
                <a:rtl val="0"/>
              </a:rPr>
              <a:t>&lt;project name="Sample Project" default="compile" basedir="."&gt;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000">
                <a:latin typeface="Consolas" pitchFamily="49" charset="0"/>
                <a:sym typeface="Courier New"/>
                <a:rtl val="0"/>
              </a:rPr>
              <a:t>  ...</a:t>
            </a:r>
          </a:p>
          <a:p>
            <a:pPr marL="0">
              <a:spcBef>
                <a:spcPts val="0"/>
              </a:spcBef>
              <a:buNone/>
            </a:pPr>
            <a:r>
              <a:rPr lang="en" sz="2000">
                <a:latin typeface="Consolas" pitchFamily="49" charset="0"/>
                <a:sym typeface="Courier New"/>
                <a:rtl val="0"/>
              </a:rPr>
              <a:t> &lt;!-- Delete the build &amp; doc directories and Emacs backup (*~) files --&gt;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000">
                <a:latin typeface="Consolas" pitchFamily="49" charset="0"/>
                <a:sym typeface="Courier New"/>
                <a:rtl val="0"/>
              </a:rPr>
              <a:t>  &lt;target name="clean" description="tidy up the workspace"&gt;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000">
                <a:latin typeface="Consolas" pitchFamily="49" charset="0"/>
                <a:sym typeface="Courier New"/>
                <a:rtl val="0"/>
              </a:rPr>
              <a:t>    &lt;delete dir="${build.dir}"/&gt;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000">
                <a:latin typeface="Consolas" pitchFamily="49" charset="0"/>
                <a:sym typeface="Courier New"/>
                <a:rtl val="0"/>
              </a:rPr>
              <a:t>    &lt;delete dir="${doc.dir}"/&gt;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000">
                <a:latin typeface="Consolas" pitchFamily="49" charset="0"/>
                <a:sym typeface="Courier New"/>
                <a:rtl val="0"/>
              </a:rPr>
              <a:t>    &lt;delete&gt;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000">
                <a:latin typeface="Consolas" pitchFamily="49" charset="0"/>
                <a:sym typeface="Courier New"/>
                <a:rtl val="0"/>
              </a:rPr>
              <a:t>      &lt;fileset defaultexcludes="no" dir="${source.dir}" includes="**/*~"/&gt;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000">
                <a:latin typeface="Consolas" pitchFamily="49" charset="0"/>
                <a:sym typeface="Courier New"/>
                <a:rtl val="0"/>
              </a:rPr>
              <a:t>    &lt;/delete&gt;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000">
                <a:latin typeface="Consolas" pitchFamily="49" charset="0"/>
                <a:sym typeface="Courier New"/>
                <a:rtl val="0"/>
              </a:rPr>
              <a:t>  &lt;/target&gt;</a:t>
            </a:r>
          </a:p>
          <a:p>
            <a:pPr marL="0">
              <a:spcBef>
                <a:spcPts val="0"/>
              </a:spcBef>
              <a:buNone/>
            </a:pPr>
            <a:r>
              <a:rPr lang="en" sz="2000">
                <a:latin typeface="Consolas" pitchFamily="49" charset="0"/>
                <a:sym typeface="Courier New"/>
                <a:rtl val="0"/>
              </a:rPr>
              <a:t>  ...</a:t>
            </a:r>
          </a:p>
          <a:p>
            <a:pPr marL="0">
              <a:spcBef>
                <a:spcPts val="0"/>
              </a:spcBef>
              <a:buNone/>
            </a:pPr>
            <a:r>
              <a:rPr lang="en" sz="2000">
                <a:latin typeface="Consolas" pitchFamily="49" charset="0"/>
                <a:sym typeface="Courier New"/>
                <a:rtl val="0"/>
              </a:rPr>
              <a:t>&lt;/project&gt;</a:t>
            </a:r>
            <a:endParaRPr lang="en" sz="2000">
              <a:latin typeface="Consolas" pitchFamily="49" charset="0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Ant</a:t>
            </a:r>
            <a:endParaRPr lang="en"/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Коммандная строка</a:t>
            </a:r>
          </a:p>
          <a:p>
            <a:pPr lvl="0"/>
            <a:r>
              <a:rPr lang="en" smtClean="0"/>
              <a:t>Eclipse</a:t>
            </a:r>
          </a:p>
          <a:p>
            <a:pPr lvl="0"/>
            <a:r>
              <a:rPr lang="en" smtClean="0"/>
              <a:t>Idea</a:t>
            </a:r>
          </a:p>
          <a:p>
            <a:pPr lvl="0"/>
            <a:r>
              <a:rPr lang="en" smtClean="0"/>
              <a:t>...</a:t>
            </a:r>
            <a:endParaRPr lang="en"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318500"/>
            <a:ext cx="480500" cy="64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Сборка дистрибутива</a:t>
            </a:r>
            <a:endParaRPr lang="en"/>
          </a:p>
        </p:txBody>
      </p:sp>
      <p:sp>
        <p:nvSpPr>
          <p:cNvPr id="211" name="Shape 211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3"/>
              </a:rPr>
              <a:t>https://ant.apache.org/manual/Tasks/jar.html</a:t>
            </a:r>
          </a:p>
          <a:p>
            <a:endParaRPr lang="en-US" sz="2800" dirty="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00" y="2780928"/>
            <a:ext cx="936104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4139952" y="2796218"/>
            <a:ext cx="4330849" cy="100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hlink"/>
                </a:solidFill>
                <a:hlinkClick r:id="rId4"/>
              </a:rPr>
              <a:t>vladimir.p.polyakov@gmail.com</a:t>
            </a:r>
            <a:endParaRPr lang="en" sz="2000" u="sng" dirty="0">
              <a:solidFill>
                <a:schemeClr val="hlink"/>
              </a:solidFill>
              <a:hlinkClick r:id="rId4"/>
            </a:endParaRPr>
          </a:p>
        </p:txBody>
      </p:sp>
      <p:pic>
        <p:nvPicPr>
          <p:cNvPr id="5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04" y="2780928"/>
            <a:ext cx="936104" cy="936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808" y="2780928"/>
            <a:ext cx="936104" cy="936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2488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mtClean="0"/>
              <a:t>Зачем?</a:t>
            </a:r>
            <a:endParaRPr lang="en"/>
          </a:p>
        </p:txBody>
      </p:sp>
      <p:sp>
        <p:nvSpPr>
          <p:cNvPr id="45" name="Shape 4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Многоэтапная сборка сложных проектов</a:t>
            </a:r>
          </a:p>
          <a:p>
            <a:pPr lvl="0"/>
            <a:r>
              <a:rPr lang="en" smtClean="0"/>
              <a:t>Автоматизация создания дистрибутива</a:t>
            </a:r>
          </a:p>
          <a:p>
            <a:pPr lvl="0"/>
            <a:r>
              <a:rPr lang="en" smtClean="0"/>
              <a:t>Выполнение тестов</a:t>
            </a:r>
          </a:p>
          <a:p>
            <a:pPr lvl="0"/>
            <a:r>
              <a:rPr lang="en" smtClean="0"/>
              <a:t>Разрешение зависимостей</a:t>
            </a:r>
          </a:p>
          <a:p>
            <a:pPr lvl="0"/>
            <a:r>
              <a:rPr lang="en" smtClean="0"/>
              <a:t>Поддержка разных IDE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Batch</a:t>
            </a:r>
            <a:endParaRPr lang="en"/>
          </a:p>
        </p:txBody>
      </p:sp>
      <p:sp>
        <p:nvSpPr>
          <p:cNvPr id="51" name="Shape 51"/>
          <p:cNvSpPr txBox="1">
            <a:spLocks noGrp="1"/>
          </p:cNvSpPr>
          <p:nvPr>
            <p:ph idx="1"/>
          </p:nvPr>
        </p:nvSpPr>
        <p:spPr>
          <a:xfrm>
            <a:off x="662880" y="2857918"/>
            <a:ext cx="8085584" cy="1785104"/>
          </a:xfr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#!/bin/sh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javac HelloWorld.java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jar cvf HelloWorld.jar *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java -jar HelloWorld.jar tests</a:t>
            </a:r>
          </a:p>
          <a:p>
            <a:pPr marL="0">
              <a:spcBef>
                <a:spcPts val="0"/>
              </a:spcBef>
              <a:buNone/>
            </a:pPr>
            <a:r>
              <a:rPr lang="en" sz="2200">
                <a:latin typeface="Consolas" pitchFamily="49" charset="0"/>
                <a:sym typeface="Courier New"/>
                <a:rtl val="0"/>
              </a:rPr>
              <a:t>cp HelloWorld.jar releases/HelloWorld-v31.jar</a:t>
            </a:r>
            <a:endParaRPr lang="en" sz="2200" dirty="0">
              <a:latin typeface="Consolas" pitchFamily="49" charset="0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Ant</a:t>
            </a:r>
            <a:endParaRPr lang="en"/>
          </a:p>
        </p:txBody>
      </p:sp>
      <p:sp>
        <p:nvSpPr>
          <p:cNvPr id="57" name="Shape 5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 smtClean="0"/>
              <a:t>Аналог make, но реализован на Java</a:t>
            </a:r>
          </a:p>
          <a:p>
            <a:pPr lvl="0"/>
            <a:r>
              <a:rPr lang="en" smtClean="0"/>
              <a:t>Платформонезависимый (Windows, Mac &amp; Unix)</a:t>
            </a:r>
          </a:p>
          <a:p>
            <a:pPr lvl="0"/>
            <a:r>
              <a:rPr lang="en" smtClean="0"/>
              <a:t>Формат build-файлов - XML</a:t>
            </a:r>
          </a:p>
          <a:p>
            <a:pPr lvl="0"/>
            <a:r>
              <a:rPr lang="en" smtClean="0"/>
              <a:t>Расширяется Java-классами</a:t>
            </a:r>
          </a:p>
          <a:p>
            <a:pPr lvl="0"/>
            <a:r>
              <a:rPr lang="en" smtClean="0"/>
              <a:t>Проект с открытым исходным кодом</a:t>
            </a:r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C &amp; Make</a:t>
            </a:r>
            <a:endParaRPr lang="en"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451" y="1600201"/>
            <a:ext cx="3805699" cy="420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457200" y="1124744"/>
            <a:ext cx="4114800" cy="2736304"/>
          </a:xfrm>
          <a:prstGeom prst="rect">
            <a:avLst/>
          </a:prstGeom>
          <a:solidFill>
            <a:srgbClr val="073763"/>
          </a:solidFill>
          <a:ln w="28575" cap="flat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a.out: driver.o foo.o bar.o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gcc driver.o foo.o bar.o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driver.o: driver.c foo.h bar.h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gcc -c driver.c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foo.o: foo.c foo.h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gcc -c foo.c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bar.o: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gcc -c bar.c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57200" y="3999332"/>
            <a:ext cx="4114800" cy="2381996"/>
          </a:xfrm>
          <a:prstGeom prst="rect">
            <a:avLst/>
          </a:prstGeom>
          <a:solidFill>
            <a:srgbClr val="073763"/>
          </a:solidFill>
          <a:ln w="28575" cap="flat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linux3[1]% make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gcc -c driver.c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gcc -c foo.c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gcc -c bar.c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gcc driver.o foo.o bar.o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linux3[2]%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Установка Ant</a:t>
            </a:r>
            <a:endParaRPr lang="en"/>
          </a:p>
        </p:txBody>
      </p:sp>
      <p:sp>
        <p:nvSpPr>
          <p:cNvPr id="71" name="Shape 7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http://ant.apache.org/</a:t>
            </a:r>
          </a:p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Структура проекта</a:t>
            </a:r>
            <a:endParaRPr lang="en"/>
          </a:p>
        </p:txBody>
      </p:sp>
      <p:grpSp>
        <p:nvGrpSpPr>
          <p:cNvPr id="77" name="Shape 77"/>
          <p:cNvGrpSpPr/>
          <p:nvPr/>
        </p:nvGrpSpPr>
        <p:grpSpPr>
          <a:xfrm>
            <a:off x="1618476" y="1514151"/>
            <a:ext cx="5602199" cy="4151782"/>
            <a:chOff x="1905000" y="2940050"/>
            <a:chExt cx="5602199" cy="3765437"/>
          </a:xfrm>
        </p:grpSpPr>
        <p:grpSp>
          <p:nvGrpSpPr>
            <p:cNvPr id="78" name="Shape 78"/>
            <p:cNvGrpSpPr/>
            <p:nvPr/>
          </p:nvGrpSpPr>
          <p:grpSpPr>
            <a:xfrm>
              <a:off x="1905000" y="4191000"/>
              <a:ext cx="1085999" cy="976199"/>
              <a:chOff x="2362200" y="4648200"/>
              <a:chExt cx="1085999" cy="976199"/>
            </a:xfrm>
          </p:grpSpPr>
          <p:pic>
            <p:nvPicPr>
              <p:cNvPr id="79" name="Shape 79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590800" y="4648200"/>
                <a:ext cx="649199" cy="6491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Shape 80"/>
              <p:cNvSpPr txBox="1"/>
              <p:nvPr/>
            </p:nvSpPr>
            <p:spPr>
              <a:xfrm>
                <a:off x="2362200" y="5257800"/>
                <a:ext cx="1085999" cy="366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lang="en" sz="18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build.xml</a:t>
                </a:r>
              </a:p>
            </p:txBody>
          </p:sp>
        </p:grpSp>
        <p:grpSp>
          <p:nvGrpSpPr>
            <p:cNvPr id="81" name="Shape 81"/>
            <p:cNvGrpSpPr/>
            <p:nvPr/>
          </p:nvGrpSpPr>
          <p:grpSpPr>
            <a:xfrm>
              <a:off x="3724275" y="2940050"/>
              <a:ext cx="1685999" cy="946199"/>
              <a:chOff x="3532187" y="2819400"/>
              <a:chExt cx="1685999" cy="946199"/>
            </a:xfrm>
          </p:grpSpPr>
          <p:pic>
            <p:nvPicPr>
              <p:cNvPr id="82" name="Shape 8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032250" y="2819400"/>
                <a:ext cx="685799" cy="6857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" name="Shape 83"/>
              <p:cNvSpPr txBox="1"/>
              <p:nvPr/>
            </p:nvSpPr>
            <p:spPr>
              <a:xfrm>
                <a:off x="3532187" y="3429000"/>
                <a:ext cx="1685999" cy="336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lang="en" sz="16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Project Directory</a:t>
                </a:r>
              </a:p>
            </p:txBody>
          </p:sp>
        </p:grpSp>
        <p:grpSp>
          <p:nvGrpSpPr>
            <p:cNvPr id="84" name="Shape 84"/>
            <p:cNvGrpSpPr/>
            <p:nvPr/>
          </p:nvGrpSpPr>
          <p:grpSpPr>
            <a:xfrm>
              <a:off x="3668711" y="4206875"/>
              <a:ext cx="801599" cy="2498612"/>
              <a:chOff x="3749675" y="4206875"/>
              <a:chExt cx="801599" cy="2498612"/>
            </a:xfrm>
          </p:grpSpPr>
          <p:grpSp>
            <p:nvGrpSpPr>
              <p:cNvPr id="85" name="Shape 85"/>
              <p:cNvGrpSpPr/>
              <p:nvPr/>
            </p:nvGrpSpPr>
            <p:grpSpPr>
              <a:xfrm>
                <a:off x="3806825" y="4206875"/>
                <a:ext cx="685799" cy="946199"/>
                <a:chOff x="4441825" y="4953000"/>
                <a:chExt cx="685799" cy="946199"/>
              </a:xfrm>
            </p:grpSpPr>
            <p:pic>
              <p:nvPicPr>
                <p:cNvPr id="86" name="Shape 8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4441825" y="4953000"/>
                  <a:ext cx="685799" cy="6857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7" name="Shape 87"/>
                <p:cNvSpPr txBox="1"/>
                <p:nvPr/>
              </p:nvSpPr>
              <p:spPr>
                <a:xfrm>
                  <a:off x="4556125" y="5562600"/>
                  <a:ext cx="455699" cy="33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lang="en" sz="16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src</a:t>
                  </a:r>
                </a:p>
              </p:txBody>
            </p:sp>
          </p:grpSp>
          <p:grpSp>
            <p:nvGrpSpPr>
              <p:cNvPr id="88" name="Shape 88"/>
              <p:cNvGrpSpPr/>
              <p:nvPr/>
            </p:nvGrpSpPr>
            <p:grpSpPr>
              <a:xfrm>
                <a:off x="3749675" y="5576887"/>
                <a:ext cx="801599" cy="1128599"/>
                <a:chOff x="3752850" y="5334000"/>
                <a:chExt cx="801599" cy="1128599"/>
              </a:xfrm>
            </p:grpSpPr>
            <p:sp>
              <p:nvSpPr>
                <p:cNvPr id="89" name="Shape 89"/>
                <p:cNvSpPr txBox="1"/>
                <p:nvPr/>
              </p:nvSpPr>
              <p:spPr>
                <a:xfrm>
                  <a:off x="3775075" y="6096000"/>
                  <a:ext cx="755699" cy="36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lang="en" sz="18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*.java</a:t>
                  </a:r>
                </a:p>
              </p:txBody>
            </p:sp>
            <p:grpSp>
              <p:nvGrpSpPr>
                <p:cNvPr id="90" name="Shape 90"/>
                <p:cNvGrpSpPr/>
                <p:nvPr/>
              </p:nvGrpSpPr>
              <p:grpSpPr>
                <a:xfrm>
                  <a:off x="3752850" y="5334000"/>
                  <a:ext cx="801599" cy="801599"/>
                  <a:chOff x="3771900" y="5334000"/>
                  <a:chExt cx="801599" cy="801599"/>
                </a:xfrm>
              </p:grpSpPr>
              <p:pic>
                <p:nvPicPr>
                  <p:cNvPr id="91" name="Shape 91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771900" y="53340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92" name="Shape 92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924300" y="54864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grpSp>
          <p:nvGrpSpPr>
            <p:cNvPr id="93" name="Shape 93"/>
            <p:cNvGrpSpPr/>
            <p:nvPr/>
          </p:nvGrpSpPr>
          <p:grpSpPr>
            <a:xfrm>
              <a:off x="5148261" y="4206875"/>
              <a:ext cx="879625" cy="2498612"/>
              <a:chOff x="5222875" y="4206875"/>
              <a:chExt cx="879625" cy="2498612"/>
            </a:xfrm>
          </p:grpSpPr>
          <p:grpSp>
            <p:nvGrpSpPr>
              <p:cNvPr id="94" name="Shape 94"/>
              <p:cNvGrpSpPr/>
              <p:nvPr/>
            </p:nvGrpSpPr>
            <p:grpSpPr>
              <a:xfrm>
                <a:off x="5319712" y="4206875"/>
                <a:ext cx="685799" cy="946199"/>
                <a:chOff x="5562600" y="4953000"/>
                <a:chExt cx="685799" cy="946199"/>
              </a:xfrm>
            </p:grpSpPr>
            <p:pic>
              <p:nvPicPr>
                <p:cNvPr id="95" name="Shape 9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5562600" y="4953000"/>
                  <a:ext cx="685799" cy="6857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6" name="Shape 96"/>
                <p:cNvSpPr txBox="1"/>
                <p:nvPr/>
              </p:nvSpPr>
              <p:spPr>
                <a:xfrm>
                  <a:off x="5678487" y="5562600"/>
                  <a:ext cx="453899" cy="33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lang="en" sz="16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bin</a:t>
                  </a:r>
                </a:p>
              </p:txBody>
            </p:sp>
          </p:grpSp>
          <p:grpSp>
            <p:nvGrpSpPr>
              <p:cNvPr id="97" name="Shape 97"/>
              <p:cNvGrpSpPr/>
              <p:nvPr/>
            </p:nvGrpSpPr>
            <p:grpSpPr>
              <a:xfrm>
                <a:off x="5222875" y="5576887"/>
                <a:ext cx="879625" cy="1128599"/>
                <a:chOff x="5257800" y="5334000"/>
                <a:chExt cx="879625" cy="1128599"/>
              </a:xfrm>
            </p:grpSpPr>
            <p:sp>
              <p:nvSpPr>
                <p:cNvPr id="98" name="Shape 98"/>
                <p:cNvSpPr txBox="1"/>
                <p:nvPr/>
              </p:nvSpPr>
              <p:spPr>
                <a:xfrm>
                  <a:off x="5280025" y="6096000"/>
                  <a:ext cx="857400" cy="36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lang="en" sz="18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*.class</a:t>
                  </a:r>
                </a:p>
              </p:txBody>
            </p:sp>
            <p:grpSp>
              <p:nvGrpSpPr>
                <p:cNvPr id="99" name="Shape 99"/>
                <p:cNvGrpSpPr/>
                <p:nvPr/>
              </p:nvGrpSpPr>
              <p:grpSpPr>
                <a:xfrm>
                  <a:off x="5257800" y="5334000"/>
                  <a:ext cx="801599" cy="801599"/>
                  <a:chOff x="3771900" y="5334000"/>
                  <a:chExt cx="801599" cy="801599"/>
                </a:xfrm>
              </p:grpSpPr>
              <p:pic>
                <p:nvPicPr>
                  <p:cNvPr id="100" name="Shape 100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771900" y="53340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01" name="Shape 101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924300" y="54864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grpSp>
          <p:nvGrpSpPr>
            <p:cNvPr id="102" name="Shape 102"/>
            <p:cNvGrpSpPr/>
            <p:nvPr/>
          </p:nvGrpSpPr>
          <p:grpSpPr>
            <a:xfrm>
              <a:off x="6705600" y="4206875"/>
              <a:ext cx="801599" cy="2498612"/>
              <a:chOff x="6705600" y="4206875"/>
              <a:chExt cx="801599" cy="2498612"/>
            </a:xfrm>
          </p:grpSpPr>
          <p:grpSp>
            <p:nvGrpSpPr>
              <p:cNvPr id="103" name="Shape 103"/>
              <p:cNvGrpSpPr/>
              <p:nvPr/>
            </p:nvGrpSpPr>
            <p:grpSpPr>
              <a:xfrm>
                <a:off x="6762750" y="4206875"/>
                <a:ext cx="685799" cy="946199"/>
                <a:chOff x="6781800" y="4953000"/>
                <a:chExt cx="685799" cy="946199"/>
              </a:xfrm>
            </p:grpSpPr>
            <p:pic>
              <p:nvPicPr>
                <p:cNvPr id="104" name="Shape 10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6781800" y="4953000"/>
                  <a:ext cx="685799" cy="6857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5" name="Shape 105"/>
                <p:cNvSpPr txBox="1"/>
                <p:nvPr/>
              </p:nvSpPr>
              <p:spPr>
                <a:xfrm>
                  <a:off x="6869111" y="5562600"/>
                  <a:ext cx="511199" cy="33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lang="en" sz="16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doc</a:t>
                  </a:r>
                </a:p>
              </p:txBody>
            </p:sp>
          </p:grpSp>
          <p:grpSp>
            <p:nvGrpSpPr>
              <p:cNvPr id="106" name="Shape 106"/>
              <p:cNvGrpSpPr/>
              <p:nvPr/>
            </p:nvGrpSpPr>
            <p:grpSpPr>
              <a:xfrm>
                <a:off x="6705600" y="5576887"/>
                <a:ext cx="801599" cy="1128599"/>
                <a:chOff x="6781800" y="5334000"/>
                <a:chExt cx="801599" cy="1128599"/>
              </a:xfrm>
            </p:grpSpPr>
            <p:sp>
              <p:nvSpPr>
                <p:cNvPr id="107" name="Shape 107"/>
                <p:cNvSpPr txBox="1"/>
                <p:nvPr/>
              </p:nvSpPr>
              <p:spPr>
                <a:xfrm>
                  <a:off x="6804025" y="6096000"/>
                  <a:ext cx="768299" cy="3665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lang="en" sz="18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*.html</a:t>
                  </a:r>
                </a:p>
              </p:txBody>
            </p:sp>
            <p:grpSp>
              <p:nvGrpSpPr>
                <p:cNvPr id="108" name="Shape 108"/>
                <p:cNvGrpSpPr/>
                <p:nvPr/>
              </p:nvGrpSpPr>
              <p:grpSpPr>
                <a:xfrm>
                  <a:off x="6781800" y="5334000"/>
                  <a:ext cx="801599" cy="801599"/>
                  <a:chOff x="3771900" y="5334000"/>
                  <a:chExt cx="801599" cy="801599"/>
                </a:xfrm>
              </p:grpSpPr>
              <p:pic>
                <p:nvPicPr>
                  <p:cNvPr id="109" name="Shape 109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771900" y="53340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10" name="Shape 110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924300" y="5486400"/>
                    <a:ext cx="649199" cy="6491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  <p:cxnSp>
          <p:nvCxnSpPr>
            <p:cNvPr id="111" name="Shape 111"/>
            <p:cNvCxnSpPr/>
            <p:nvPr/>
          </p:nvCxnSpPr>
          <p:spPr>
            <a:xfrm flipH="1">
              <a:off x="2743199" y="3886200"/>
              <a:ext cx="1143000" cy="228600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12" name="Shape 112"/>
            <p:cNvCxnSpPr/>
            <p:nvPr/>
          </p:nvCxnSpPr>
          <p:spPr>
            <a:xfrm>
              <a:off x="5257800" y="3886200"/>
              <a:ext cx="1524000" cy="304799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13" name="Shape 113"/>
            <p:cNvCxnSpPr/>
            <p:nvPr/>
          </p:nvCxnSpPr>
          <p:spPr>
            <a:xfrm flipH="1">
              <a:off x="4114800" y="3886200"/>
              <a:ext cx="152399" cy="304799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14" name="Shape 114"/>
            <p:cNvCxnSpPr/>
            <p:nvPr/>
          </p:nvCxnSpPr>
          <p:spPr>
            <a:xfrm>
              <a:off x="4800600" y="3886200"/>
              <a:ext cx="457200" cy="304799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15" name="Shape 115"/>
            <p:cNvCxnSpPr/>
            <p:nvPr/>
          </p:nvCxnSpPr>
          <p:spPr>
            <a:xfrm>
              <a:off x="4068762" y="5181600"/>
              <a:ext cx="0" cy="304799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16" name="Shape 116"/>
            <p:cNvCxnSpPr/>
            <p:nvPr/>
          </p:nvCxnSpPr>
          <p:spPr>
            <a:xfrm>
              <a:off x="5588000" y="5181600"/>
              <a:ext cx="0" cy="304799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117" name="Shape 117"/>
            <p:cNvCxnSpPr/>
            <p:nvPr/>
          </p:nvCxnSpPr>
          <p:spPr>
            <a:xfrm>
              <a:off x="7105650" y="5181600"/>
              <a:ext cx="0" cy="304799"/>
            </a:xfrm>
            <a:prstGeom prst="straightConnector1">
              <a:avLst/>
            </a:prstGeom>
            <a:noFill/>
            <a:ln w="9525" cap="flat">
              <a:solidFill>
                <a:srgbClr val="000000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mtClean="0"/>
              <a:t>Build-файл</a:t>
            </a:r>
            <a:endParaRPr lang="en"/>
          </a:p>
        </p:txBody>
      </p:sp>
      <p:sp>
        <p:nvSpPr>
          <p:cNvPr id="123" name="Shape 12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Написан на XML</a:t>
            </a:r>
          </a:p>
          <a:p>
            <a:pPr lvl="1"/>
            <a:r>
              <a:rPr lang="ru-RU" smtClean="0"/>
              <a:t>build.xml</a:t>
            </a:r>
          </a:p>
          <a:p>
            <a:pPr lvl="0"/>
            <a:r>
              <a:rPr lang="ru-RU" smtClean="0"/>
              <a:t>Каждый build-файл содержит</a:t>
            </a:r>
          </a:p>
          <a:p>
            <a:pPr lvl="1"/>
            <a:r>
              <a:rPr lang="ru-RU" smtClean="0"/>
              <a:t>Проект</a:t>
            </a:r>
          </a:p>
          <a:p>
            <a:pPr lvl="1"/>
            <a:r>
              <a:rPr lang="ru-RU" smtClean="0"/>
              <a:t>Как минимум 1 цель (target)</a:t>
            </a:r>
          </a:p>
          <a:p>
            <a:pPr lvl="0"/>
            <a:r>
              <a:rPr lang="ru-RU" smtClean="0"/>
              <a:t>Цели состоят из наборов задач</a:t>
            </a:r>
          </a:p>
          <a:p>
            <a:pPr lvl="0"/>
            <a:endParaRPr lang="ru-RU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JavaLections</Template>
  <TotalTime>0</TotalTime>
  <Words>828</Words>
  <Application>Microsoft Office PowerPoint</Application>
  <PresentationFormat>On-screen Show (4:3)</PresentationFormat>
  <Paragraphs>179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Тема Office</vt:lpstr>
      <vt:lpstr>Сисемы сборки (Часть 1. Ant)</vt:lpstr>
      <vt:lpstr>Системы сборки</vt:lpstr>
      <vt:lpstr>Зачем?</vt:lpstr>
      <vt:lpstr>Batch</vt:lpstr>
      <vt:lpstr>Ant</vt:lpstr>
      <vt:lpstr>C &amp; Make</vt:lpstr>
      <vt:lpstr>Установка Ant</vt:lpstr>
      <vt:lpstr>Структура проекта</vt:lpstr>
      <vt:lpstr>Build-файл</vt:lpstr>
      <vt:lpstr>Build-файл</vt:lpstr>
      <vt:lpstr>Project</vt:lpstr>
      <vt:lpstr>Build-файл</vt:lpstr>
      <vt:lpstr>Properties</vt:lpstr>
      <vt:lpstr>Build-файл</vt:lpstr>
      <vt:lpstr>Targets</vt:lpstr>
      <vt:lpstr>Build-файл</vt:lpstr>
      <vt:lpstr>Tasks</vt:lpstr>
      <vt:lpstr>Initialization target</vt:lpstr>
      <vt:lpstr>Compilation target</vt:lpstr>
      <vt:lpstr>Javadoc target</vt:lpstr>
      <vt:lpstr>Cleanup target</vt:lpstr>
      <vt:lpstr>Ant</vt:lpstr>
      <vt:lpstr>Сборка дистрибутива</vt:lpstr>
      <vt:lpstr>Вопросы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Сборка и непрерывная интеграция (Часть 1. Ant)</dc:title>
  <cp:lastModifiedBy>xaos</cp:lastModifiedBy>
  <cp:revision>2</cp:revision>
  <dcterms:modified xsi:type="dcterms:W3CDTF">2015-05-20T20:22:28Z</dcterms:modified>
</cp:coreProperties>
</file>