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421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14423"/>
            <a:ext cx="7772400" cy="2386028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5400" b="1" i="0" cap="none" spc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6050" y="3886200"/>
            <a:ext cx="5643602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E71-4607-430A-B389-9ED9A1B2DAEB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Прямоугольник 7"/>
          <p:cNvSpPr/>
          <p:nvPr/>
        </p:nvSpPr>
        <p:spPr>
          <a:xfrm>
            <a:off x="0" y="5357826"/>
            <a:ext cx="857224" cy="15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D15-7380-4C26-96E0-9B1BBDFF7322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A5B2-BA38-4EE0-999B-7950D2CF6D58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2133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800600" y="21336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ru-RU" noProof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42853"/>
            <a:ext cx="8280920" cy="725471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2880" y="1214421"/>
            <a:ext cx="8085584" cy="5072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23528" y="1000108"/>
            <a:ext cx="86409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71F-4BCE-4F43-919F-C8B2A987F77E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00307"/>
            <a:ext cx="7772400" cy="1906595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C828-2640-4903-A1F2-55F606B295B8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714348" y="928672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9F1-AA67-44B2-9D35-E6200C53E0D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0536-F68A-49D1-B60A-F75087F3F0C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02EC-A642-4C67-8872-79E492196B5A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261-A831-46A0-B065-2DB1BB7D82DE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121-A704-44E6-B0A7-5AE4F7024E2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07AD-6244-4A25-AECE-57D7D641598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300BC-6F28-4424-A3D0-C76EDBAAD904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605069"/>
            <a:ext cx="619800" cy="1136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ladimir.p.polya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build-c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epo1.maven.org/maven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artifact/com.google.code.gson/gson/2.3.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ojo.codehaus.org/buildnumber-maven-plugin/usag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artifact/org.apache.commons/commons-compress/1.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rxaos-edu/lecture-java-build-ci/blob/master/example3/pom.xml" TargetMode="External"/><Relationship Id="rId5" Type="http://schemas.openxmlformats.org/officeDocument/2006/relationships/hyperlink" Target="https://github.com/drxaos-edu/lecture-java-build-ci/blob/master/example3/src/main/java/Encoder.java" TargetMode="External"/><Relationship Id="rId4" Type="http://schemas.openxmlformats.org/officeDocument/2006/relationships/hyperlink" Target="http://mvnrepository.com/artifact/commons-codec/commons-codec/1.1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ladimir.p.polyakov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introduction/introduction-to-the-lifecyc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Системы с</a:t>
            </a:r>
            <a:r>
              <a:rPr lang="en" dirty="0" smtClean="0"/>
              <a:t>борк</a:t>
            </a:r>
            <a:r>
              <a:rPr lang="ru-RU" dirty="0" smtClean="0"/>
              <a:t>и</a:t>
            </a:r>
            <a:endParaRPr lang="en" dirty="0" smtClean="0"/>
          </a:p>
          <a:p>
            <a:r>
              <a:rPr lang="en" dirty="0" smtClean="0"/>
              <a:t>(Часть 2. Maven)</a:t>
            </a:r>
            <a:endParaRPr lang="en" dirty="0"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Владимир Поляков</a:t>
            </a:r>
          </a:p>
          <a:p>
            <a:r>
              <a:rPr lang="en-US" dirty="0" smtClean="0">
                <a:hlinkClick r:id="rId3"/>
              </a:rPr>
              <a:t>vladimir.p.polyakov@gmail.com</a:t>
            </a:r>
          </a:p>
          <a:p>
            <a:endParaRPr lang="en-US" dirty="0"/>
          </a:p>
        </p:txBody>
      </p:sp>
      <p:sp>
        <p:nvSpPr>
          <p:cNvPr id="33" name="Shape 33"/>
          <p:cNvSpPr txBox="1"/>
          <p:nvPr/>
        </p:nvSpPr>
        <p:spPr>
          <a:xfrm>
            <a:off x="3491880" y="5085184"/>
            <a:ext cx="4915199" cy="5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https://github.com/drxaos-edu/lecture-java-build-ci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Project Name (GAV)</a:t>
            </a:r>
            <a:endParaRPr lang="en"/>
          </a:p>
        </p:txBody>
      </p:sp>
      <p:sp>
        <p:nvSpPr>
          <p:cNvPr id="87" name="Shape 87"/>
          <p:cNvSpPr txBox="1">
            <a:spLocks noGrp="1"/>
          </p:cNvSpPr>
          <p:nvPr>
            <p:ph idx="1"/>
          </p:nvPr>
        </p:nvSpPr>
        <p:spPr>
          <a:xfrm>
            <a:off x="662880" y="2519364"/>
            <a:ext cx="8085584" cy="2462213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&lt;?xml version="1.0" encoding="UTF-8"?&gt;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&lt;project&gt;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&lt;modelVersion&gt;4.0.0&lt;/modelVersion&gt;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&lt;groupId&gt;org.example.mvn&lt;/groupId&gt;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&lt;artifactId&gt;maven-example&lt;/artifactId&gt;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&lt;version&gt;1.0&lt;/version&gt;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&lt;/project&gt;</a:t>
            </a:r>
            <a:endParaRPr lang="en" sz="2200">
              <a:latin typeface="Consolas" pitchFamily="49" charset="0"/>
              <a:sym typeface="Courier New"/>
              <a:rtl val="0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318500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Packaging</a:t>
            </a:r>
            <a:endParaRPr lang="en"/>
          </a:p>
        </p:txBody>
      </p:sp>
      <p:sp>
        <p:nvSpPr>
          <p:cNvPr id="94" name="Shape 9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Тип сборки</a:t>
            </a:r>
          </a:p>
          <a:p>
            <a:pPr lvl="0"/>
            <a:r>
              <a:rPr lang="en" smtClean="0"/>
              <a:t>Сообщает Maven как собирать проект</a:t>
            </a:r>
          </a:p>
          <a:p>
            <a:pPr lvl="0"/>
            <a:r>
              <a:rPr lang="en" smtClean="0"/>
              <a:t>Примеры: pom, jar, war, ear, custom</a:t>
            </a:r>
          </a:p>
          <a:p>
            <a:pPr lvl="0"/>
            <a:r>
              <a:rPr lang="en" smtClean="0"/>
              <a:t>По-умолчанию jar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Packaging</a:t>
            </a:r>
            <a:endParaRPr lang="en"/>
          </a:p>
        </p:txBody>
      </p:sp>
      <p:sp>
        <p:nvSpPr>
          <p:cNvPr id="100" name="Shape 100"/>
          <p:cNvSpPr txBox="1">
            <a:spLocks noGrp="1"/>
          </p:cNvSpPr>
          <p:nvPr>
            <p:ph idx="1"/>
          </p:nvPr>
        </p:nvSpPr>
        <p:spPr>
          <a:xfrm>
            <a:off x="662880" y="2350087"/>
            <a:ext cx="8085584" cy="2800767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&lt;?xml version="1.0" encoding="UTF-8"?&gt;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&lt;project&gt;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&lt;modelVersion&gt;4.0.0&lt;/modelVersion&gt;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&lt;groupId&gt;org.example.mvn&lt;/groupId&gt;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&lt;artifactId&gt;maven-example&lt;/artifactId&gt;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&lt;version&gt;1.0&lt;/version&gt;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&lt;packaging&gt;jar&lt;/packaging&gt;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&lt;/project&gt;</a:t>
            </a:r>
            <a:endParaRPr lang="en" sz="2200">
              <a:latin typeface="Consolas" pitchFamily="49" charset="0"/>
              <a:sym typeface="Courier New"/>
              <a:rtl val="0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318500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Наследование</a:t>
            </a:r>
            <a:endParaRPr lang="en"/>
          </a:p>
        </p:txBody>
      </p:sp>
      <p:sp>
        <p:nvSpPr>
          <p:cNvPr id="107" name="Shape 10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groupId, version</a:t>
            </a:r>
          </a:p>
          <a:p>
            <a:pPr lvl="0"/>
            <a:r>
              <a:rPr lang="en" smtClean="0"/>
              <a:t>Project Config</a:t>
            </a:r>
          </a:p>
          <a:p>
            <a:pPr lvl="0"/>
            <a:r>
              <a:rPr lang="en" smtClean="0"/>
              <a:t>Dependencies</a:t>
            </a:r>
          </a:p>
          <a:p>
            <a:pPr lvl="0"/>
            <a:r>
              <a:rPr lang="en" smtClean="0"/>
              <a:t>Plugin configuration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Наследование</a:t>
            </a:r>
            <a:endParaRPr lang="en"/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xfrm>
            <a:off x="662880" y="1672978"/>
            <a:ext cx="8085584" cy="4154984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&lt;?xml version="1.0" encoding="UTF-8"?&gt;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&lt;project&gt;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&lt;parent&gt;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    &lt;artifactId&gt;maven-example-parent&lt;/artifactId&gt;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    &lt;groupId&gt;org.example.mvn&lt;/groupId&gt;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    &lt;version&gt;1.0&lt;/version&gt;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&lt;/parent&gt;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&lt;modelVersion&gt;4.0.0&lt;/modelVersion&gt;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&lt;artifactId&gt;maven-example&lt;/artifactId&gt;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&lt;packaging&gt;jar&lt;/packaging&gt;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&lt;/project&gt;</a:t>
            </a:r>
            <a:endParaRPr lang="en" sz="220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Многомодульные проекты</a:t>
            </a:r>
            <a:endParaRPr lang="en"/>
          </a:p>
        </p:txBody>
      </p:sp>
      <p:sp>
        <p:nvSpPr>
          <p:cNvPr id="119" name="Shape 119"/>
          <p:cNvSpPr txBox="1">
            <a:spLocks noGrp="1"/>
          </p:cNvSpPr>
          <p:nvPr>
            <p:ph idx="1"/>
          </p:nvPr>
        </p:nvSpPr>
        <p:spPr>
          <a:xfrm>
            <a:off x="662880" y="1196752"/>
            <a:ext cx="8085584" cy="3477875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&lt;project&gt;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...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&lt;packaging&gt;pom&lt;/packaging&gt;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&lt;modules&gt;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    &lt;module&gt;maven-training&lt;/module&gt;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    &lt;module&gt;maven-training-web&lt;/module&gt;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&lt;/modules&gt;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&lt;/project&gt;</a:t>
            </a:r>
          </a:p>
          <a:p>
            <a:pPr marL="0">
              <a:spcBef>
                <a:spcPts val="0"/>
              </a:spcBef>
              <a:buNone/>
            </a:pPr>
            <a:endParaRPr lang="en-US" sz="22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endParaRPr lang="en-US" sz="2200">
              <a:latin typeface="Consolas" pitchFamily="49" charset="0"/>
              <a:sym typeface="Courier New"/>
              <a:rtl val="0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112" y="3645024"/>
            <a:ext cx="2743199" cy="2664296"/>
          </a:xfrm>
          <a:prstGeom prst="rect">
            <a:avLst/>
          </a:prstGeom>
          <a:noFill/>
          <a:ln w="25400" cap="flat">
            <a:solidFill>
              <a:srgbClr val="A88D63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4812" y="318500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Соглашения</a:t>
            </a:r>
            <a:endParaRPr lang="en"/>
          </a:p>
        </p:txBody>
      </p:sp>
      <p:sp>
        <p:nvSpPr>
          <p:cNvPr id="127" name="Shape 127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" smtClean="0"/>
              <a:t>target: Рабочий каталог по-умолчанию</a:t>
            </a:r>
          </a:p>
          <a:p>
            <a:pPr lvl="0"/>
            <a:r>
              <a:rPr lang="en" smtClean="0"/>
              <a:t>src: Каталог со всеми исходными кодами</a:t>
            </a:r>
          </a:p>
          <a:p>
            <a:pPr lvl="0"/>
            <a:r>
              <a:rPr lang="en" smtClean="0"/>
              <a:t>src/main: Исходный код для первичного артифакта</a:t>
            </a:r>
          </a:p>
          <a:p>
            <a:pPr lvl="0"/>
            <a:r>
              <a:rPr lang="en" smtClean="0"/>
              <a:t>src/test: Исходный код для тестирования</a:t>
            </a:r>
          </a:p>
          <a:p>
            <a:pPr lvl="0"/>
            <a:r>
              <a:rPr lang="en" smtClean="0"/>
              <a:t>src/main/java: Исходники java</a:t>
            </a:r>
          </a:p>
          <a:p>
            <a:pPr lvl="0"/>
            <a:r>
              <a:rPr lang="en" smtClean="0"/>
              <a:t>src/main/webapp: Исходники для web</a:t>
            </a:r>
          </a:p>
          <a:p>
            <a:pPr lvl="0"/>
            <a:r>
              <a:rPr lang="en" smtClean="0"/>
              <a:t>src/main/resources: Не компилируемые исходники</a:t>
            </a:r>
          </a:p>
          <a:p>
            <a:pPr lvl="0"/>
            <a:r>
              <a:rPr lang="en" smtClean="0"/>
              <a:t>src/test/java: Исходники java тестов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Запуск Maven</a:t>
            </a:r>
            <a:endParaRPr lang="en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xfrm>
            <a:off x="662880" y="2042309"/>
            <a:ext cx="8085584" cy="3416320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b="1" dirty="0" err="1">
                <a:latin typeface="Consolas" pitchFamily="49" charset="0"/>
                <a:sym typeface="Courier New"/>
                <a:rtl val="0"/>
              </a:rPr>
              <a:t>mvn</a:t>
            </a:r>
            <a:r>
              <a:rPr lang="en-US" sz="1800" b="1" dirty="0">
                <a:latin typeface="Consolas" pitchFamily="49" charset="0"/>
                <a:sym typeface="Courier New"/>
                <a:rtl val="0"/>
              </a:rPr>
              <a:t> &lt;GOAL&gt;</a:t>
            </a:r>
          </a:p>
          <a:p>
            <a:pPr marL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b="1" dirty="0" err="1">
                <a:latin typeface="Consolas" pitchFamily="49" charset="0"/>
                <a:sym typeface="Courier New"/>
                <a:rtl val="0"/>
              </a:rPr>
              <a:t>mvn</a:t>
            </a:r>
            <a:r>
              <a:rPr lang="en-US" sz="1800" b="1" dirty="0">
                <a:latin typeface="Consolas" pitchFamily="49" charset="0"/>
                <a:sym typeface="Courier New"/>
                <a:rtl val="0"/>
              </a:rPr>
              <a:t> install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sym typeface="Courier New"/>
                <a:rtl val="0"/>
              </a:rPr>
              <a:t>- generate*, compile, test, package, integration-test, install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err="1">
                <a:latin typeface="Consolas" pitchFamily="49" charset="0"/>
                <a:sym typeface="Courier New"/>
                <a:rtl val="0"/>
              </a:rPr>
              <a:t>mvn</a:t>
            </a:r>
            <a:r>
              <a:rPr lang="en-US" sz="1800" b="1" dirty="0">
                <a:latin typeface="Consolas" pitchFamily="49" charset="0"/>
                <a:sym typeface="Courier New"/>
                <a:rtl val="0"/>
              </a:rPr>
              <a:t> clean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sym typeface="Courier New"/>
                <a:rtl val="0"/>
              </a:rPr>
              <a:t>- clean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err="1">
                <a:latin typeface="Consolas" pitchFamily="49" charset="0"/>
                <a:sym typeface="Courier New"/>
                <a:rtl val="0"/>
              </a:rPr>
              <a:t>mvn</a:t>
            </a:r>
            <a:r>
              <a:rPr lang="en-US" sz="1800" b="1" dirty="0">
                <a:latin typeface="Consolas" pitchFamily="49" charset="0"/>
                <a:sym typeface="Courier New"/>
                <a:rtl val="0"/>
              </a:rPr>
              <a:t> clean compile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sym typeface="Courier New"/>
                <a:rtl val="0"/>
              </a:rPr>
              <a:t>- clean, generate*, compile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err="1">
                <a:latin typeface="Consolas" pitchFamily="49" charset="0"/>
                <a:sym typeface="Courier New"/>
                <a:rtl val="0"/>
              </a:rPr>
              <a:t>mvn</a:t>
            </a:r>
            <a:r>
              <a:rPr lang="en-US" sz="1800" b="1" dirty="0">
                <a:latin typeface="Consolas" pitchFamily="49" charset="0"/>
                <a:sym typeface="Courier New"/>
                <a:rtl val="0"/>
              </a:rPr>
              <a:t> compile install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sym typeface="Courier New"/>
                <a:rtl val="0"/>
              </a:rPr>
              <a:t>- generate*, compile, test, package, integration-test, install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err="1">
                <a:latin typeface="Consolas" pitchFamily="49" charset="0"/>
                <a:sym typeface="Courier New"/>
                <a:rtl val="0"/>
              </a:rPr>
              <a:t>mvn</a:t>
            </a:r>
            <a:r>
              <a:rPr lang="en-US" sz="1800" b="1" dirty="0">
                <a:latin typeface="Consolas" pitchFamily="49" charset="0"/>
                <a:sym typeface="Courier New"/>
                <a:rtl val="0"/>
              </a:rPr>
              <a:t> test clean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sym typeface="Courier New"/>
                <a:rtl val="0"/>
              </a:rPr>
              <a:t>- generate*, compile, test, clean</a:t>
            </a:r>
            <a:endParaRPr lang="en-US" sz="1800" dirty="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Зависимости (dependencies)</a:t>
            </a:r>
            <a:endParaRPr lang="en"/>
          </a:p>
        </p:txBody>
      </p:sp>
      <p:sp>
        <p:nvSpPr>
          <p:cNvPr id="139" name="Shape 139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" smtClean="0"/>
              <a:t>Maven совершил революцию в управлении зависимостями в Java</a:t>
            </a:r>
          </a:p>
          <a:p>
            <a:pPr lvl="0"/>
            <a:r>
              <a:rPr lang="en" smtClean="0"/>
              <a:t>Убрал необходимость копировать библиотеки в систему контроля версий кода</a:t>
            </a:r>
          </a:p>
          <a:p>
            <a:pPr lvl="0"/>
            <a:r>
              <a:rPr lang="en" smtClean="0"/>
              <a:t>Создал концепт репозитория зависимостей (и запустил Maven Central)</a:t>
            </a:r>
          </a:p>
          <a:p>
            <a:pPr lvl="0"/>
            <a:r>
              <a:rPr lang="en" smtClean="0"/>
              <a:t>Создал концепт транзитивных зависимостей (которые часто включают исходный код и javadoc)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Добавление зависимости</a:t>
            </a:r>
            <a:endParaRPr lang="en"/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mtClean="0"/>
              <a:t>Зависимость состоит из</a:t>
            </a:r>
          </a:p>
          <a:p>
            <a:pPr lvl="0"/>
            <a:r>
              <a:rPr lang="en" smtClean="0"/>
              <a:t>GAV</a:t>
            </a:r>
          </a:p>
          <a:p>
            <a:pPr lvl="0"/>
            <a:r>
              <a:rPr lang="en" smtClean="0"/>
              <a:t>Scope: compile, test, provided</a:t>
            </a:r>
            <a:br>
              <a:rPr lang="en" smtClean="0"/>
            </a:br>
            <a:r>
              <a:rPr lang="en" smtClean="0"/>
              <a:t> (default=compile)</a:t>
            </a:r>
          </a:p>
          <a:p>
            <a:pPr lvl="0"/>
            <a:r>
              <a:rPr lang="en" smtClean="0"/>
              <a:t>Type: jar, pom, war, ear, zip</a:t>
            </a:r>
            <a:br>
              <a:rPr lang="en" smtClean="0"/>
            </a:br>
            <a:r>
              <a:rPr lang="en" smtClean="0"/>
              <a:t> (default=jar)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Зачем?</a:t>
            </a:r>
            <a:endParaRPr lang="en"/>
          </a:p>
        </p:txBody>
      </p:sp>
      <p:sp>
        <p:nvSpPr>
          <p:cNvPr id="39" name="Shape 3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Декларативное описание сборки</a:t>
            </a:r>
          </a:p>
          <a:p>
            <a:pPr lvl="0"/>
            <a:r>
              <a:rPr lang="en" smtClean="0"/>
              <a:t>Версионирование</a:t>
            </a:r>
          </a:p>
          <a:p>
            <a:pPr lvl="0"/>
            <a:r>
              <a:rPr lang="en" smtClean="0"/>
              <a:t>Репозитории зависимостей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Добавление зависимости</a:t>
            </a:r>
            <a:endParaRPr lang="en"/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xfrm>
            <a:off x="662880" y="1503701"/>
            <a:ext cx="8085584" cy="4493538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&lt;project&gt;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...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&lt;dependencies&gt;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    &lt;dependency&gt;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        &lt;groupId&gt;javax.servlet&lt;/groupId&gt;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        &lt;artifactId&gt;servlet-api&lt;/artifactId&gt;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        &lt;version&gt;2.5&lt;/version&gt;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        &lt;scope&gt;provided&lt;/scope&gt;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    &lt;/dependency&gt;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&lt;/dependencies&gt;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&lt;/project&gt;</a:t>
            </a:r>
          </a:p>
          <a:p>
            <a:pPr marL="0">
              <a:spcBef>
                <a:spcPts val="0"/>
              </a:spcBef>
              <a:buNone/>
            </a:pPr>
            <a:endParaRPr lang="en-US" sz="22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endParaRPr lang="en-US" sz="220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Репозитории</a:t>
            </a:r>
            <a:endParaRPr lang="en"/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" smtClean="0"/>
              <a:t>Зависимости скачиваются из репозитория </a:t>
            </a:r>
          </a:p>
          <a:p>
            <a:pPr lvl="1"/>
            <a:r>
              <a:rPr lang="en" smtClean="0"/>
              <a:t>по HTTP</a:t>
            </a:r>
          </a:p>
          <a:p>
            <a:pPr lvl="0"/>
            <a:r>
              <a:rPr lang="en" smtClean="0"/>
              <a:t>Кэшируются в локальном репозитории</a:t>
            </a:r>
          </a:p>
          <a:p>
            <a:pPr lvl="1"/>
            <a:r>
              <a:rPr lang="en" smtClean="0"/>
              <a:t>${user.home}/.m2/repository</a:t>
            </a:r>
          </a:p>
          <a:p>
            <a:pPr lvl="0"/>
            <a:r>
              <a:rPr lang="en" smtClean="0"/>
              <a:t>Структура репозитория</a:t>
            </a:r>
          </a:p>
          <a:p>
            <a:pPr lvl="1"/>
            <a:r>
              <a:rPr lang="en" smtClean="0"/>
              <a:t>{groupId}/{artifactId}/{version}/{artifactId}-{version}.jar</a:t>
            </a:r>
          </a:p>
          <a:p>
            <a:pPr lvl="1"/>
            <a:r>
              <a:rPr lang="en" smtClean="0"/>
              <a:t>где groupId ‘.’ заменяется на  ‘/’</a:t>
            </a:r>
          </a:p>
          <a:p>
            <a:pPr lvl="0"/>
            <a:r>
              <a:rPr lang="en" smtClean="0"/>
              <a:t>Первичный репозиторий Maven Central</a:t>
            </a:r>
          </a:p>
          <a:p>
            <a:pPr lvl="1"/>
            <a:r>
              <a:rPr lang="en" smtClean="0">
                <a:hlinkClick r:id="rId3"/>
              </a:rPr>
              <a:t>http://repo1.maven.org/maven2</a:t>
            </a:r>
            <a:endParaRPr lang="en">
              <a:hlinkClick r:id="rId3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Добавление репозитория</a:t>
            </a:r>
            <a:endParaRPr lang="en"/>
          </a:p>
        </p:txBody>
      </p:sp>
      <p:sp>
        <p:nvSpPr>
          <p:cNvPr id="163" name="Shape 163"/>
          <p:cNvSpPr txBox="1">
            <a:spLocks noGrp="1"/>
          </p:cNvSpPr>
          <p:nvPr>
            <p:ph idx="1"/>
          </p:nvPr>
        </p:nvSpPr>
        <p:spPr>
          <a:xfrm>
            <a:off x="251520" y="1700808"/>
            <a:ext cx="8712968" cy="4093428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&lt;project&gt;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    &lt;repositories&gt;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        &lt;repository&gt;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            &lt;id&gt;</a:t>
            </a:r>
            <a:r>
              <a:rPr lang="en-US" sz="2000" dirty="0" err="1">
                <a:latin typeface="Consolas" pitchFamily="49" charset="0"/>
                <a:sym typeface="Courier New"/>
                <a:rtl val="0"/>
              </a:rPr>
              <a:t>lds</a:t>
            </a:r>
            <a:r>
              <a:rPr lang="en-US" sz="2000" dirty="0">
                <a:latin typeface="Consolas" pitchFamily="49" charset="0"/>
                <a:sym typeface="Courier New"/>
                <a:rtl val="0"/>
              </a:rPr>
              <a:t>-main&lt;/id&gt;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            &lt;name&gt;LDS Main Repo&lt;/name&gt;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            &lt;</a:t>
            </a:r>
            <a:r>
              <a:rPr lang="en-US" sz="2000" dirty="0" err="1">
                <a:latin typeface="Consolas" pitchFamily="49" charset="0"/>
                <a:sym typeface="Courier New"/>
                <a:rtl val="0"/>
              </a:rPr>
              <a:t>url</a:t>
            </a:r>
            <a:r>
              <a:rPr lang="en-US" sz="2000" dirty="0">
                <a:latin typeface="Consolas" pitchFamily="49" charset="0"/>
                <a:sym typeface="Courier New"/>
                <a:rtl val="0"/>
              </a:rPr>
              <a:t>&gt;http://code.lds.org/nexus/content/groups/main-repo&lt;/url&gt;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            &lt;snapshots&gt;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                &lt;enabled&gt;false&lt;/enabled&gt;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            &lt;/snapshots&gt;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        &lt;/repository&gt;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    &lt;/repositories&gt;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sym typeface="Courier New"/>
                <a:rtl val="0"/>
              </a:rPr>
              <a:t>&lt;/project</a:t>
            </a:r>
            <a:r>
              <a:rPr lang="en-US" sz="2000" dirty="0" smtClean="0">
                <a:latin typeface="Consolas" pitchFamily="49" charset="0"/>
                <a:sym typeface="Courier New"/>
                <a:rtl val="0"/>
              </a:rPr>
              <a:t>&gt;</a:t>
            </a:r>
            <a:endParaRPr lang="en-US" sz="2000" dirty="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Транзитивные зависимости</a:t>
            </a:r>
            <a:endParaRPr lang="en"/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ProjectA -&gt; ProjectB -&gt; ProjectC</a:t>
            </a:r>
          </a:p>
          <a:p>
            <a:endParaRPr lang="en-US" smtClean="0"/>
          </a:p>
          <a:p>
            <a:pPr lvl="0"/>
            <a:r>
              <a:rPr lang="ru-RU" smtClean="0"/>
              <a:t>Только зависимости в </a:t>
            </a:r>
            <a:r>
              <a:rPr lang="en-US" smtClean="0"/>
              <a:t>compile </a:t>
            </a:r>
            <a:r>
              <a:rPr lang="ru-RU" smtClean="0"/>
              <a:t>и </a:t>
            </a:r>
            <a:r>
              <a:rPr lang="en-US" smtClean="0"/>
              <a:t>runtime scope</a:t>
            </a:r>
          </a:p>
          <a:p>
            <a:pPr lvl="0"/>
            <a:r>
              <a:rPr lang="ru-RU" smtClean="0"/>
              <a:t>Можно управлять</a:t>
            </a:r>
          </a:p>
          <a:p>
            <a:pPr lvl="1"/>
            <a:r>
              <a:rPr lang="en-US" smtClean="0"/>
              <a:t>Exclude</a:t>
            </a:r>
          </a:p>
          <a:p>
            <a:pPr lvl="1"/>
            <a:r>
              <a:rPr lang="en-US" smtClean="0"/>
              <a:t>Optional</a:t>
            </a:r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Исключение зависимостей</a:t>
            </a:r>
            <a:endParaRPr lang="en"/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662880" y="1349813"/>
            <a:ext cx="8085584" cy="4801314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&lt;project&gt;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&lt;dependencies&gt;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    &lt;dependency&gt;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        &lt;groupId&gt;org.springframework&lt;/groupId&gt;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        &lt;artifactId&gt;spring-core&lt;/artifactId&gt;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        &lt;version&gt;3.0.5.RELEASE&lt;/version&gt;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        &lt;exclusions&gt;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            &lt;exclusion&gt;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                &lt;groupId&gt;commons-logging&lt;/groupId&gt;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                &lt;artifactId&gt;commons-logging&lt;/artifactId&gt;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            &lt;/exclusion&gt;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        &lt;/exclusions&gt;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    &lt;/dependency&gt;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    &lt;/dependencies&gt;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latin typeface="Consolas" pitchFamily="49" charset="0"/>
                <a:sym typeface="Courier New"/>
                <a:rtl val="0"/>
              </a:rPr>
              <a:t>&lt;/project&gt;</a:t>
            </a:r>
          </a:p>
          <a:p>
            <a:pPr marL="0">
              <a:spcBef>
                <a:spcPts val="0"/>
              </a:spcBef>
              <a:buNone/>
            </a:pPr>
            <a:endParaRPr lang="en-US" sz="18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endParaRPr lang="en-US" sz="180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Плагины</a:t>
            </a:r>
            <a:endParaRPr lang="en"/>
          </a:p>
        </p:txBody>
      </p:sp>
      <p:sp>
        <p:nvSpPr>
          <p:cNvPr id="181" name="Shape 18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Расширяют функциональность Maven</a:t>
            </a:r>
          </a:p>
          <a:p>
            <a:endParaRPr lang="ru-RU" smtClean="0"/>
          </a:p>
          <a:p>
            <a:r>
              <a:rPr lang="ru-RU" smtClean="0"/>
              <a:t>Для работы большинства плагинов обычно требуются дополнительные настройки, которые специфичны для конкретного плагина. Настройки задаются в тэгах &lt;configuration&gt;</a:t>
            </a:r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Подключение плагина</a:t>
            </a:r>
            <a:endParaRPr lang="en"/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>
          <a:xfrm>
            <a:off x="662880" y="1549868"/>
            <a:ext cx="8085584" cy="4401205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&lt;plugin&gt;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&lt;groupId&gt;org.apache.maven.plugins&lt;/groupId&gt;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&lt;artifactId&gt;maven-checkstyle-plugin&lt;/artifactId&gt;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&lt;version&gt;2.6&lt;/version&gt;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&lt;executions&gt;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    &lt;execution&gt;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        &lt;phase&gt;package&lt;/phase&gt;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        &lt;goals&gt;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            &lt;goal&gt;check&lt;/goal&gt;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        &lt;/goals&gt;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    &lt;/execution&gt;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&lt;/executions&gt;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&lt;/plugin&gt;</a:t>
            </a:r>
          </a:p>
          <a:p>
            <a:pPr marL="0">
              <a:spcBef>
                <a:spcPts val="0"/>
              </a:spcBef>
              <a:buNone/>
            </a:pPr>
            <a:endParaRPr lang="en-US" sz="200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Подключение плагина</a:t>
            </a:r>
            <a:endParaRPr lang="en"/>
          </a:p>
        </p:txBody>
      </p:sp>
      <p:sp>
        <p:nvSpPr>
          <p:cNvPr id="193" name="Shape 193"/>
          <p:cNvSpPr txBox="1">
            <a:spLocks noGrp="1"/>
          </p:cNvSpPr>
          <p:nvPr>
            <p:ph idx="1"/>
          </p:nvPr>
        </p:nvSpPr>
        <p:spPr>
          <a:xfrm>
            <a:off x="662880" y="2011533"/>
            <a:ext cx="8085584" cy="3477875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&lt;plugin&gt;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&lt;groupId&gt;org.codehaus.mojo&lt;/groupId&gt;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&lt;artifactId&gt;tomcat-maven-plugin&lt;/artifactId&gt;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&lt;version&gt;1.1&lt;/version&gt;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&lt;configuration&gt;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    &lt;fork&gt;false&lt;/fork&gt;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    &lt;server&gt;test-server&lt;/server&gt;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    &lt;url&gt;http://test-server/manager&lt;/url&gt;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    &lt;/configuration&gt;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&lt;/plugin&gt;</a:t>
            </a:r>
            <a:endParaRPr lang="en" sz="220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Пример</a:t>
            </a:r>
            <a:endParaRPr lang="en"/>
          </a:p>
        </p:txBody>
      </p:sp>
      <p:sp>
        <p:nvSpPr>
          <p:cNvPr id="199" name="Shape 19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http://mvnrepository.com/artifact/com.google.code.gson/gson/2.3.1</a:t>
            </a:r>
          </a:p>
          <a:p>
            <a:endParaRPr lang="en-US" smtClean="0"/>
          </a:p>
          <a:p>
            <a:r>
              <a:rPr lang="en-US" smtClean="0">
                <a:hlinkClick r:id="rId4"/>
              </a:rPr>
              <a:t>http://mojo.codehaus.org/buildnumber-maven-plugin/usage.html</a:t>
            </a:r>
          </a:p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Задача: Декомпрессия</a:t>
            </a:r>
            <a:endParaRPr lang="en"/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3"/>
              </a:rPr>
              <a:t>http://mvnrepository.com/artifact/org.apache.commons/commons-compress/1.9</a:t>
            </a:r>
          </a:p>
          <a:p>
            <a:r>
              <a:rPr lang="en-US" sz="1800" dirty="0" smtClean="0">
                <a:hlinkClick r:id="rId4"/>
              </a:rPr>
              <a:t>http://mvnrepository.com/artifact/commons-codec/commons-codec/1.10</a:t>
            </a:r>
          </a:p>
          <a:p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https://github.com/drxaos-edu/lecture-java-build-ci/blob/master/example3/src/main/java/Encoder.java</a:t>
            </a:r>
          </a:p>
          <a:p>
            <a:r>
              <a:rPr lang="en-US" sz="1800" dirty="0" smtClean="0">
                <a:hlinkClick r:id="rId6"/>
              </a:rPr>
              <a:t>https://github.com/drxaos-edu/lecture-java-build-ci/blob/master/example3/pom.xml</a:t>
            </a:r>
          </a:p>
          <a:p>
            <a:endParaRPr lang="en-US" sz="1800" dirty="0"/>
          </a:p>
        </p:txBody>
      </p:sp>
      <p:sp>
        <p:nvSpPr>
          <p:cNvPr id="206" name="Shape 206"/>
          <p:cNvSpPr txBox="1">
            <a:spLocks noGrp="1"/>
          </p:cNvSpPr>
          <p:nvPr>
            <p:ph type="body" idx="4294967295"/>
          </p:nvPr>
        </p:nvSpPr>
        <p:spPr>
          <a:xfrm>
            <a:off x="323528" y="4077072"/>
            <a:ext cx="82296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Enter String: *****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/Td6WFoAAATm1rRGAgAhARYAAAB0L+WjAQBEQXBhY2hlIE1hdmVuIGlzIGEgc29mdHdhcmUgcHJvamVjdCBtYW5hZ2VtZW50IGFuZCBjb21wcmVoZW5zaW9uIHRvb2wuAAAAAMXaU7TVffeMAAFdRS0jJSkftvN9AQAAAAAEWVo=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Maven</a:t>
            </a:r>
            <a:endParaRPr lang="en"/>
          </a:p>
        </p:txBody>
      </p:sp>
      <p:sp>
        <p:nvSpPr>
          <p:cNvPr id="45" name="Shape 45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" smtClean="0"/>
              <a:t>Проект описывается POM (Project Object Model)</a:t>
            </a:r>
          </a:p>
          <a:p>
            <a:pPr lvl="1"/>
            <a:r>
              <a:rPr lang="en" smtClean="0"/>
              <a:t>Может содержать подпроекты</a:t>
            </a:r>
          </a:p>
          <a:p>
            <a:pPr lvl="1"/>
            <a:r>
              <a:rPr lang="en" smtClean="0"/>
              <a:t>Соответствует рекомендованной структуре каталогов (src/main/java, src/main/resources, src/test/java, …)</a:t>
            </a:r>
          </a:p>
          <a:p>
            <a:pPr lvl="0"/>
            <a:r>
              <a:rPr lang="en" smtClean="0"/>
              <a:t>Фокус на производимые артифакты (Artifact)</a:t>
            </a:r>
          </a:p>
          <a:p>
            <a:pPr lvl="0"/>
            <a:r>
              <a:rPr lang="en" smtClean="0"/>
              <a:t>Большой акцент на конфигурацию по-умолчанию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2780928"/>
            <a:ext cx="936104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4139952" y="2796218"/>
            <a:ext cx="4330849" cy="10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hlink"/>
                </a:solidFill>
                <a:hlinkClick r:id="rId4"/>
              </a:rPr>
              <a:t>vladimir.p.polyakov@gmail.com</a:t>
            </a:r>
            <a:endParaRPr lang="en" sz="2000" u="sng" dirty="0">
              <a:solidFill>
                <a:schemeClr val="hlink"/>
              </a:solidFill>
              <a:hlinkClick r:id="rId4"/>
            </a:endParaRPr>
          </a:p>
        </p:txBody>
      </p:sp>
      <p:pic>
        <p:nvPicPr>
          <p:cNvPr id="5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04" y="2780928"/>
            <a:ext cx="936104" cy="93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08" y="2780928"/>
            <a:ext cx="936104" cy="93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104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Maven</a:t>
            </a:r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Все build-системы делают одно и то же:</a:t>
            </a:r>
          </a:p>
          <a:p>
            <a:pPr lvl="1"/>
            <a:r>
              <a:rPr lang="ru-RU" smtClean="0"/>
              <a:t>Компиляция исходного кода</a:t>
            </a:r>
          </a:p>
          <a:p>
            <a:pPr lvl="1"/>
            <a:r>
              <a:rPr lang="ru-RU" smtClean="0"/>
              <a:t>Копирование ресурсов</a:t>
            </a:r>
          </a:p>
          <a:p>
            <a:pPr lvl="1"/>
            <a:r>
              <a:rPr lang="ru-RU" smtClean="0"/>
              <a:t>Компиляция и запуск тестов</a:t>
            </a:r>
          </a:p>
          <a:p>
            <a:pPr lvl="1"/>
            <a:r>
              <a:rPr lang="ru-RU" smtClean="0"/>
              <a:t>Упаковка дистрибутива</a:t>
            </a:r>
          </a:p>
          <a:p>
            <a:pPr lvl="1"/>
            <a:r>
              <a:rPr lang="ru-RU" smtClean="0"/>
              <a:t>Публикация дистрибутива</a:t>
            </a:r>
          </a:p>
          <a:p>
            <a:pPr lvl="1"/>
            <a:r>
              <a:rPr lang="ru-RU" smtClean="0"/>
              <a:t>Чистка проекта</a:t>
            </a:r>
          </a:p>
          <a:p>
            <a:pPr lvl="0"/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Build Lifecycle</a:t>
            </a:r>
            <a:endParaRPr lang="en"/>
          </a:p>
        </p:txBody>
      </p:sp>
      <p:sp>
        <p:nvSpPr>
          <p:cNvPr id="57" name="Shape 57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smtClean="0"/>
              <a:t>Фазы жизненного цикла</a:t>
            </a:r>
          </a:p>
          <a:p>
            <a:pPr lvl="1"/>
            <a:r>
              <a:rPr lang="ru-RU" smtClean="0"/>
              <a:t>Validate</a:t>
            </a:r>
          </a:p>
          <a:p>
            <a:pPr lvl="1"/>
            <a:r>
              <a:rPr lang="ru-RU" smtClean="0"/>
              <a:t>Generate-sources</a:t>
            </a:r>
          </a:p>
          <a:p>
            <a:pPr lvl="1"/>
            <a:r>
              <a:rPr lang="ru-RU" smtClean="0"/>
              <a:t>Compile</a:t>
            </a:r>
          </a:p>
          <a:p>
            <a:pPr lvl="1"/>
            <a:r>
              <a:rPr lang="ru-RU" smtClean="0"/>
              <a:t>Test</a:t>
            </a:r>
          </a:p>
          <a:p>
            <a:pPr lvl="1"/>
            <a:r>
              <a:rPr lang="ru-RU" smtClean="0"/>
              <a:t>Package</a:t>
            </a:r>
          </a:p>
          <a:p>
            <a:pPr lvl="1"/>
            <a:r>
              <a:rPr lang="ru-RU" smtClean="0"/>
              <a:t>Integration-test</a:t>
            </a:r>
          </a:p>
          <a:p>
            <a:pPr lvl="1"/>
            <a:r>
              <a:rPr lang="ru-RU" smtClean="0"/>
              <a:t>Verify</a:t>
            </a:r>
          </a:p>
          <a:p>
            <a:pPr lvl="1"/>
            <a:r>
              <a:rPr lang="ru-RU" smtClean="0"/>
              <a:t>Install</a:t>
            </a:r>
          </a:p>
          <a:p>
            <a:pPr lvl="1"/>
            <a:r>
              <a:rPr lang="ru-RU" smtClean="0"/>
              <a:t>Deploy</a:t>
            </a:r>
          </a:p>
          <a:p>
            <a:pPr lvl="0"/>
            <a:endParaRPr lang="ru-RU" smtClean="0"/>
          </a:p>
          <a:p>
            <a:pPr lvl="0"/>
            <a:r>
              <a:rPr lang="ru-RU" smtClean="0">
                <a:hlinkClick r:id="rId3"/>
              </a:rPr>
              <a:t>https://maven.apache.org/guides/introduction/introduction-to-the-lifecycle.html</a:t>
            </a:r>
            <a:endParaRPr lang="ru-RU">
              <a:hlinkClick r:id="rId3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Maven</a:t>
            </a:r>
            <a:endParaRPr lang="en"/>
          </a:p>
        </p:txBody>
      </p:sp>
      <p:sp>
        <p:nvSpPr>
          <p:cNvPr id="63" name="Shape 6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Каждая фаза может содержать любое количество целей (“Goals”)</a:t>
            </a:r>
          </a:p>
          <a:p>
            <a:pPr lvl="0"/>
            <a:r>
              <a:rPr lang="en" smtClean="0"/>
              <a:t>Конфигурация проекта привязывает определенные цели к фазам (поверх конфигурации по-умолчанию)</a:t>
            </a:r>
          </a:p>
          <a:p>
            <a:pPr lvl="0"/>
            <a:r>
              <a:rPr lang="en" smtClean="0"/>
              <a:t>Система плагинов (Mojos), содержащих цели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Установка Maven</a:t>
            </a:r>
            <a:endParaRPr lang="en"/>
          </a:p>
        </p:txBody>
      </p:sp>
      <p:sp>
        <p:nvSpPr>
          <p:cNvPr id="69" name="Shape 6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Calibri"/>
                <a:hlinkClick r:id="rId3"/>
              </a:rPr>
              <a:t>http://maven.apache.org</a:t>
            </a:r>
          </a:p>
          <a:p>
            <a:endParaRPr lang="en-US" smtClean="0">
              <a:sym typeface="Calibri"/>
            </a:endParaRPr>
          </a:p>
          <a:p>
            <a:endParaRPr lang="en-US"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Maven POM</a:t>
            </a:r>
            <a:endParaRPr lang="en"/>
          </a:p>
        </p:txBody>
      </p:sp>
      <p:sp>
        <p:nvSpPr>
          <p:cNvPr id="75" name="Shape 7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Название и версия проекта</a:t>
            </a:r>
          </a:p>
          <a:p>
            <a:pPr lvl="0"/>
            <a:r>
              <a:rPr lang="en" smtClean="0"/>
              <a:t>Тип артифакта</a:t>
            </a:r>
          </a:p>
          <a:p>
            <a:pPr lvl="0"/>
            <a:r>
              <a:rPr lang="en" smtClean="0"/>
              <a:t>Положение исходного кода</a:t>
            </a:r>
          </a:p>
          <a:p>
            <a:pPr lvl="0"/>
            <a:r>
              <a:rPr lang="en" smtClean="0"/>
              <a:t>Зависимости</a:t>
            </a:r>
          </a:p>
          <a:p>
            <a:pPr lvl="0"/>
            <a:r>
              <a:rPr lang="en" smtClean="0"/>
              <a:t>Плагины</a:t>
            </a:r>
          </a:p>
          <a:p>
            <a:pPr lvl="0"/>
            <a:r>
              <a:rPr lang="en" smtClean="0"/>
              <a:t>Профили</a:t>
            </a:r>
            <a:br>
              <a:rPr lang="en" smtClean="0"/>
            </a:br>
            <a:r>
              <a:rPr lang="en" smtClean="0"/>
              <a:t>(Альтернативные конфигурации сборки)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Project Name (GAV)</a:t>
            </a:r>
            <a:endParaRPr lang="en"/>
          </a:p>
        </p:txBody>
      </p:sp>
      <p:sp>
        <p:nvSpPr>
          <p:cNvPr id="81" name="Shape 8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groupID: Группа проектов (обычно берется java package)</a:t>
            </a:r>
          </a:p>
          <a:p>
            <a:pPr lvl="0"/>
            <a:r>
              <a:rPr lang="en" smtClean="0"/>
              <a:t>artfiactId: Имя проекта</a:t>
            </a:r>
          </a:p>
          <a:p>
            <a:pPr lvl="0"/>
            <a:r>
              <a:rPr lang="en" smtClean="0"/>
              <a:t>version: Версия проекта</a:t>
            </a:r>
            <a:br>
              <a:rPr lang="en" smtClean="0"/>
            </a:br>
            <a:r>
              <a:rPr lang="en" smtClean="0"/>
              <a:t>(Формат {Major}.{Minor}.{Maintanence} )</a:t>
            </a:r>
            <a:br>
              <a:rPr lang="en" smtClean="0"/>
            </a:br>
            <a:r>
              <a:rPr lang="en" smtClean="0"/>
              <a:t>‘-SNAPSHOT ‘ для проектов в разработке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JavaLections</Template>
  <TotalTime>3</TotalTime>
  <Words>966</Words>
  <Application>Microsoft Office PowerPoint</Application>
  <PresentationFormat>On-screen Show (4:3)</PresentationFormat>
  <Paragraphs>234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Тема Office</vt:lpstr>
      <vt:lpstr>Системы сборки (Часть 2. Maven)</vt:lpstr>
      <vt:lpstr>Зачем?</vt:lpstr>
      <vt:lpstr>Maven</vt:lpstr>
      <vt:lpstr>Maven</vt:lpstr>
      <vt:lpstr>Build Lifecycle</vt:lpstr>
      <vt:lpstr>Maven</vt:lpstr>
      <vt:lpstr>Установка Maven</vt:lpstr>
      <vt:lpstr>Maven POM</vt:lpstr>
      <vt:lpstr>Project Name (GAV)</vt:lpstr>
      <vt:lpstr>Project Name (GAV)</vt:lpstr>
      <vt:lpstr>Packaging</vt:lpstr>
      <vt:lpstr>Packaging</vt:lpstr>
      <vt:lpstr>Наследование</vt:lpstr>
      <vt:lpstr>Наследование</vt:lpstr>
      <vt:lpstr>Многомодульные проекты</vt:lpstr>
      <vt:lpstr>Соглашения</vt:lpstr>
      <vt:lpstr>Запуск Maven</vt:lpstr>
      <vt:lpstr>Зависимости (dependencies)</vt:lpstr>
      <vt:lpstr>Добавление зависимости</vt:lpstr>
      <vt:lpstr>Добавление зависимости</vt:lpstr>
      <vt:lpstr>Репозитории</vt:lpstr>
      <vt:lpstr>Добавление репозитория</vt:lpstr>
      <vt:lpstr>Транзитивные зависимости</vt:lpstr>
      <vt:lpstr>Исключение зависимостей</vt:lpstr>
      <vt:lpstr>Плагины</vt:lpstr>
      <vt:lpstr>Подключение плагина</vt:lpstr>
      <vt:lpstr>Подключение плагина</vt:lpstr>
      <vt:lpstr>Пример</vt:lpstr>
      <vt:lpstr>Задача: Декомпрессия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сборки (Часть 2. Maven)</dc:title>
  <cp:lastModifiedBy>xaos</cp:lastModifiedBy>
  <cp:revision>2</cp:revision>
  <dcterms:modified xsi:type="dcterms:W3CDTF">2015-05-20T20:29:39Z</dcterms:modified>
</cp:coreProperties>
</file>