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68740" autoAdjust="0"/>
  </p:normalViewPr>
  <p:slideViewPr>
    <p:cSldViewPr>
      <p:cViewPr>
        <p:scale>
          <a:sx n="75" d="100"/>
          <a:sy n="75" d="100"/>
        </p:scale>
        <p:origin x="-480" y="-72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2964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E2B2BC9D-A816-4D0A-858B-1D023B3A8ACA}" type="datetimeFigureOut">
              <a:rPr lang="ko-KR" altLang="en-US"/>
              <a:pPr/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1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회원번호 </a:t>
            </a:r>
            <a:r>
              <a:rPr lang="en-US" altLang="ko-KR" dirty="0" smtClean="0"/>
              <a:t>INT PRIMARY KEY,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마일리지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핸드폰번호 </a:t>
            </a:r>
            <a:r>
              <a:rPr lang="en-US" altLang="ko-KR" dirty="0" smtClean="0"/>
              <a:t>CHAR(20));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도서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도서번호 </a:t>
            </a:r>
            <a:r>
              <a:rPr lang="en-US" altLang="ko-KR" dirty="0" smtClean="0"/>
              <a:t>CHAR(20) PRIMARY KEY,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출판사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도서이름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지은이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분류기호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FOREIGN KEY (</a:t>
            </a:r>
            <a:r>
              <a:rPr lang="ko-KR" altLang="en-US" dirty="0" smtClean="0"/>
              <a:t>분류기호</a:t>
            </a:r>
            <a:r>
              <a:rPr lang="en-US" altLang="ko-KR" dirty="0" smtClean="0"/>
              <a:t>) REFERENCE </a:t>
            </a:r>
            <a:r>
              <a:rPr lang="ko-KR" altLang="en-US" dirty="0" smtClean="0"/>
              <a:t>도서분류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대출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대출권수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대출기간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대출가격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연체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회원번호 </a:t>
            </a:r>
            <a:r>
              <a:rPr lang="en-US" altLang="ko-KR" dirty="0" smtClean="0"/>
              <a:t>INT,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도서번호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FOREIGN KEY 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) REFERENCE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FOREIGN KEY (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 REFERENCE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대출현황 </a:t>
            </a:r>
            <a:r>
              <a:rPr lang="en-US" altLang="ko-KR" dirty="0" smtClean="0"/>
              <a:t>CHAR(1),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회원번호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도서번호 </a:t>
            </a:r>
            <a:r>
              <a:rPr lang="en-US" altLang="ko-KR" dirty="0" smtClean="0"/>
              <a:t>CHAR(20),</a:t>
            </a:r>
          </a:p>
          <a:p>
            <a:r>
              <a:rPr lang="en-US" altLang="ko-KR" dirty="0" smtClean="0"/>
              <a:t>	FOREIGN KEY 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) REFERENCE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FOREIGN KEY (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 REFERENCE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도서분류 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분류기호 </a:t>
            </a:r>
            <a:r>
              <a:rPr lang="en-US" altLang="ko-KR" dirty="0" smtClean="0"/>
              <a:t>INT PRIMARY KEY,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분류명 </a:t>
            </a:r>
            <a:r>
              <a:rPr lang="en-US" altLang="ko-KR" dirty="0" smtClean="0"/>
              <a:t>CHAR(20));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3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F83A33-AEB0-485D-A18C-1C2DDD49AA3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D18712-871E-47E7-B974-20E8621AE4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F83A33-AEB0-485D-A18C-1C2DDD49AA3D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D18712-871E-47E7-B974-20E8621AE4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1740" y="980728"/>
            <a:ext cx="6172200" cy="1894362"/>
          </a:xfrm>
        </p:spPr>
        <p:txBody>
          <a:bodyPr>
            <a:noAutofit/>
          </a:bodyPr>
          <a:lstStyle/>
          <a:p>
            <a:pPr lvl="0" algn="ctr"/>
            <a:r>
              <a:rPr lang="ko-KR" altLang="en-US" sz="6000" dirty="0"/>
              <a:t>도서관리 </a:t>
            </a:r>
            <a:r>
              <a:rPr lang="en-US" altLang="ko-KR" sz="6000" dirty="0"/>
              <a:t>DB </a:t>
            </a:r>
            <a:r>
              <a:rPr lang="ko-KR" altLang="en-US" sz="6000" dirty="0"/>
              <a:t>설계 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6000" dirty="0"/>
              <a:t>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/>
              <a:t>8</a:t>
            </a:r>
            <a:r>
              <a:rPr lang="ko-KR" altLang="en-US"/>
              <a:t>조 </a:t>
            </a:r>
            <a:r>
              <a:rPr lang="en-US" altLang="ko-KR" sz="2400"/>
              <a:t>B289075 </a:t>
            </a:r>
            <a:r>
              <a:rPr lang="ko-KR" altLang="en-US" sz="2400"/>
              <a:t>이은재</a:t>
            </a:r>
          </a:p>
          <a:p>
            <a:pPr algn="r"/>
            <a:r>
              <a:rPr lang="en-US" altLang="ko-KR" sz="2400"/>
              <a:t>B489087 </a:t>
            </a:r>
            <a:r>
              <a:rPr lang="ko-KR" altLang="en-US" sz="2400"/>
              <a:t>홍나연</a:t>
            </a:r>
          </a:p>
          <a:p>
            <a:pPr algn="r"/>
            <a:r>
              <a:rPr lang="en-US" altLang="ko-KR" sz="2400"/>
              <a:t>B489091</a:t>
            </a:r>
            <a:r>
              <a:rPr lang="ko-KR" altLang="en-US" sz="2400"/>
              <a:t> 이한울</a:t>
            </a:r>
            <a:endParaRPr lang="en-US" altLang="ko-K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5556" y="404664"/>
            <a:ext cx="3312368" cy="6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</a:rPr>
              <a:t>결과 예상도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611" y="3459331"/>
            <a:ext cx="208015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dirty="0" smtClean="0">
                <a:solidFill>
                  <a:schemeClr val="tx1"/>
                </a:solidFill>
              </a:rPr>
              <a:t> 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6732"/>
            <a:ext cx="3276364" cy="264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12794" y="2960948"/>
            <a:ext cx="2520280" cy="606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예약정보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52" y="476672"/>
            <a:ext cx="3430819" cy="27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96507" y="6129300"/>
            <a:ext cx="2215490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대출정보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459331"/>
            <a:ext cx="3504642" cy="281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544" y="2132856"/>
            <a:ext cx="8229600" cy="4525963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Q&amp;A</a:t>
            </a:r>
            <a:endParaRPr lang="ko-KR" altLang="en-US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4168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요구사항 분석</a:t>
            </a:r>
          </a:p>
          <a:p>
            <a:pPr marL="342900" indent="-342900">
              <a:buAutoNum type="arabicPeriod"/>
            </a:pPr>
            <a:r>
              <a:rPr lang="ko-KR" altLang="en-US" sz="4000" dirty="0" smtClean="0"/>
              <a:t>개</a:t>
            </a:r>
            <a:r>
              <a:rPr lang="ko-KR" altLang="en-US" sz="4000" dirty="0"/>
              <a:t>념</a:t>
            </a:r>
            <a:r>
              <a:rPr lang="ko-KR" altLang="en-US" sz="4000" dirty="0" smtClean="0"/>
              <a:t>적 </a:t>
            </a:r>
            <a:r>
              <a:rPr lang="ko-KR" altLang="en-US" sz="4000" dirty="0"/>
              <a:t>설계</a:t>
            </a:r>
          </a:p>
          <a:p>
            <a:pPr marL="342900" indent="-342900">
              <a:buAutoNum type="arabicPeriod"/>
            </a:pPr>
            <a:r>
              <a:rPr lang="en-US" altLang="ko-KR" sz="4000" dirty="0" smtClean="0"/>
              <a:t>ER </a:t>
            </a:r>
            <a:r>
              <a:rPr lang="en-US" altLang="ko-KR" sz="4000" dirty="0"/>
              <a:t>diagram</a:t>
            </a:r>
          </a:p>
          <a:p>
            <a:pPr marL="342900" indent="-342900">
              <a:buAutoNum type="arabicPeriod"/>
            </a:pPr>
            <a:r>
              <a:rPr lang="ko-KR" altLang="en-US" sz="4000" dirty="0" smtClean="0"/>
              <a:t>결과 예상도</a:t>
            </a:r>
            <a:endParaRPr lang="en-US" altLang="ko-KR" sz="4000" dirty="0" smtClean="0"/>
          </a:p>
          <a:p>
            <a:pPr marL="342900" indent="-342900">
              <a:buAutoNum type="arabicPeriod"/>
            </a:pPr>
            <a:r>
              <a:rPr lang="en-US" altLang="ko-KR" sz="4000" dirty="0" smtClean="0"/>
              <a:t>Q&amp;A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582" y="10482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504" y="1641731"/>
            <a:ext cx="4042792" cy="4853136"/>
          </a:xfrm>
        </p:spPr>
        <p:txBody>
          <a:bodyPr vert="horz">
            <a:normAutofit/>
          </a:bodyPr>
          <a:lstStyle/>
          <a:p>
            <a:r>
              <a:rPr lang="en-US" altLang="ko-KR" sz="2500" spc="89" dirty="0"/>
              <a:t>1.</a:t>
            </a:r>
            <a:r>
              <a:rPr lang="ko-KR" altLang="en-US" sz="2500" spc="89" dirty="0"/>
              <a:t>회원 테이블에는 이름</a:t>
            </a:r>
            <a:r>
              <a:rPr lang="en-US" altLang="ko-KR" sz="2500" spc="89" dirty="0"/>
              <a:t>, </a:t>
            </a:r>
            <a:r>
              <a:rPr lang="ko-KR" altLang="en-US" sz="2500" spc="89" dirty="0"/>
              <a:t>회원번호</a:t>
            </a:r>
            <a:r>
              <a:rPr lang="en-US" altLang="ko-KR" sz="2500" spc="89" dirty="0"/>
              <a:t>, </a:t>
            </a:r>
            <a:r>
              <a:rPr lang="ko-KR" altLang="en-US" sz="2500" spc="89" dirty="0"/>
              <a:t>전화번호</a:t>
            </a:r>
            <a:r>
              <a:rPr lang="en-US" altLang="ko-KR" sz="2500" spc="89" dirty="0"/>
              <a:t>, </a:t>
            </a:r>
            <a:r>
              <a:rPr lang="ko-KR" altLang="en-US" sz="2500" spc="89" dirty="0"/>
              <a:t>주소</a:t>
            </a:r>
            <a:r>
              <a:rPr lang="en-US" altLang="ko-KR" sz="2500" spc="89" dirty="0"/>
              <a:t>, </a:t>
            </a:r>
            <a:r>
              <a:rPr lang="ko-KR" altLang="en-US" sz="2500" spc="89" dirty="0" err="1"/>
              <a:t>마일리지를</a:t>
            </a:r>
            <a:r>
              <a:rPr lang="ko-KR" altLang="en-US" sz="2500" spc="89" dirty="0"/>
              <a:t> 저장한다</a:t>
            </a:r>
            <a:r>
              <a:rPr lang="en-US" altLang="ko-KR" sz="2500" spc="89" dirty="0"/>
              <a:t>. </a:t>
            </a:r>
            <a:r>
              <a:rPr lang="ko-KR" altLang="en-US" sz="2500" spc="89" dirty="0"/>
              <a:t>주소는 시</a:t>
            </a:r>
            <a:r>
              <a:rPr lang="en-US" altLang="ko-KR" sz="2500" spc="89" dirty="0"/>
              <a:t>, </a:t>
            </a:r>
            <a:r>
              <a:rPr lang="ko-KR" altLang="en-US" sz="2500" spc="89" dirty="0"/>
              <a:t>구</a:t>
            </a:r>
            <a:r>
              <a:rPr lang="en-US" altLang="ko-KR" sz="2500" spc="89" dirty="0"/>
              <a:t>, </a:t>
            </a:r>
            <a:r>
              <a:rPr lang="ko-KR" altLang="en-US" sz="2500" spc="89" dirty="0"/>
              <a:t>동으로 구성한다</a:t>
            </a:r>
            <a:r>
              <a:rPr lang="en-US" altLang="ko-KR" sz="2500" spc="89" dirty="0"/>
              <a:t>. </a:t>
            </a:r>
            <a:r>
              <a:rPr lang="ko-KR" altLang="en-US" sz="2500" spc="89" dirty="0"/>
              <a:t>대여금액의 </a:t>
            </a:r>
            <a:r>
              <a:rPr lang="en-US" altLang="ko-KR" sz="2500" spc="89" dirty="0"/>
              <a:t>10%</a:t>
            </a:r>
            <a:r>
              <a:rPr lang="ko-KR" altLang="en-US" sz="2500" spc="89" dirty="0"/>
              <a:t>를 </a:t>
            </a:r>
            <a:r>
              <a:rPr lang="ko-KR" altLang="en-US" sz="2500" spc="89" dirty="0" err="1"/>
              <a:t>마일리지로</a:t>
            </a:r>
            <a:r>
              <a:rPr lang="ko-KR" altLang="en-US" sz="2500" spc="89" dirty="0"/>
              <a:t> 적립 받을 수 있게 하고</a:t>
            </a:r>
            <a:r>
              <a:rPr lang="en-US" altLang="ko-KR" sz="2500" spc="89" dirty="0"/>
              <a:t>, </a:t>
            </a:r>
            <a:r>
              <a:rPr lang="ko-KR" altLang="en-US" sz="2500" spc="89" dirty="0" err="1"/>
              <a:t>마일리지는</a:t>
            </a:r>
            <a:r>
              <a:rPr lang="ko-KR" altLang="en-US" sz="2500" spc="89" dirty="0"/>
              <a:t> 현금처럼 사용 가능하다</a:t>
            </a:r>
            <a:r>
              <a:rPr lang="en-US" altLang="ko-KR" sz="2800" spc="89" dirty="0"/>
              <a:t>. 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08006" y="2696795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7" name="타원 6"/>
          <p:cNvSpPr/>
          <p:nvPr/>
        </p:nvSpPr>
        <p:spPr>
          <a:xfrm>
            <a:off x="4308210" y="2754318"/>
            <a:ext cx="1152128" cy="60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9" name="타원 8"/>
          <p:cNvSpPr/>
          <p:nvPr/>
        </p:nvSpPr>
        <p:spPr>
          <a:xfrm>
            <a:off x="5992114" y="1796695"/>
            <a:ext cx="1368152" cy="67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u="sng"/>
              <a:t>회원번호</a:t>
            </a:r>
          </a:p>
        </p:txBody>
      </p:sp>
      <p:sp>
        <p:nvSpPr>
          <p:cNvPr id="10" name="타원 9"/>
          <p:cNvSpPr/>
          <p:nvPr/>
        </p:nvSpPr>
        <p:spPr>
          <a:xfrm>
            <a:off x="4871902" y="3768142"/>
            <a:ext cx="11732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주소</a:t>
            </a:r>
          </a:p>
        </p:txBody>
      </p:sp>
      <p:sp>
        <p:nvSpPr>
          <p:cNvPr id="11" name="타원 10"/>
          <p:cNvSpPr/>
          <p:nvPr/>
        </p:nvSpPr>
        <p:spPr>
          <a:xfrm>
            <a:off x="7699935" y="2832037"/>
            <a:ext cx="1084533" cy="58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마일리지</a:t>
            </a:r>
          </a:p>
        </p:txBody>
      </p:sp>
      <p:sp>
        <p:nvSpPr>
          <p:cNvPr id="12" name="타원 11"/>
          <p:cNvSpPr/>
          <p:nvPr/>
        </p:nvSpPr>
        <p:spPr>
          <a:xfrm>
            <a:off x="6685368" y="3816889"/>
            <a:ext cx="1722660" cy="668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핸드폰 번호</a:t>
            </a:r>
          </a:p>
        </p:txBody>
      </p:sp>
      <p:cxnSp>
        <p:nvCxnSpPr>
          <p:cNvPr id="14" name="직선 연결선 13"/>
          <p:cNvCxnSpPr>
            <a:stCxn id="9" idx="4"/>
            <a:endCxn id="6" idx="0"/>
          </p:cNvCxnSpPr>
          <p:nvPr/>
        </p:nvCxnSpPr>
        <p:spPr>
          <a:xfrm flipH="1">
            <a:off x="6636098" y="2471599"/>
            <a:ext cx="40092" cy="22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6"/>
            <a:endCxn id="6" idx="1"/>
          </p:cNvCxnSpPr>
          <p:nvPr/>
        </p:nvCxnSpPr>
        <p:spPr>
          <a:xfrm>
            <a:off x="5460338" y="3056835"/>
            <a:ext cx="347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663990" y="3416875"/>
            <a:ext cx="328124" cy="35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2"/>
            <a:endCxn id="6" idx="3"/>
          </p:cNvCxnSpPr>
          <p:nvPr/>
        </p:nvCxnSpPr>
        <p:spPr>
          <a:xfrm flipH="1" flipV="1">
            <a:off x="7464190" y="3056835"/>
            <a:ext cx="235745" cy="6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248166" y="3416875"/>
            <a:ext cx="216024" cy="35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</p:cNvCxnSpPr>
          <p:nvPr/>
        </p:nvCxnSpPr>
        <p:spPr>
          <a:xfrm rot="5400000">
            <a:off x="4551202" y="4400523"/>
            <a:ext cx="633196" cy="3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4"/>
          </p:cNvCxnSpPr>
          <p:nvPr/>
        </p:nvCxnSpPr>
        <p:spPr>
          <a:xfrm rot="5400000">
            <a:off x="5142822" y="4613345"/>
            <a:ext cx="584837" cy="4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5"/>
          </p:cNvCxnSpPr>
          <p:nvPr/>
        </p:nvCxnSpPr>
        <p:spPr>
          <a:xfrm rot="16200000" flipH="1">
            <a:off x="5668082" y="4465083"/>
            <a:ext cx="705204" cy="29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151822" y="4641011"/>
            <a:ext cx="828092" cy="6857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시</a:t>
            </a:r>
          </a:p>
        </p:txBody>
      </p:sp>
      <p:sp>
        <p:nvSpPr>
          <p:cNvPr id="29" name="타원 28"/>
          <p:cNvSpPr/>
          <p:nvPr/>
        </p:nvSpPr>
        <p:spPr>
          <a:xfrm>
            <a:off x="5051922" y="4857035"/>
            <a:ext cx="828092" cy="6857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구</a:t>
            </a:r>
          </a:p>
        </p:txBody>
      </p:sp>
      <p:sp>
        <p:nvSpPr>
          <p:cNvPr id="30" name="타원 29"/>
          <p:cNvSpPr/>
          <p:nvPr/>
        </p:nvSpPr>
        <p:spPr>
          <a:xfrm>
            <a:off x="5952022" y="4677015"/>
            <a:ext cx="828092" cy="6857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95536" y="1312569"/>
            <a:ext cx="3826768" cy="4853136"/>
          </a:xfrm>
        </p:spPr>
        <p:txBody>
          <a:bodyPr vert="horz"/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도서 테이블에는 도서이름</a:t>
            </a:r>
            <a:r>
              <a:rPr lang="en-US" altLang="ko-KR" sz="2500" dirty="0"/>
              <a:t>, </a:t>
            </a:r>
            <a:r>
              <a:rPr lang="ko-KR" altLang="en-US" sz="2500" dirty="0"/>
              <a:t>분류기호</a:t>
            </a:r>
            <a:r>
              <a:rPr lang="en-US" altLang="ko-KR" sz="2500" dirty="0"/>
              <a:t>, </a:t>
            </a:r>
            <a:r>
              <a:rPr lang="ko-KR" altLang="en-US" sz="2500" dirty="0"/>
              <a:t>도서번호</a:t>
            </a:r>
            <a:r>
              <a:rPr lang="en-US" altLang="ko-KR" sz="2500" dirty="0"/>
              <a:t>, </a:t>
            </a:r>
            <a:r>
              <a:rPr lang="ko-KR" altLang="en-US" sz="2500" dirty="0"/>
              <a:t>지은이</a:t>
            </a:r>
            <a:r>
              <a:rPr lang="en-US" altLang="ko-KR" sz="2500" dirty="0"/>
              <a:t>, </a:t>
            </a:r>
            <a:r>
              <a:rPr lang="ko-KR" altLang="en-US" sz="2500" dirty="0"/>
              <a:t>출판사를 저장한다</a:t>
            </a:r>
            <a:r>
              <a:rPr lang="en-US" altLang="ko-KR" sz="2500" dirty="0"/>
              <a:t>. </a:t>
            </a:r>
          </a:p>
          <a:p>
            <a:r>
              <a:rPr lang="ko-KR" altLang="en-US" sz="2500" dirty="0"/>
              <a:t>분류기호는 장르별로 번호를 부여하고 도서 번호는 </a:t>
            </a:r>
            <a:r>
              <a:rPr lang="en-US" altLang="ko-KR" sz="2500" dirty="0"/>
              <a:t>ISBN</a:t>
            </a:r>
            <a:r>
              <a:rPr lang="ko-KR" altLang="en-US" sz="2500" dirty="0"/>
              <a:t>으로 정의해준다.</a:t>
            </a:r>
          </a:p>
          <a:p>
            <a:pPr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68144" y="2884553"/>
            <a:ext cx="162869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도서</a:t>
            </a:r>
          </a:p>
        </p:txBody>
      </p:sp>
      <p:sp>
        <p:nvSpPr>
          <p:cNvPr id="9" name="타원 8"/>
          <p:cNvSpPr/>
          <p:nvPr/>
        </p:nvSpPr>
        <p:spPr>
          <a:xfrm>
            <a:off x="4211960" y="2942076"/>
            <a:ext cx="1286797" cy="60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도서이름</a:t>
            </a:r>
          </a:p>
        </p:txBody>
      </p:sp>
      <p:sp>
        <p:nvSpPr>
          <p:cNvPr id="10" name="타원 9"/>
          <p:cNvSpPr/>
          <p:nvPr/>
        </p:nvSpPr>
        <p:spPr>
          <a:xfrm>
            <a:off x="6052252" y="1984453"/>
            <a:ext cx="1345444" cy="67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u="sng"/>
              <a:t>도서번호</a:t>
            </a:r>
          </a:p>
        </p:txBody>
      </p:sp>
      <p:sp>
        <p:nvSpPr>
          <p:cNvPr id="11" name="타원 10"/>
          <p:cNvSpPr/>
          <p:nvPr/>
        </p:nvSpPr>
        <p:spPr>
          <a:xfrm>
            <a:off x="4932040" y="3955900"/>
            <a:ext cx="11537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출판사</a:t>
            </a:r>
          </a:p>
        </p:txBody>
      </p:sp>
      <p:sp>
        <p:nvSpPr>
          <p:cNvPr id="12" name="타원 11"/>
          <p:cNvSpPr/>
          <p:nvPr/>
        </p:nvSpPr>
        <p:spPr>
          <a:xfrm>
            <a:off x="7760073" y="3019795"/>
            <a:ext cx="988391" cy="58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지은이</a:t>
            </a:r>
          </a:p>
        </p:txBody>
      </p:sp>
      <p:sp>
        <p:nvSpPr>
          <p:cNvPr id="13" name="타원 12"/>
          <p:cNvSpPr/>
          <p:nvPr/>
        </p:nvSpPr>
        <p:spPr>
          <a:xfrm>
            <a:off x="6876256" y="4004647"/>
            <a:ext cx="1453353" cy="60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분류기호</a:t>
            </a:r>
          </a:p>
          <a:p>
            <a:pPr algn="ctr"/>
            <a:r>
              <a:rPr lang="en-US" altLang="ko-KR" sz="1400"/>
              <a:t>(FK)</a:t>
            </a:r>
            <a:endParaRPr lang="ko-KR" altLang="en-US" sz="1400"/>
          </a:p>
        </p:txBody>
      </p:sp>
      <p:cxnSp>
        <p:nvCxnSpPr>
          <p:cNvPr id="14" name="직선 연결선 13"/>
          <p:cNvCxnSpPr>
            <a:stCxn id="10" idx="4"/>
            <a:endCxn id="8" idx="0"/>
          </p:cNvCxnSpPr>
          <p:nvPr/>
        </p:nvCxnSpPr>
        <p:spPr>
          <a:xfrm flipH="1">
            <a:off x="6682491" y="2659357"/>
            <a:ext cx="42483" cy="22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6"/>
            <a:endCxn id="8" idx="1"/>
          </p:cNvCxnSpPr>
          <p:nvPr/>
        </p:nvCxnSpPr>
        <p:spPr>
          <a:xfrm>
            <a:off x="5498757" y="3244593"/>
            <a:ext cx="369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724128" y="3604633"/>
            <a:ext cx="322677" cy="35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2"/>
            <a:endCxn id="8" idx="3"/>
          </p:cNvCxnSpPr>
          <p:nvPr/>
        </p:nvCxnSpPr>
        <p:spPr>
          <a:xfrm flipH="1" flipV="1">
            <a:off x="7496838" y="3244593"/>
            <a:ext cx="263235" cy="6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08304" y="3604633"/>
            <a:ext cx="212439" cy="35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0"/>
          </p:cNvCxnSpPr>
          <p:nvPr/>
        </p:nvCxnSpPr>
        <p:spPr>
          <a:xfrm flipV="1">
            <a:off x="6724974" y="1480397"/>
            <a:ext cx="726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228184" y="991500"/>
            <a:ext cx="1062192" cy="59690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ISBN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544" y="980728"/>
            <a:ext cx="3744416" cy="4608512"/>
          </a:xfrm>
        </p:spPr>
        <p:txBody>
          <a:bodyPr vert="horz" spcCol="1800000" anchor="ctr">
            <a:normAutofit/>
          </a:bodyPr>
          <a:lstStyle/>
          <a:p>
            <a:endParaRPr lang="en-US" altLang="ko-KR" sz="2500" spc="130" dirty="0"/>
          </a:p>
          <a:p>
            <a:r>
              <a:rPr lang="en-US" altLang="ko-KR" sz="2500" spc="130" dirty="0"/>
              <a:t>3. </a:t>
            </a:r>
            <a:r>
              <a:rPr lang="ko-KR" altLang="en-US" sz="2500" spc="130" dirty="0"/>
              <a:t>대출 테이블에는 도서번호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회원번호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대출권수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대출가격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연체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대출기간을 </a:t>
            </a:r>
            <a:r>
              <a:rPr lang="ko-KR" altLang="en-US" sz="2500" spc="130" dirty="0" smtClean="0"/>
              <a:t>저장한다</a:t>
            </a:r>
            <a:r>
              <a:rPr lang="en-US" altLang="ko-KR" sz="2500" spc="130" dirty="0"/>
              <a:t> </a:t>
            </a:r>
            <a:r>
              <a:rPr lang="ko-KR" altLang="en-US" sz="2500" spc="130" dirty="0" smtClean="0"/>
              <a:t>기간은 </a:t>
            </a:r>
            <a:r>
              <a:rPr lang="ko-KR" altLang="en-US" sz="2500" spc="130" dirty="0"/>
              <a:t>2주로 하고</a:t>
            </a:r>
            <a:r>
              <a:rPr lang="ko-KR" altLang="en-US" sz="2500" spc="130" dirty="0" smtClean="0"/>
              <a:t>, 연체일 수 마다 벌금100</a:t>
            </a:r>
            <a:r>
              <a:rPr lang="ko-KR" altLang="en-US" sz="2500" spc="130" dirty="0"/>
              <a:t>원씩 </a:t>
            </a:r>
            <a:r>
              <a:rPr lang="ko-KR" altLang="en-US" sz="2500" spc="130" dirty="0" smtClean="0"/>
              <a:t>부과되도록</a:t>
            </a:r>
            <a:r>
              <a:rPr lang="en-US" altLang="ko-KR" sz="2500" spc="130" dirty="0"/>
              <a:t> </a:t>
            </a:r>
            <a:r>
              <a:rPr lang="ko-KR" altLang="en-US" sz="2500" spc="130" dirty="0" smtClean="0"/>
              <a:t>정한다</a:t>
            </a:r>
            <a:r>
              <a:rPr lang="en-US" altLang="ko-KR" sz="2500" spc="130" dirty="0" smtClean="0"/>
              <a:t>.</a:t>
            </a:r>
            <a:endParaRPr lang="ko-KR" altLang="en-US" sz="2500" spc="130" dirty="0"/>
          </a:p>
          <a:p>
            <a:pPr>
              <a:lnSpc>
                <a:spcPct val="80000"/>
              </a:lnSpc>
            </a:pPr>
            <a:endParaRPr lang="ko-KR" altLang="en-US" sz="2500" spc="130" dirty="0"/>
          </a:p>
        </p:txBody>
      </p:sp>
      <p:sp>
        <p:nvSpPr>
          <p:cNvPr id="4" name="직사각형 3"/>
          <p:cNvSpPr/>
          <p:nvPr/>
        </p:nvSpPr>
        <p:spPr>
          <a:xfrm>
            <a:off x="5900060" y="2706920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대출</a:t>
            </a:r>
          </a:p>
        </p:txBody>
      </p:sp>
      <p:sp>
        <p:nvSpPr>
          <p:cNvPr id="5" name="타원 4"/>
          <p:cNvSpPr/>
          <p:nvPr/>
        </p:nvSpPr>
        <p:spPr>
          <a:xfrm>
            <a:off x="4309698" y="2424784"/>
            <a:ext cx="1308516" cy="60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회원번호</a:t>
            </a:r>
            <a:r>
              <a:rPr lang="en-US" altLang="ko-KR" sz="1400"/>
              <a:t>(FK)</a:t>
            </a:r>
            <a:endParaRPr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084168" y="1806820"/>
            <a:ext cx="1368152" cy="67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도서번호</a:t>
            </a:r>
          </a:p>
          <a:p>
            <a:pPr algn="ctr"/>
            <a:r>
              <a:rPr lang="en-US" altLang="ko-KR" sz="1400"/>
              <a:t>(FK)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>
          <a:xfrm>
            <a:off x="4309698" y="3571016"/>
            <a:ext cx="11732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대출권수</a:t>
            </a:r>
          </a:p>
        </p:txBody>
      </p:sp>
      <p:sp>
        <p:nvSpPr>
          <p:cNvPr id="8" name="타원 7"/>
          <p:cNvSpPr/>
          <p:nvPr/>
        </p:nvSpPr>
        <p:spPr>
          <a:xfrm>
            <a:off x="7791989" y="2842162"/>
            <a:ext cx="1028483" cy="58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연체</a:t>
            </a:r>
          </a:p>
        </p:txBody>
      </p:sp>
      <p:sp>
        <p:nvSpPr>
          <p:cNvPr id="9" name="타원 8"/>
          <p:cNvSpPr/>
          <p:nvPr/>
        </p:nvSpPr>
        <p:spPr>
          <a:xfrm>
            <a:off x="7196204" y="3715032"/>
            <a:ext cx="1477883" cy="60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대출가격</a:t>
            </a:r>
          </a:p>
        </p:txBody>
      </p:sp>
      <p:cxnSp>
        <p:nvCxnSpPr>
          <p:cNvPr id="10" name="직선 연결선 9"/>
          <p:cNvCxnSpPr>
            <a:stCxn id="6" idx="4"/>
            <a:endCxn id="4" idx="0"/>
          </p:cNvCxnSpPr>
          <p:nvPr/>
        </p:nvCxnSpPr>
        <p:spPr>
          <a:xfrm flipH="1">
            <a:off x="6728152" y="2481724"/>
            <a:ext cx="40092" cy="22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6"/>
          </p:cNvCxnSpPr>
          <p:nvPr/>
        </p:nvCxnSpPr>
        <p:spPr>
          <a:xfrm>
            <a:off x="5618214" y="2727301"/>
            <a:ext cx="281846" cy="11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7"/>
          </p:cNvCxnSpPr>
          <p:nvPr/>
        </p:nvCxnSpPr>
        <p:spPr>
          <a:xfrm flipV="1">
            <a:off x="5311118" y="3246980"/>
            <a:ext cx="588942" cy="40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2"/>
            <a:endCxn id="4" idx="3"/>
          </p:cNvCxnSpPr>
          <p:nvPr/>
        </p:nvCxnSpPr>
        <p:spPr>
          <a:xfrm flipH="1" flipV="1">
            <a:off x="7556244" y="3066960"/>
            <a:ext cx="235745" cy="6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56244" y="3427000"/>
            <a:ext cx="235745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655222" y="3870445"/>
            <a:ext cx="12560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대출기간</a:t>
            </a:r>
          </a:p>
        </p:txBody>
      </p: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6283248" y="3427000"/>
            <a:ext cx="264884" cy="44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9532" y="1448780"/>
            <a:ext cx="4320480" cy="3532928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ko-KR" spc="95" dirty="0"/>
          </a:p>
          <a:p>
            <a:pPr>
              <a:lnSpc>
                <a:spcPct val="110000"/>
              </a:lnSpc>
            </a:pPr>
            <a:r>
              <a:rPr lang="en-US" altLang="ko-KR" sz="2500" spc="130" dirty="0"/>
              <a:t>4. </a:t>
            </a:r>
            <a:r>
              <a:rPr lang="ko-KR" altLang="en-US" sz="2500" spc="130" dirty="0"/>
              <a:t>예약테이블에는 회원번호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도서번호</a:t>
            </a:r>
            <a:r>
              <a:rPr lang="en-US" altLang="ko-KR" sz="2500" spc="130" dirty="0"/>
              <a:t>, </a:t>
            </a:r>
            <a:r>
              <a:rPr lang="ko-KR" altLang="en-US" sz="2500" spc="130" dirty="0"/>
              <a:t>대출 현황을 저장한다.</a:t>
            </a:r>
          </a:p>
          <a:p>
            <a:pPr>
              <a:lnSpc>
                <a:spcPct val="110000"/>
              </a:lnSpc>
              <a:buNone/>
            </a:pPr>
            <a:r>
              <a:rPr lang="ko-KR" altLang="en-US" sz="2500" spc="130" dirty="0"/>
              <a:t>   만약 </a:t>
            </a:r>
            <a:r>
              <a:rPr lang="ko-KR" altLang="en-US" sz="2500" spc="130" dirty="0" smtClean="0"/>
              <a:t>대출 중일 </a:t>
            </a:r>
            <a:r>
              <a:rPr lang="ko-KR" altLang="en-US" sz="2500" spc="130" dirty="0"/>
              <a:t>경우에는 대출 </a:t>
            </a:r>
            <a:r>
              <a:rPr lang="ko-KR" altLang="en-US" sz="2500" spc="130" dirty="0" smtClean="0"/>
              <a:t>기</a:t>
            </a:r>
            <a:r>
              <a:rPr lang="ko-KR" altLang="en-US" sz="2500" spc="130" dirty="0"/>
              <a:t>간</a:t>
            </a:r>
            <a:r>
              <a:rPr lang="ko-KR" altLang="en-US" sz="2500" spc="130" dirty="0" smtClean="0"/>
              <a:t>을 </a:t>
            </a:r>
            <a:r>
              <a:rPr lang="ko-KR" altLang="en-US" sz="2500" spc="130" dirty="0"/>
              <a:t>표시해 주고, 대출 중이지 않으면 </a:t>
            </a:r>
            <a:r>
              <a:rPr lang="en-US" altLang="ko-KR" sz="2500" spc="130" dirty="0" smtClean="0"/>
              <a:t>null</a:t>
            </a:r>
            <a:r>
              <a:rPr lang="ko-KR" altLang="en-US" sz="2500" spc="130" dirty="0"/>
              <a:t>로 정의해 준다.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pc="95" dirty="0"/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96638" y="2776541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예약</a:t>
            </a:r>
          </a:p>
        </p:txBody>
      </p:sp>
      <p:sp>
        <p:nvSpPr>
          <p:cNvPr id="6" name="타원 5"/>
          <p:cNvSpPr/>
          <p:nvPr/>
        </p:nvSpPr>
        <p:spPr>
          <a:xfrm>
            <a:off x="6196268" y="1808820"/>
            <a:ext cx="1368152" cy="67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도서번호</a:t>
            </a:r>
          </a:p>
          <a:p>
            <a:pPr algn="ctr"/>
            <a:r>
              <a:rPr lang="en-US" altLang="ko-KR" sz="1400" dirty="0"/>
              <a:t>(FK)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6852537" y="4143093"/>
            <a:ext cx="1477883" cy="60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대출현황</a:t>
            </a:r>
          </a:p>
        </p:txBody>
      </p:sp>
      <p:cxnSp>
        <p:nvCxnSpPr>
          <p:cNvPr id="10" name="직선 연결선 9"/>
          <p:cNvCxnSpPr>
            <a:stCxn id="6" idx="4"/>
            <a:endCxn id="4" idx="0"/>
          </p:cNvCxnSpPr>
          <p:nvPr/>
        </p:nvCxnSpPr>
        <p:spPr>
          <a:xfrm flipH="1">
            <a:off x="6824730" y="2483724"/>
            <a:ext cx="55614" cy="29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0"/>
          </p:cNvCxnSpPr>
          <p:nvPr/>
        </p:nvCxnSpPr>
        <p:spPr>
          <a:xfrm>
            <a:off x="7308304" y="3496621"/>
            <a:ext cx="283175" cy="64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986381" y="4123106"/>
            <a:ext cx="12560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/>
              <a:t>회원번호</a:t>
            </a:r>
          </a:p>
          <a:p>
            <a:pPr algn="ctr"/>
            <a:r>
              <a:rPr lang="en-US" altLang="ko-KR" sz="1200" dirty="0"/>
              <a:t>(FK)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endCxn id="15" idx="0"/>
          </p:cNvCxnSpPr>
          <p:nvPr/>
        </p:nvCxnSpPr>
        <p:spPr>
          <a:xfrm flipH="1">
            <a:off x="5614407" y="3496621"/>
            <a:ext cx="581861" cy="62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544" y="1834714"/>
            <a:ext cx="4114800" cy="4140460"/>
          </a:xfrm>
        </p:spPr>
        <p:txBody>
          <a:bodyPr vert="horz">
            <a:norm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도서분류 테이블에는 분류명</a:t>
            </a:r>
            <a:r>
              <a:rPr lang="en-US" altLang="ko-KR" sz="2500" dirty="0"/>
              <a:t>, </a:t>
            </a:r>
            <a:r>
              <a:rPr lang="ko-KR" altLang="en-US" sz="2500" dirty="0" smtClean="0"/>
              <a:t>분류 </a:t>
            </a:r>
            <a:r>
              <a:rPr lang="ko-KR" altLang="en-US" sz="2500" dirty="0" err="1" smtClean="0"/>
              <a:t>기호을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저장한다</a:t>
            </a:r>
            <a:r>
              <a:rPr lang="en-US" altLang="ko-KR" sz="2500" dirty="0"/>
              <a:t>.</a:t>
            </a:r>
          </a:p>
          <a:p>
            <a:pPr>
              <a:buNone/>
            </a:pPr>
            <a:r>
              <a:rPr lang="ko-KR" altLang="en-US" sz="2500" dirty="0"/>
              <a:t>   분류명은 장르(순정,무</a:t>
            </a:r>
            <a:r>
              <a:rPr lang="ko-KR" altLang="en-US" sz="2500" b="0" i="0" spc="5" baseline="0" dirty="0">
                <a:latin typeface="+mn-lt"/>
                <a:ea typeface="+mn-ea"/>
                <a:cs typeface="+mn-cs"/>
              </a:rPr>
              <a:t>협, 사회, </a:t>
            </a:r>
            <a:r>
              <a:rPr lang="en-US" altLang="ko-KR" sz="2500" b="0" i="0" spc="5" baseline="0" dirty="0">
                <a:latin typeface="+mn-lt"/>
                <a:ea typeface="+mn-ea"/>
                <a:cs typeface="+mn-cs"/>
              </a:rPr>
              <a:t>IT...)</a:t>
            </a:r>
            <a:r>
              <a:rPr lang="ko-KR" altLang="en-US" sz="2500" b="0" i="0" spc="5" baseline="0" dirty="0">
                <a:latin typeface="+mn-lt"/>
                <a:ea typeface="+mn-ea"/>
                <a:cs typeface="+mn-cs"/>
              </a:rPr>
              <a:t>설명, 분류기호는 장르별로 번호를 부여한다.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96638" y="2776541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도서분류</a:t>
            </a:r>
          </a:p>
        </p:txBody>
      </p:sp>
      <p:sp>
        <p:nvSpPr>
          <p:cNvPr id="6" name="타원 5"/>
          <p:cNvSpPr/>
          <p:nvPr/>
        </p:nvSpPr>
        <p:spPr>
          <a:xfrm>
            <a:off x="7047274" y="3896338"/>
            <a:ext cx="1477883" cy="60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분류명</a:t>
            </a:r>
          </a:p>
        </p:txBody>
      </p:sp>
      <p:cxnSp>
        <p:nvCxnSpPr>
          <p:cNvPr id="8" name="직선 연결선 7"/>
          <p:cNvCxnSpPr>
            <a:endCxn id="6" idx="0"/>
          </p:cNvCxnSpPr>
          <p:nvPr/>
        </p:nvCxnSpPr>
        <p:spPr>
          <a:xfrm>
            <a:off x="7564420" y="3529120"/>
            <a:ext cx="221796" cy="36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940216" y="3856364"/>
            <a:ext cx="1431984" cy="724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u="sng"/>
              <a:t>분류기호</a:t>
            </a:r>
            <a:endParaRPr lang="en-US" altLang="ko-KR" sz="1600" u="sng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731754" y="3529120"/>
            <a:ext cx="264884" cy="3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39488" y="1460711"/>
            <a:ext cx="1202688" cy="522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6" name="타원 5"/>
          <p:cNvSpPr/>
          <p:nvPr/>
        </p:nvSpPr>
        <p:spPr>
          <a:xfrm>
            <a:off x="373797" y="1501290"/>
            <a:ext cx="801969" cy="439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이름</a:t>
            </a:r>
          </a:p>
        </p:txBody>
      </p:sp>
      <p:sp>
        <p:nvSpPr>
          <p:cNvPr id="7" name="타원 6"/>
          <p:cNvSpPr/>
          <p:nvPr/>
        </p:nvSpPr>
        <p:spPr>
          <a:xfrm>
            <a:off x="1029430" y="772323"/>
            <a:ext cx="993525" cy="490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u="sng"/>
              <a:t>회원번호</a:t>
            </a:r>
          </a:p>
        </p:txBody>
      </p:sp>
      <p:sp>
        <p:nvSpPr>
          <p:cNvPr id="8" name="타원 7"/>
          <p:cNvSpPr/>
          <p:nvPr/>
        </p:nvSpPr>
        <p:spPr>
          <a:xfrm>
            <a:off x="841661" y="2069441"/>
            <a:ext cx="851981" cy="418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주소</a:t>
            </a:r>
          </a:p>
        </p:txBody>
      </p:sp>
      <p:sp>
        <p:nvSpPr>
          <p:cNvPr id="9" name="타원 8"/>
          <p:cNvSpPr/>
          <p:nvPr/>
        </p:nvSpPr>
        <p:spPr>
          <a:xfrm>
            <a:off x="2264999" y="631179"/>
            <a:ext cx="1172500" cy="424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err="1"/>
              <a:t>마일리지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982977" y="1119017"/>
            <a:ext cx="1250962" cy="485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핸드폰 번호</a:t>
            </a:r>
          </a:p>
        </p:txBody>
      </p:sp>
      <p:cxnSp>
        <p:nvCxnSpPr>
          <p:cNvPr id="11" name="직선 연결선 10"/>
          <p:cNvCxnSpPr>
            <a:stCxn id="7" idx="4"/>
          </p:cNvCxnSpPr>
          <p:nvPr/>
        </p:nvCxnSpPr>
        <p:spPr>
          <a:xfrm>
            <a:off x="1526193" y="1262425"/>
            <a:ext cx="167449" cy="19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5" idx="1"/>
          </p:cNvCxnSpPr>
          <p:nvPr/>
        </p:nvCxnSpPr>
        <p:spPr>
          <a:xfrm flipV="1">
            <a:off x="1190574" y="1722165"/>
            <a:ext cx="348914" cy="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441648" y="1983620"/>
            <a:ext cx="251994" cy="14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3"/>
            <a:endCxn id="5" idx="0"/>
          </p:cNvCxnSpPr>
          <p:nvPr/>
        </p:nvCxnSpPr>
        <p:spPr>
          <a:xfrm flipH="1">
            <a:off x="2140832" y="993681"/>
            <a:ext cx="295876" cy="4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0" idx="2"/>
          </p:cNvCxnSpPr>
          <p:nvPr/>
        </p:nvCxnSpPr>
        <p:spPr>
          <a:xfrm flipV="1">
            <a:off x="2710607" y="1361568"/>
            <a:ext cx="272370" cy="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012159" y="1554629"/>
            <a:ext cx="1520484" cy="576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도서</a:t>
            </a:r>
          </a:p>
        </p:txBody>
      </p:sp>
      <p:sp>
        <p:nvSpPr>
          <p:cNvPr id="49" name="타원 48"/>
          <p:cNvSpPr/>
          <p:nvPr/>
        </p:nvSpPr>
        <p:spPr>
          <a:xfrm>
            <a:off x="4568273" y="1628262"/>
            <a:ext cx="1083848" cy="4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/>
              <a:t>도서이름</a:t>
            </a:r>
          </a:p>
        </p:txBody>
      </p:sp>
      <p:sp>
        <p:nvSpPr>
          <p:cNvPr id="50" name="타원 49"/>
          <p:cNvSpPr/>
          <p:nvPr/>
        </p:nvSpPr>
        <p:spPr>
          <a:xfrm>
            <a:off x="6902244" y="765610"/>
            <a:ext cx="1133245" cy="45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u="sng"/>
              <a:t>도서번호</a:t>
            </a:r>
          </a:p>
        </p:txBody>
      </p:sp>
      <p:sp>
        <p:nvSpPr>
          <p:cNvPr id="51" name="타원 50"/>
          <p:cNvSpPr/>
          <p:nvPr/>
        </p:nvSpPr>
        <p:spPr>
          <a:xfrm>
            <a:off x="5442221" y="765610"/>
            <a:ext cx="971796" cy="45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출판사</a:t>
            </a:r>
          </a:p>
        </p:txBody>
      </p:sp>
      <p:sp>
        <p:nvSpPr>
          <p:cNvPr id="52" name="타원 51"/>
          <p:cNvSpPr/>
          <p:nvPr/>
        </p:nvSpPr>
        <p:spPr>
          <a:xfrm>
            <a:off x="7804878" y="1628262"/>
            <a:ext cx="979590" cy="396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지은이</a:t>
            </a:r>
          </a:p>
        </p:txBody>
      </p:sp>
      <p:cxnSp>
        <p:nvCxnSpPr>
          <p:cNvPr id="54" name="직선 연결선 53"/>
          <p:cNvCxnSpPr>
            <a:stCxn id="50" idx="4"/>
          </p:cNvCxnSpPr>
          <p:nvPr/>
        </p:nvCxnSpPr>
        <p:spPr>
          <a:xfrm flipH="1">
            <a:off x="7271109" y="1223118"/>
            <a:ext cx="197758" cy="3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6"/>
            <a:endCxn id="48" idx="1"/>
          </p:cNvCxnSpPr>
          <p:nvPr/>
        </p:nvCxnSpPr>
        <p:spPr>
          <a:xfrm>
            <a:off x="5652121" y="1833334"/>
            <a:ext cx="360038" cy="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2" idx="2"/>
            <a:endCxn id="48" idx="3"/>
          </p:cNvCxnSpPr>
          <p:nvPr/>
        </p:nvCxnSpPr>
        <p:spPr>
          <a:xfrm flipH="1">
            <a:off x="7532643" y="1826489"/>
            <a:ext cx="272235" cy="1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6094976" y="1223118"/>
            <a:ext cx="319041" cy="3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428266" y="4088570"/>
            <a:ext cx="1053623" cy="51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/>
              <a:t>대출</a:t>
            </a:r>
          </a:p>
        </p:txBody>
      </p:sp>
      <p:sp>
        <p:nvSpPr>
          <p:cNvPr id="87" name="타원 86"/>
          <p:cNvSpPr/>
          <p:nvPr/>
        </p:nvSpPr>
        <p:spPr>
          <a:xfrm>
            <a:off x="105667" y="4737757"/>
            <a:ext cx="1325669" cy="43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대출권수</a:t>
            </a:r>
          </a:p>
        </p:txBody>
      </p:sp>
      <p:sp>
        <p:nvSpPr>
          <p:cNvPr id="88" name="타원 87"/>
          <p:cNvSpPr/>
          <p:nvPr/>
        </p:nvSpPr>
        <p:spPr>
          <a:xfrm>
            <a:off x="3002752" y="4224417"/>
            <a:ext cx="755860" cy="415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연체</a:t>
            </a:r>
          </a:p>
        </p:txBody>
      </p:sp>
      <p:sp>
        <p:nvSpPr>
          <p:cNvPr id="89" name="타원 88"/>
          <p:cNvSpPr/>
          <p:nvPr/>
        </p:nvSpPr>
        <p:spPr>
          <a:xfrm>
            <a:off x="2381153" y="4967046"/>
            <a:ext cx="94019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대출가격</a:t>
            </a:r>
          </a:p>
        </p:txBody>
      </p:sp>
      <p:cxnSp>
        <p:nvCxnSpPr>
          <p:cNvPr id="92" name="직선 연결선 91"/>
          <p:cNvCxnSpPr>
            <a:stCxn id="87" idx="7"/>
          </p:cNvCxnSpPr>
          <p:nvPr/>
        </p:nvCxnSpPr>
        <p:spPr>
          <a:xfrm flipV="1">
            <a:off x="1237196" y="4588864"/>
            <a:ext cx="204452" cy="21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8" idx="2"/>
            <a:endCxn id="84" idx="3"/>
          </p:cNvCxnSpPr>
          <p:nvPr/>
        </p:nvCxnSpPr>
        <p:spPr>
          <a:xfrm flipH="1" flipV="1">
            <a:off x="2481889" y="4344375"/>
            <a:ext cx="520863" cy="8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89" idx="0"/>
          </p:cNvCxnSpPr>
          <p:nvPr/>
        </p:nvCxnSpPr>
        <p:spPr>
          <a:xfrm>
            <a:off x="2481889" y="4600180"/>
            <a:ext cx="369360" cy="36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1442754" y="5015929"/>
            <a:ext cx="799069" cy="460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/>
              <a:t>대출기간</a:t>
            </a:r>
          </a:p>
        </p:txBody>
      </p:sp>
      <p:cxnSp>
        <p:nvCxnSpPr>
          <p:cNvPr id="96" name="직선 연결선 95"/>
          <p:cNvCxnSpPr>
            <a:stCxn id="84" idx="2"/>
            <a:endCxn id="95" idx="0"/>
          </p:cNvCxnSpPr>
          <p:nvPr/>
        </p:nvCxnSpPr>
        <p:spPr>
          <a:xfrm flipH="1">
            <a:off x="1842289" y="4600180"/>
            <a:ext cx="112789" cy="41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628909" y="4630240"/>
            <a:ext cx="1445211" cy="495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예약</a:t>
            </a:r>
          </a:p>
        </p:txBody>
      </p:sp>
      <p:sp>
        <p:nvSpPr>
          <p:cNvPr id="122" name="타원 121"/>
          <p:cNvSpPr/>
          <p:nvPr/>
        </p:nvSpPr>
        <p:spPr>
          <a:xfrm>
            <a:off x="4805353" y="5414498"/>
            <a:ext cx="1289623" cy="495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대출현황</a:t>
            </a:r>
          </a:p>
        </p:txBody>
      </p:sp>
      <p:cxnSp>
        <p:nvCxnSpPr>
          <p:cNvPr id="124" name="직선 연결선 123"/>
          <p:cNvCxnSpPr>
            <a:endCxn id="122" idx="0"/>
          </p:cNvCxnSpPr>
          <p:nvPr/>
        </p:nvCxnSpPr>
        <p:spPr>
          <a:xfrm>
            <a:off x="5322499" y="5110607"/>
            <a:ext cx="127666" cy="30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164361" y="4457238"/>
            <a:ext cx="1170940" cy="558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/>
              <a:t>도서분류</a:t>
            </a:r>
          </a:p>
        </p:txBody>
      </p:sp>
      <p:sp>
        <p:nvSpPr>
          <p:cNvPr id="142" name="타원 141"/>
          <p:cNvSpPr/>
          <p:nvPr/>
        </p:nvSpPr>
        <p:spPr>
          <a:xfrm>
            <a:off x="7655276" y="5404924"/>
            <a:ext cx="1044879" cy="471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분류명</a:t>
            </a:r>
          </a:p>
        </p:txBody>
      </p:sp>
      <p:cxnSp>
        <p:nvCxnSpPr>
          <p:cNvPr id="143" name="직선 연결선 142"/>
          <p:cNvCxnSpPr>
            <a:endCxn id="142" idx="0"/>
          </p:cNvCxnSpPr>
          <p:nvPr/>
        </p:nvCxnSpPr>
        <p:spPr>
          <a:xfrm>
            <a:off x="7950074" y="5036070"/>
            <a:ext cx="227642" cy="36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6421137" y="5388292"/>
            <a:ext cx="1111506" cy="562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u="sng"/>
              <a:t>분류기호</a:t>
            </a:r>
            <a:endParaRPr lang="en-US" altLang="ko-KR" sz="1100" u="sng"/>
          </a:p>
        </p:txBody>
      </p:sp>
      <p:cxnSp>
        <p:nvCxnSpPr>
          <p:cNvPr id="145" name="직선 연결선 144"/>
          <p:cNvCxnSpPr>
            <a:endCxn id="144" idx="0"/>
          </p:cNvCxnSpPr>
          <p:nvPr/>
        </p:nvCxnSpPr>
        <p:spPr>
          <a:xfrm flipH="1">
            <a:off x="6976890" y="5015929"/>
            <a:ext cx="303617" cy="37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판단 116"/>
          <p:cNvSpPr/>
          <p:nvPr/>
        </p:nvSpPr>
        <p:spPr>
          <a:xfrm>
            <a:off x="4301380" y="2899988"/>
            <a:ext cx="1107808" cy="683517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대출</a:t>
            </a:r>
          </a:p>
        </p:txBody>
      </p:sp>
      <p:sp>
        <p:nvSpPr>
          <p:cNvPr id="2088" name="순서도: 판단 2087"/>
          <p:cNvSpPr/>
          <p:nvPr/>
        </p:nvSpPr>
        <p:spPr>
          <a:xfrm>
            <a:off x="2445590" y="2650293"/>
            <a:ext cx="985353" cy="614501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2094" name="꺾인 연결선 2093"/>
          <p:cNvCxnSpPr>
            <a:stCxn id="2088" idx="2"/>
            <a:endCxn id="120" idx="0"/>
          </p:cNvCxnSpPr>
          <p:nvPr/>
        </p:nvCxnSpPr>
        <p:spPr>
          <a:xfrm rot="16200000" flipH="1">
            <a:off x="3462168" y="2740893"/>
            <a:ext cx="1365446" cy="2413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9" name="순서도: 판단 2098"/>
          <p:cNvSpPr/>
          <p:nvPr/>
        </p:nvSpPr>
        <p:spPr>
          <a:xfrm>
            <a:off x="6738715" y="3089755"/>
            <a:ext cx="1083583" cy="644724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200"/>
              <a:t>분류</a:t>
            </a:r>
          </a:p>
        </p:txBody>
      </p:sp>
      <p:cxnSp>
        <p:nvCxnSpPr>
          <p:cNvPr id="2101" name="직선 연결선 2100"/>
          <p:cNvCxnSpPr>
            <a:endCxn id="2099" idx="0"/>
          </p:cNvCxnSpPr>
          <p:nvPr/>
        </p:nvCxnSpPr>
        <p:spPr>
          <a:xfrm>
            <a:off x="7266545" y="2150021"/>
            <a:ext cx="13962" cy="93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순서도: 판단 2106"/>
          <p:cNvSpPr/>
          <p:nvPr/>
        </p:nvSpPr>
        <p:spPr>
          <a:xfrm>
            <a:off x="5969417" y="3501724"/>
            <a:ext cx="1008113" cy="760870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200"/>
              <a:t>예약</a:t>
            </a:r>
          </a:p>
        </p:txBody>
      </p:sp>
      <p:cxnSp>
        <p:nvCxnSpPr>
          <p:cNvPr id="2112" name="꺾인 연결선 2111"/>
          <p:cNvCxnSpPr>
            <a:stCxn id="2107" idx="2"/>
            <a:endCxn id="120" idx="3"/>
          </p:cNvCxnSpPr>
          <p:nvPr/>
        </p:nvCxnSpPr>
        <p:spPr>
          <a:xfrm rot="5400000">
            <a:off x="5966218" y="4370496"/>
            <a:ext cx="615158" cy="3993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822298" y="696450"/>
            <a:ext cx="233164" cy="13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842320" y="353121"/>
            <a:ext cx="864096" cy="34332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500" dirty="0"/>
              <a:t>ISBN</a:t>
            </a:r>
          </a:p>
        </p:txBody>
      </p:sp>
      <p:cxnSp>
        <p:nvCxnSpPr>
          <p:cNvPr id="19" name="직선 연결선 18"/>
          <p:cNvCxnSpPr>
            <a:stCxn id="8" idx="2"/>
            <a:endCxn id="27" idx="0"/>
          </p:cNvCxnSpPr>
          <p:nvPr/>
        </p:nvCxnSpPr>
        <p:spPr>
          <a:xfrm flipH="1">
            <a:off x="508955" y="2278604"/>
            <a:ext cx="332706" cy="125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80" idx="0"/>
          </p:cNvCxnSpPr>
          <p:nvPr/>
        </p:nvCxnSpPr>
        <p:spPr>
          <a:xfrm flipH="1">
            <a:off x="866494" y="2436279"/>
            <a:ext cx="264953" cy="18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4"/>
            <a:endCxn id="81" idx="7"/>
          </p:cNvCxnSpPr>
          <p:nvPr/>
        </p:nvCxnSpPr>
        <p:spPr>
          <a:xfrm>
            <a:off x="1267652" y="2487767"/>
            <a:ext cx="163684" cy="21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46019" y="2404282"/>
            <a:ext cx="325872" cy="35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</a:t>
            </a:r>
            <a:endParaRPr lang="en-US" altLang="ko-KR" sz="1500" dirty="0" smtClean="0"/>
          </a:p>
        </p:txBody>
      </p:sp>
      <p:sp>
        <p:nvSpPr>
          <p:cNvPr id="80" name="타원 79"/>
          <p:cNvSpPr/>
          <p:nvPr/>
        </p:nvSpPr>
        <p:spPr>
          <a:xfrm>
            <a:off x="703558" y="2619888"/>
            <a:ext cx="325872" cy="35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구</a:t>
            </a:r>
            <a:endParaRPr lang="en-US" altLang="ko-KR" sz="1500" dirty="0" smtClean="0"/>
          </a:p>
        </p:txBody>
      </p:sp>
      <p:sp>
        <p:nvSpPr>
          <p:cNvPr id="81" name="타원 80"/>
          <p:cNvSpPr/>
          <p:nvPr/>
        </p:nvSpPr>
        <p:spPr>
          <a:xfrm>
            <a:off x="1153187" y="2658955"/>
            <a:ext cx="325872" cy="3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</a:t>
            </a:r>
            <a:endParaRPr lang="en-US" altLang="ko-KR" sz="1500" dirty="0" smtClean="0"/>
          </a:p>
        </p:txBody>
      </p:sp>
      <p:cxnSp>
        <p:nvCxnSpPr>
          <p:cNvPr id="3" name="직선 연결선 2"/>
          <p:cNvCxnSpPr>
            <a:stCxn id="117" idx="2"/>
            <a:endCxn id="84" idx="3"/>
          </p:cNvCxnSpPr>
          <p:nvPr/>
        </p:nvCxnSpPr>
        <p:spPr>
          <a:xfrm flipH="1">
            <a:off x="2481889" y="3583505"/>
            <a:ext cx="2373395" cy="76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117" idx="3"/>
          </p:cNvCxnSpPr>
          <p:nvPr/>
        </p:nvCxnSpPr>
        <p:spPr>
          <a:xfrm flipV="1">
            <a:off x="5409188" y="2150021"/>
            <a:ext cx="602971" cy="1091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7" idx="1"/>
            <a:endCxn id="5" idx="3"/>
          </p:cNvCxnSpPr>
          <p:nvPr/>
        </p:nvCxnSpPr>
        <p:spPr>
          <a:xfrm rot="10800000">
            <a:off x="2742176" y="1722165"/>
            <a:ext cx="1559204" cy="15195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07" idx="0"/>
          </p:cNvCxnSpPr>
          <p:nvPr/>
        </p:nvCxnSpPr>
        <p:spPr>
          <a:xfrm flipV="1">
            <a:off x="6473474" y="2150021"/>
            <a:ext cx="0" cy="135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88" idx="1"/>
            <a:endCxn id="5" idx="2"/>
          </p:cNvCxnSpPr>
          <p:nvPr/>
        </p:nvCxnSpPr>
        <p:spPr>
          <a:xfrm rot="10800000">
            <a:off x="2140832" y="1983620"/>
            <a:ext cx="304758" cy="973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99" idx="2"/>
            <a:endCxn id="141" idx="0"/>
          </p:cNvCxnSpPr>
          <p:nvPr/>
        </p:nvCxnSpPr>
        <p:spPr>
          <a:xfrm>
            <a:off x="7280507" y="3734479"/>
            <a:ext cx="469324" cy="72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4" idx="0"/>
          </p:cNvCxnSpPr>
          <p:nvPr/>
        </p:nvCxnSpPr>
        <p:spPr>
          <a:xfrm flipV="1">
            <a:off x="1955078" y="2024715"/>
            <a:ext cx="67877" cy="20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93504"/>
            <a:ext cx="7111928" cy="561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4204" y="311629"/>
            <a:ext cx="72201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3. Erwin</a:t>
            </a:r>
            <a:r>
              <a:rPr lang="ko-KR" altLang="en-US" sz="2500" dirty="0" smtClean="0">
                <a:solidFill>
                  <a:schemeClr val="tx1"/>
                </a:solidFill>
              </a:rPr>
              <a:t>을 사용해서 만든  </a:t>
            </a:r>
            <a:r>
              <a:rPr lang="en-US" altLang="ko-KR" sz="2500" dirty="0" smtClean="0">
                <a:solidFill>
                  <a:schemeClr val="tx1"/>
                </a:solidFill>
              </a:rPr>
              <a:t>ER diagram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</TotalTime>
  <Words>282</Words>
  <Application>Microsoft Office PowerPoint</Application>
  <PresentationFormat>화면 슬라이드 쇼(4:3)</PresentationFormat>
  <Paragraphs>130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도서관리 DB 설계  중간발표</vt:lpstr>
      <vt:lpstr>목차</vt:lpstr>
      <vt:lpstr>1. 요구사항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DB 설계  중간발표</dc:title>
  <dc:creator>나여니</dc:creator>
  <cp:lastModifiedBy>Registered User</cp:lastModifiedBy>
  <cp:revision>37</cp:revision>
  <dcterms:created xsi:type="dcterms:W3CDTF">2016-10-28T06:11:24Z</dcterms:created>
  <dcterms:modified xsi:type="dcterms:W3CDTF">2016-11-03T20:41:15Z</dcterms:modified>
</cp:coreProperties>
</file>