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312" r:id="rId4"/>
    <p:sldId id="313" r:id="rId5"/>
    <p:sldId id="281" r:id="rId6"/>
    <p:sldId id="293" r:id="rId7"/>
    <p:sldId id="316" r:id="rId8"/>
    <p:sldId id="314" r:id="rId9"/>
    <p:sldId id="302" r:id="rId10"/>
    <p:sldId id="303" r:id="rId11"/>
    <p:sldId id="300" r:id="rId12"/>
    <p:sldId id="311" r:id="rId13"/>
    <p:sldId id="307" r:id="rId14"/>
    <p:sldId id="290" r:id="rId15"/>
    <p:sldId id="261" r:id="rId16"/>
    <p:sldId id="321" r:id="rId17"/>
    <p:sldId id="358" r:id="rId18"/>
    <p:sldId id="270" r:id="rId19"/>
    <p:sldId id="273" r:id="rId20"/>
    <p:sldId id="272" r:id="rId21"/>
    <p:sldId id="323" r:id="rId22"/>
    <p:sldId id="325" r:id="rId23"/>
    <p:sldId id="326" r:id="rId24"/>
    <p:sldId id="276" r:id="rId25"/>
    <p:sldId id="328" r:id="rId26"/>
    <p:sldId id="329" r:id="rId27"/>
    <p:sldId id="340" r:id="rId28"/>
    <p:sldId id="341" r:id="rId29"/>
    <p:sldId id="347" r:id="rId30"/>
    <p:sldId id="354" r:id="rId31"/>
    <p:sldId id="349" r:id="rId32"/>
    <p:sldId id="348" r:id="rId33"/>
    <p:sldId id="350" r:id="rId34"/>
    <p:sldId id="352" r:id="rId35"/>
    <p:sldId id="355" r:id="rId36"/>
    <p:sldId id="337" r:id="rId37"/>
    <p:sldId id="357" r:id="rId38"/>
    <p:sldId id="356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66661B-A9A5-4A37-98C7-6A79ED484179}">
          <p14:sldIdLst>
            <p14:sldId id="256"/>
            <p14:sldId id="257"/>
            <p14:sldId id="312"/>
            <p14:sldId id="313"/>
            <p14:sldId id="281"/>
            <p14:sldId id="293"/>
            <p14:sldId id="316"/>
            <p14:sldId id="314"/>
            <p14:sldId id="302"/>
            <p14:sldId id="303"/>
            <p14:sldId id="300"/>
            <p14:sldId id="311"/>
            <p14:sldId id="307"/>
            <p14:sldId id="290"/>
            <p14:sldId id="261"/>
            <p14:sldId id="321"/>
            <p14:sldId id="358"/>
            <p14:sldId id="270"/>
            <p14:sldId id="273"/>
            <p14:sldId id="272"/>
            <p14:sldId id="323"/>
            <p14:sldId id="325"/>
            <p14:sldId id="326"/>
            <p14:sldId id="276"/>
            <p14:sldId id="328"/>
            <p14:sldId id="329"/>
            <p14:sldId id="340"/>
            <p14:sldId id="341"/>
            <p14:sldId id="347"/>
            <p14:sldId id="354"/>
            <p14:sldId id="349"/>
            <p14:sldId id="348"/>
            <p14:sldId id="350"/>
            <p14:sldId id="352"/>
            <p14:sldId id="355"/>
            <p14:sldId id="337"/>
            <p14:sldId id="357"/>
            <p14:sldId id="356"/>
          </p14:sldIdLst>
        </p14:section>
        <p14:section name="Untitled Section" id="{5BEB987A-F8CA-486C-B23C-AC4EA8A58126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7DC"/>
    <a:srgbClr val="FFFF00"/>
    <a:srgbClr val="33CC33"/>
    <a:srgbClr val="FA0000"/>
    <a:srgbClr val="BDD3FF"/>
    <a:srgbClr val="9BBCFF"/>
    <a:srgbClr val="D1E0FF"/>
    <a:srgbClr val="8BB2FF"/>
    <a:srgbClr val="6699FF"/>
    <a:srgbClr val="D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80" autoAdjust="0"/>
    <p:restoredTop sz="93290" autoAdjust="0"/>
  </p:normalViewPr>
  <p:slideViewPr>
    <p:cSldViewPr snapToGrid="0">
      <p:cViewPr varScale="1">
        <p:scale>
          <a:sx n="152" d="100"/>
          <a:sy n="152" d="100"/>
        </p:scale>
        <p:origin x="1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9" d="100"/>
          <a:sy n="139" d="100"/>
        </p:scale>
        <p:origin x="3780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F9B8A0-DFA7-48E2-920B-C90F012B1A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F31C8-A1E7-4C5B-8314-7C50E8C410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8C75D-E3E6-42F8-B785-A8C68D319FC0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DC531-F809-45A2-90A9-6264A3B38E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09E29-C562-4537-8876-583B9062008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0249E-C51C-4AE5-B1F2-43999D58A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34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78052-E224-4847-8478-38046E1A576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FD487-8A0C-4480-9CCD-64B79B279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5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 product failures utilizing manufacturing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36C7-2842-4489-B770-55EE9C8F6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29210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 product failures utilizing manufacturing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21645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 product failures utilizing manufacturing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53712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Predict product failures utilizing manufacturing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29573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 product failures utilizing manufacturing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01457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 product failures utilizing manufacturing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45847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8/23/2019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 product failures utilizing manufacturing data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81440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8/23/2019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 product failures utilizing manufacturing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13523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8/23/2019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 product failures utilizing manufacturing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75337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 product failures utilizing manufacturing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84204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 product failures utilizing manufacturing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70033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8/23/2019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Predict product failures utilizing manufacturing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2786A-AE33-4C2C-BB6A-43DB8D371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5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ransition spd="slow">
    <p:wipe dir="r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C6F2-49CA-4D3A-8651-69211104B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91916"/>
            <a:ext cx="12192000" cy="1086280"/>
          </a:xfrm>
          <a:noFill/>
          <a:ln>
            <a:noFill/>
          </a:ln>
        </p:spPr>
        <p:txBody>
          <a:bodyPr/>
          <a:lstStyle/>
          <a:p>
            <a:r>
              <a:rPr lang="en-US" b="1" cap="small" dirty="0">
                <a:solidFill>
                  <a:srgbClr val="D2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Eliminating Failures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F1FB6-8BBE-4592-ACE2-EDF99E611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6243" y="3429000"/>
            <a:ext cx="9144000" cy="1031694"/>
          </a:xfrm>
        </p:spPr>
        <p:txBody>
          <a:bodyPr>
            <a:normAutofit/>
          </a:bodyPr>
          <a:lstStyle/>
          <a:p>
            <a:r>
              <a:rPr lang="en-US" sz="2800" dirty="0"/>
              <a:t>Improving quality and reducing waste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0ABCFA9-F3BA-4FBC-ABF6-1F6605B2E63E}"/>
              </a:ext>
            </a:extLst>
          </p:cNvPr>
          <p:cNvSpPr txBox="1">
            <a:spLocks/>
          </p:cNvSpPr>
          <p:nvPr/>
        </p:nvSpPr>
        <p:spPr>
          <a:xfrm>
            <a:off x="1626243" y="5219790"/>
            <a:ext cx="9144000" cy="1031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Thomas Widdows</a:t>
            </a:r>
          </a:p>
          <a:p>
            <a:r>
              <a:rPr lang="en-US" dirty="0"/>
              <a:t>Capstone 1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248516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6700-1992-40A7-9FDC-750F7EB20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Parts with outcome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C1866F6-0DD7-4A77-A4BB-DC0BFE47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8/23/2019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BFB3CA7-5478-4E6B-93CE-30D5D863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 product failures utilizing manufacturing data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D6343B5-1EA1-460A-AC8E-0376B539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10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9A9ADA-F61B-4296-910E-5A529B1B6E17}"/>
              </a:ext>
            </a:extLst>
          </p:cNvPr>
          <p:cNvGrpSpPr/>
          <p:nvPr/>
        </p:nvGrpSpPr>
        <p:grpSpPr>
          <a:xfrm>
            <a:off x="3708726" y="2567834"/>
            <a:ext cx="6968557" cy="3073211"/>
            <a:chOff x="3708726" y="2567834"/>
            <a:chExt cx="6968557" cy="307321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536721A-0938-4B2D-AA2A-F8357F30F963}"/>
                </a:ext>
              </a:extLst>
            </p:cNvPr>
            <p:cNvSpPr/>
            <p:nvPr/>
          </p:nvSpPr>
          <p:spPr>
            <a:xfrm>
              <a:off x="3708726" y="2567840"/>
              <a:ext cx="4500589" cy="30732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1,183,747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(known outcome)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BF9E1A3-39B4-47BE-99BF-40F727F02BAE}"/>
                </a:ext>
              </a:extLst>
            </p:cNvPr>
            <p:cNvSpPr/>
            <p:nvPr/>
          </p:nvSpPr>
          <p:spPr>
            <a:xfrm>
              <a:off x="9360547" y="3072233"/>
              <a:ext cx="1316736" cy="944880"/>
            </a:xfrm>
            <a:prstGeom prst="roundRect">
              <a:avLst/>
            </a:prstGeom>
            <a:solidFill>
              <a:srgbClr val="92D050">
                <a:alpha val="43000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1,176,868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Good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Products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AA700BC-2EA1-4589-B7E3-9302760AAD81}"/>
                </a:ext>
              </a:extLst>
            </p:cNvPr>
            <p:cNvSpPr/>
            <p:nvPr/>
          </p:nvSpPr>
          <p:spPr>
            <a:xfrm>
              <a:off x="9360547" y="4298552"/>
              <a:ext cx="1316736" cy="944880"/>
            </a:xfrm>
            <a:prstGeom prst="roundRect">
              <a:avLst/>
            </a:prstGeom>
            <a:solidFill>
              <a:srgbClr val="FF0000">
                <a:alpha val="18000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6,879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Bad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B4C55A0-219F-4B62-8064-8A63964563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7437" y="4770992"/>
              <a:ext cx="935678" cy="0"/>
            </a:xfrm>
            <a:prstGeom prst="straightConnector1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96C525F-5A94-41F5-B71B-B30AC10A8D06}"/>
                </a:ext>
              </a:extLst>
            </p:cNvPr>
            <p:cNvCxnSpPr>
              <a:cxnSpLocks/>
            </p:cNvCxnSpPr>
            <p:nvPr/>
          </p:nvCxnSpPr>
          <p:spPr>
            <a:xfrm>
              <a:off x="8317437" y="3544673"/>
              <a:ext cx="935678" cy="0"/>
            </a:xfrm>
            <a:prstGeom prst="straightConnector1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5DEB77E6-1055-4E20-9749-061764F95BFC}"/>
                </a:ext>
              </a:extLst>
            </p:cNvPr>
            <p:cNvSpPr/>
            <p:nvPr/>
          </p:nvSpPr>
          <p:spPr>
            <a:xfrm>
              <a:off x="3708726" y="2567834"/>
              <a:ext cx="4500589" cy="3073205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1FD4880D-1B18-40A6-8EDB-4D37E73CBA8A}"/>
              </a:ext>
            </a:extLst>
          </p:cNvPr>
          <p:cNvSpPr txBox="1">
            <a:spLocks/>
          </p:cNvSpPr>
          <p:nvPr/>
        </p:nvSpPr>
        <p:spPr>
          <a:xfrm>
            <a:off x="162962" y="3902044"/>
            <a:ext cx="3545764" cy="2334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9976CAB-DEF3-425C-94CF-2A59DF4DC918}"/>
              </a:ext>
            </a:extLst>
          </p:cNvPr>
          <p:cNvSpPr/>
          <p:nvPr/>
        </p:nvSpPr>
        <p:spPr>
          <a:xfrm>
            <a:off x="9675319" y="920799"/>
            <a:ext cx="1571465" cy="214213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06DBB54-A515-47A9-BB1F-82D0E6DEB7E8}"/>
              </a:ext>
            </a:extLst>
          </p:cNvPr>
          <p:cNvSpPr txBox="1">
            <a:spLocks/>
          </p:cNvSpPr>
          <p:nvPr/>
        </p:nvSpPr>
        <p:spPr>
          <a:xfrm>
            <a:off x="9606929" y="429401"/>
            <a:ext cx="1746871" cy="1260554"/>
          </a:xfrm>
          <a:prstGeom prst="roundRect">
            <a:avLst/>
          </a:prstGeom>
          <a:noFill/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Objective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Facility Overview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The Data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Enhancing the Data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1400" dirty="0"/>
              <a:t>Our Solution	</a:t>
            </a:r>
          </a:p>
        </p:txBody>
      </p:sp>
    </p:spTree>
    <p:extLst>
      <p:ext uri="{BB962C8B-B14F-4D97-AF65-F5344CB8AC3E}">
        <p14:creationId xmlns:p14="http://schemas.microsoft.com/office/powerpoint/2010/main" val="219054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7 L -0.1039 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6700-1992-40A7-9FDC-750F7EB2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Failure Rate (1/172)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C1866F6-0DD7-4A77-A4BB-DC0BFE47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8/23/2019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BFB3CA7-5478-4E6B-93CE-30D5D863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 product failures utilizing manufacturing data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D6343B5-1EA1-460A-AC8E-0376B539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11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A1BB947-7F2A-444E-A2FA-73BB2F0F8E5A}"/>
              </a:ext>
            </a:extLst>
          </p:cNvPr>
          <p:cNvGrpSpPr/>
          <p:nvPr/>
        </p:nvGrpSpPr>
        <p:grpSpPr>
          <a:xfrm>
            <a:off x="2446135" y="2567834"/>
            <a:ext cx="6968557" cy="3073211"/>
            <a:chOff x="3708726" y="2567834"/>
            <a:chExt cx="6968557" cy="307321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536721A-0938-4B2D-AA2A-F8357F30F963}"/>
                </a:ext>
              </a:extLst>
            </p:cNvPr>
            <p:cNvSpPr/>
            <p:nvPr/>
          </p:nvSpPr>
          <p:spPr>
            <a:xfrm>
              <a:off x="3708726" y="2567840"/>
              <a:ext cx="4500589" cy="30732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BF9E1A3-39B4-47BE-99BF-40F727F02BAE}"/>
                </a:ext>
              </a:extLst>
            </p:cNvPr>
            <p:cNvSpPr/>
            <p:nvPr/>
          </p:nvSpPr>
          <p:spPr>
            <a:xfrm>
              <a:off x="9360547" y="3072233"/>
              <a:ext cx="1316736" cy="944880"/>
            </a:xfrm>
            <a:prstGeom prst="roundRect">
              <a:avLst/>
            </a:prstGeom>
            <a:solidFill>
              <a:srgbClr val="92D050">
                <a:alpha val="43000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AA700BC-2EA1-4589-B7E3-9302760AAD81}"/>
                </a:ext>
              </a:extLst>
            </p:cNvPr>
            <p:cNvSpPr/>
            <p:nvPr/>
          </p:nvSpPr>
          <p:spPr>
            <a:xfrm>
              <a:off x="9360547" y="4298552"/>
              <a:ext cx="1316736" cy="944880"/>
            </a:xfrm>
            <a:prstGeom prst="roundRect">
              <a:avLst/>
            </a:prstGeom>
            <a:solidFill>
              <a:srgbClr val="FF0000">
                <a:alpha val="18000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B4C55A0-219F-4B62-8064-8A63964563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7437" y="4770992"/>
              <a:ext cx="935678" cy="0"/>
            </a:xfrm>
            <a:prstGeom prst="straightConnector1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96C525F-5A94-41F5-B71B-B30AC10A8D06}"/>
                </a:ext>
              </a:extLst>
            </p:cNvPr>
            <p:cNvCxnSpPr>
              <a:cxnSpLocks/>
            </p:cNvCxnSpPr>
            <p:nvPr/>
          </p:nvCxnSpPr>
          <p:spPr>
            <a:xfrm>
              <a:off x="8317437" y="3544673"/>
              <a:ext cx="935678" cy="0"/>
            </a:xfrm>
            <a:prstGeom prst="straightConnector1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5DEB77E6-1055-4E20-9749-061764F95BFC}"/>
                </a:ext>
              </a:extLst>
            </p:cNvPr>
            <p:cNvSpPr/>
            <p:nvPr/>
          </p:nvSpPr>
          <p:spPr>
            <a:xfrm>
              <a:off x="3708726" y="2567834"/>
              <a:ext cx="4500589" cy="3073205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A5E5810-6F36-4EAD-A722-B89FE4F29B3B}"/>
              </a:ext>
            </a:extLst>
          </p:cNvPr>
          <p:cNvSpPr/>
          <p:nvPr/>
        </p:nvSpPr>
        <p:spPr>
          <a:xfrm>
            <a:off x="9675319" y="920799"/>
            <a:ext cx="1571465" cy="214213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526D43-76DB-4537-BF0B-F754809CCB1B}"/>
              </a:ext>
            </a:extLst>
          </p:cNvPr>
          <p:cNvSpPr txBox="1">
            <a:spLocks/>
          </p:cNvSpPr>
          <p:nvPr/>
        </p:nvSpPr>
        <p:spPr>
          <a:xfrm>
            <a:off x="9606929" y="429401"/>
            <a:ext cx="1746871" cy="1260554"/>
          </a:xfrm>
          <a:prstGeom prst="roundRect">
            <a:avLst/>
          </a:prstGeom>
          <a:noFill/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Objective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Facility Overview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The Data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Enhancing the Data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1400" dirty="0"/>
              <a:t>Our Solution	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D1CC63-8EDE-4EEB-80F2-77D78C055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135" y="2485807"/>
            <a:ext cx="4438273" cy="32372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90F1FC3-12D6-4376-A9DF-A081C06AE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682" y="2503533"/>
            <a:ext cx="4438273" cy="323725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E586199-BB59-45DF-AFC2-980E509B5080}"/>
              </a:ext>
            </a:extLst>
          </p:cNvPr>
          <p:cNvGrpSpPr/>
          <p:nvPr/>
        </p:nvGrpSpPr>
        <p:grpSpPr>
          <a:xfrm>
            <a:off x="2959376" y="5776047"/>
            <a:ext cx="3647974" cy="445289"/>
            <a:chOff x="4196864" y="5776047"/>
            <a:chExt cx="3647974" cy="44528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1276B1B-F19B-4706-A12E-8EFEA27BE425}"/>
                </a:ext>
              </a:extLst>
            </p:cNvPr>
            <p:cNvCxnSpPr/>
            <p:nvPr/>
          </p:nvCxnSpPr>
          <p:spPr>
            <a:xfrm>
              <a:off x="4196864" y="5776047"/>
              <a:ext cx="3647974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02B7985-A55F-4BF8-9ABF-F03F8832D4E6}"/>
                </a:ext>
              </a:extLst>
            </p:cNvPr>
            <p:cNvSpPr txBox="1"/>
            <p:nvPr/>
          </p:nvSpPr>
          <p:spPr>
            <a:xfrm>
              <a:off x="5242125" y="5852004"/>
              <a:ext cx="1417568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Product 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77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6700-1992-40A7-9FDC-750F7EB2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Failure Rate (1/172)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C1866F6-0DD7-4A77-A4BB-DC0BFE47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8/23/2019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BFB3CA7-5478-4E6B-93CE-30D5D863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 product failures utilizing manufacturing data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D6343B5-1EA1-460A-AC8E-0376B539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12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A1BB947-7F2A-444E-A2FA-73BB2F0F8E5A}"/>
              </a:ext>
            </a:extLst>
          </p:cNvPr>
          <p:cNvGrpSpPr/>
          <p:nvPr/>
        </p:nvGrpSpPr>
        <p:grpSpPr>
          <a:xfrm>
            <a:off x="2446135" y="2567834"/>
            <a:ext cx="6968557" cy="3073211"/>
            <a:chOff x="3708726" y="2567834"/>
            <a:chExt cx="6968557" cy="307321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536721A-0938-4B2D-AA2A-F8357F30F963}"/>
                </a:ext>
              </a:extLst>
            </p:cNvPr>
            <p:cNvSpPr/>
            <p:nvPr/>
          </p:nvSpPr>
          <p:spPr>
            <a:xfrm>
              <a:off x="3708726" y="2567840"/>
              <a:ext cx="4500589" cy="30732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BF9E1A3-39B4-47BE-99BF-40F727F02BAE}"/>
                </a:ext>
              </a:extLst>
            </p:cNvPr>
            <p:cNvSpPr/>
            <p:nvPr/>
          </p:nvSpPr>
          <p:spPr>
            <a:xfrm>
              <a:off x="9360547" y="3072233"/>
              <a:ext cx="1316736" cy="944880"/>
            </a:xfrm>
            <a:prstGeom prst="roundRect">
              <a:avLst/>
            </a:prstGeom>
            <a:solidFill>
              <a:srgbClr val="92D050">
                <a:alpha val="43000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AA700BC-2EA1-4589-B7E3-9302760AAD81}"/>
                </a:ext>
              </a:extLst>
            </p:cNvPr>
            <p:cNvSpPr/>
            <p:nvPr/>
          </p:nvSpPr>
          <p:spPr>
            <a:xfrm>
              <a:off x="9360547" y="4298552"/>
              <a:ext cx="1316736" cy="944880"/>
            </a:xfrm>
            <a:prstGeom prst="roundRect">
              <a:avLst/>
            </a:prstGeom>
            <a:solidFill>
              <a:srgbClr val="FF0000">
                <a:alpha val="18000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B4C55A0-219F-4B62-8064-8A63964563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7437" y="4770992"/>
              <a:ext cx="935678" cy="0"/>
            </a:xfrm>
            <a:prstGeom prst="straightConnector1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96C525F-5A94-41F5-B71B-B30AC10A8D06}"/>
                </a:ext>
              </a:extLst>
            </p:cNvPr>
            <p:cNvCxnSpPr>
              <a:cxnSpLocks/>
            </p:cNvCxnSpPr>
            <p:nvPr/>
          </p:nvCxnSpPr>
          <p:spPr>
            <a:xfrm>
              <a:off x="8317437" y="3544673"/>
              <a:ext cx="935678" cy="0"/>
            </a:xfrm>
            <a:prstGeom prst="straightConnector1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5DEB77E6-1055-4E20-9749-061764F95BFC}"/>
                </a:ext>
              </a:extLst>
            </p:cNvPr>
            <p:cNvSpPr/>
            <p:nvPr/>
          </p:nvSpPr>
          <p:spPr>
            <a:xfrm>
              <a:off x="3708726" y="2567834"/>
              <a:ext cx="4500589" cy="3073205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A5E5810-6F36-4EAD-A722-B89FE4F29B3B}"/>
              </a:ext>
            </a:extLst>
          </p:cNvPr>
          <p:cNvSpPr/>
          <p:nvPr/>
        </p:nvSpPr>
        <p:spPr>
          <a:xfrm>
            <a:off x="9675319" y="920799"/>
            <a:ext cx="1571465" cy="214213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526D43-76DB-4537-BF0B-F754809CCB1B}"/>
              </a:ext>
            </a:extLst>
          </p:cNvPr>
          <p:cNvSpPr txBox="1">
            <a:spLocks/>
          </p:cNvSpPr>
          <p:nvPr/>
        </p:nvSpPr>
        <p:spPr>
          <a:xfrm>
            <a:off x="9606929" y="429401"/>
            <a:ext cx="1746871" cy="1260554"/>
          </a:xfrm>
          <a:prstGeom prst="roundRect">
            <a:avLst/>
          </a:prstGeom>
          <a:noFill/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Objective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Facility Overview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The Data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Enhancing the Data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1400" dirty="0"/>
              <a:t>Our Solution	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CC2FCF-BE7E-46E7-A37D-EC8BB92B9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403" y="3012558"/>
            <a:ext cx="1305289" cy="10173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EC8A199-D191-4CBA-8B52-9CECA9B3C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682" y="2503533"/>
            <a:ext cx="4438273" cy="3237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BD630DB-7C07-4486-9F30-FFBF641926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817" t="8888" r="35602" b="80813"/>
          <a:stretch/>
        </p:blipFill>
        <p:spPr>
          <a:xfrm>
            <a:off x="8687268" y="4715272"/>
            <a:ext cx="138112" cy="10477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27284-D944-483A-A6FE-1540EFEE1BC1}"/>
              </a:ext>
            </a:extLst>
          </p:cNvPr>
          <p:cNvGrpSpPr/>
          <p:nvPr/>
        </p:nvGrpSpPr>
        <p:grpSpPr>
          <a:xfrm>
            <a:off x="2959376" y="5776047"/>
            <a:ext cx="3647974" cy="445289"/>
            <a:chOff x="4196864" y="5776047"/>
            <a:chExt cx="3647974" cy="445289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182F5BB-DA57-42D0-8AB8-37E6D519A10E}"/>
                </a:ext>
              </a:extLst>
            </p:cNvPr>
            <p:cNvCxnSpPr/>
            <p:nvPr/>
          </p:nvCxnSpPr>
          <p:spPr>
            <a:xfrm>
              <a:off x="4196864" y="5776047"/>
              <a:ext cx="3647974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E30FCE1-79CC-426A-AEAD-BB63A771CE61}"/>
                </a:ext>
              </a:extLst>
            </p:cNvPr>
            <p:cNvSpPr txBox="1"/>
            <p:nvPr/>
          </p:nvSpPr>
          <p:spPr>
            <a:xfrm>
              <a:off x="5242125" y="5852004"/>
              <a:ext cx="1417568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Product 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8167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6700-1992-40A7-9FDC-750F7EB2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lines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B7E6F7A3-F230-48A7-AAF3-E7AEA4F62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8/23/2019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A475ED9F-660F-474D-B270-B721F443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4424" y="6250019"/>
            <a:ext cx="5669738" cy="365125"/>
          </a:xfrm>
        </p:spPr>
        <p:txBody>
          <a:bodyPr/>
          <a:lstStyle/>
          <a:p>
            <a:r>
              <a:rPr lang="en-US"/>
              <a:t>Predict product failures utilizing manufacturing data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1EA779A-1A4F-4833-BEB1-2120DB4E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13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8E750E-F467-4E73-B6F1-2F59E079835E}"/>
              </a:ext>
            </a:extLst>
          </p:cNvPr>
          <p:cNvGrpSpPr/>
          <p:nvPr/>
        </p:nvGrpSpPr>
        <p:grpSpPr>
          <a:xfrm>
            <a:off x="2450945" y="2566698"/>
            <a:ext cx="6968557" cy="3074347"/>
            <a:chOff x="3708726" y="2566698"/>
            <a:chExt cx="6968557" cy="3074347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536721A-0938-4B2D-AA2A-F8357F30F963}"/>
                </a:ext>
              </a:extLst>
            </p:cNvPr>
            <p:cNvSpPr/>
            <p:nvPr/>
          </p:nvSpPr>
          <p:spPr>
            <a:xfrm>
              <a:off x="3708726" y="2567840"/>
              <a:ext cx="4500589" cy="30732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BF9E1A3-39B4-47BE-99BF-40F727F02BAE}"/>
                </a:ext>
              </a:extLst>
            </p:cNvPr>
            <p:cNvSpPr/>
            <p:nvPr/>
          </p:nvSpPr>
          <p:spPr>
            <a:xfrm>
              <a:off x="9360547" y="3072233"/>
              <a:ext cx="1316736" cy="944880"/>
            </a:xfrm>
            <a:prstGeom prst="roundRect">
              <a:avLst/>
            </a:prstGeom>
            <a:solidFill>
              <a:srgbClr val="92D050">
                <a:alpha val="43000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AA700BC-2EA1-4589-B7E3-9302760AAD81}"/>
                </a:ext>
              </a:extLst>
            </p:cNvPr>
            <p:cNvSpPr/>
            <p:nvPr/>
          </p:nvSpPr>
          <p:spPr>
            <a:xfrm>
              <a:off x="9360547" y="4298552"/>
              <a:ext cx="1316736" cy="944880"/>
            </a:xfrm>
            <a:prstGeom prst="roundRect">
              <a:avLst/>
            </a:prstGeom>
            <a:solidFill>
              <a:srgbClr val="FF0000">
                <a:alpha val="18000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B4C55A0-219F-4B62-8064-8A63964563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7437" y="4770992"/>
              <a:ext cx="935678" cy="0"/>
            </a:xfrm>
            <a:prstGeom prst="straightConnector1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96C525F-5A94-41F5-B71B-B30AC10A8D06}"/>
                </a:ext>
              </a:extLst>
            </p:cNvPr>
            <p:cNvCxnSpPr>
              <a:cxnSpLocks/>
            </p:cNvCxnSpPr>
            <p:nvPr/>
          </p:nvCxnSpPr>
          <p:spPr>
            <a:xfrm>
              <a:off x="8317437" y="3544673"/>
              <a:ext cx="935678" cy="0"/>
            </a:xfrm>
            <a:prstGeom prst="straightConnector1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5DEB77E6-1055-4E20-9749-061764F95BFC}"/>
                </a:ext>
              </a:extLst>
            </p:cNvPr>
            <p:cNvSpPr/>
            <p:nvPr/>
          </p:nvSpPr>
          <p:spPr>
            <a:xfrm>
              <a:off x="3708726" y="2567834"/>
              <a:ext cx="4500589" cy="3073205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4726149-6C63-43C7-BCC7-C73F0BA2C6C8}"/>
                </a:ext>
              </a:extLst>
            </p:cNvPr>
            <p:cNvCxnSpPr/>
            <p:nvPr/>
          </p:nvCxnSpPr>
          <p:spPr>
            <a:xfrm>
              <a:off x="5966319" y="2566698"/>
              <a:ext cx="0" cy="307320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77EF2B5-EF13-481E-B1DA-FE37E3F38EAD}"/>
                </a:ext>
              </a:extLst>
            </p:cNvPr>
            <p:cNvCxnSpPr/>
            <p:nvPr/>
          </p:nvCxnSpPr>
          <p:spPr>
            <a:xfrm>
              <a:off x="7087817" y="2566698"/>
              <a:ext cx="0" cy="307320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2536CB-99EE-423C-B823-407148369BA5}"/>
                </a:ext>
              </a:extLst>
            </p:cNvPr>
            <p:cNvCxnSpPr/>
            <p:nvPr/>
          </p:nvCxnSpPr>
          <p:spPr>
            <a:xfrm>
              <a:off x="4844821" y="2566698"/>
              <a:ext cx="0" cy="307320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8EE9B34-279A-445F-B845-5E2072B86506}"/>
                </a:ext>
              </a:extLst>
            </p:cNvPr>
            <p:cNvGrpSpPr/>
            <p:nvPr/>
          </p:nvGrpSpPr>
          <p:grpSpPr>
            <a:xfrm>
              <a:off x="3937379" y="2809954"/>
              <a:ext cx="4000382" cy="369332"/>
              <a:chOff x="3937379" y="2809954"/>
              <a:chExt cx="4000382" cy="369332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7BDF3A-0E77-4C27-8F81-08217FBFE26C}"/>
                  </a:ext>
                </a:extLst>
              </p:cNvPr>
              <p:cNvSpPr txBox="1"/>
              <p:nvPr/>
            </p:nvSpPr>
            <p:spPr>
              <a:xfrm>
                <a:off x="3937379" y="2809954"/>
                <a:ext cx="74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 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0B5D982-1475-4C2F-9F7F-77C05787E804}"/>
                  </a:ext>
                </a:extLst>
              </p:cNvPr>
              <p:cNvSpPr txBox="1"/>
              <p:nvPr/>
            </p:nvSpPr>
            <p:spPr>
              <a:xfrm>
                <a:off x="5023336" y="2809954"/>
                <a:ext cx="74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 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63C02D8-027E-4119-BCC8-BD851FC207ED}"/>
                  </a:ext>
                </a:extLst>
              </p:cNvPr>
              <p:cNvSpPr txBox="1"/>
              <p:nvPr/>
            </p:nvSpPr>
            <p:spPr>
              <a:xfrm>
                <a:off x="6109293" y="2809954"/>
                <a:ext cx="74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 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7A94130-E157-40EA-8899-8CF3A3729003}"/>
                  </a:ext>
                </a:extLst>
              </p:cNvPr>
              <p:cNvSpPr txBox="1"/>
              <p:nvPr/>
            </p:nvSpPr>
            <p:spPr>
              <a:xfrm>
                <a:off x="7195250" y="2809954"/>
                <a:ext cx="74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 3</a:t>
                </a:r>
              </a:p>
            </p:txBody>
          </p:sp>
        </p:grp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860BC65-0AC6-4238-B27B-6CBA3A214833}"/>
              </a:ext>
            </a:extLst>
          </p:cNvPr>
          <p:cNvSpPr/>
          <p:nvPr/>
        </p:nvSpPr>
        <p:spPr>
          <a:xfrm>
            <a:off x="9675319" y="920799"/>
            <a:ext cx="1571465" cy="214213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2F9B39A-B757-418E-A13B-FC24D7D6B568}"/>
              </a:ext>
            </a:extLst>
          </p:cNvPr>
          <p:cNvSpPr txBox="1">
            <a:spLocks/>
          </p:cNvSpPr>
          <p:nvPr/>
        </p:nvSpPr>
        <p:spPr>
          <a:xfrm>
            <a:off x="9606929" y="429401"/>
            <a:ext cx="1746871" cy="1260554"/>
          </a:xfrm>
          <a:prstGeom prst="roundRect">
            <a:avLst/>
          </a:prstGeom>
          <a:noFill/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Objective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Facility Overview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The Data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Enhancing the Data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1400" dirty="0"/>
              <a:t>Our Solution	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C7DA576-1269-4CBC-B56E-5A100CB9F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403" y="3012558"/>
            <a:ext cx="1305289" cy="101736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28AD39A-B461-4E1F-9D1E-0833FFE084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817" t="8888" r="35602" b="80813"/>
          <a:stretch/>
        </p:blipFill>
        <p:spPr>
          <a:xfrm>
            <a:off x="8687268" y="4715272"/>
            <a:ext cx="138112" cy="1047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FF228BC-9A3B-47DA-B21A-F21DB6F9CA33}"/>
              </a:ext>
            </a:extLst>
          </p:cNvPr>
          <p:cNvGrpSpPr/>
          <p:nvPr/>
        </p:nvGrpSpPr>
        <p:grpSpPr>
          <a:xfrm>
            <a:off x="2959376" y="5776047"/>
            <a:ext cx="3647974" cy="445289"/>
            <a:chOff x="4196864" y="5776047"/>
            <a:chExt cx="3647974" cy="445289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F53FBC3-7EAA-416F-9FB5-C2F768DDC7E6}"/>
                </a:ext>
              </a:extLst>
            </p:cNvPr>
            <p:cNvCxnSpPr/>
            <p:nvPr/>
          </p:nvCxnSpPr>
          <p:spPr>
            <a:xfrm>
              <a:off x="4196864" y="5776047"/>
              <a:ext cx="3647974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CBDD32F-33DE-42D8-B118-641E533D9346}"/>
                </a:ext>
              </a:extLst>
            </p:cNvPr>
            <p:cNvSpPr txBox="1"/>
            <p:nvPr/>
          </p:nvSpPr>
          <p:spPr>
            <a:xfrm>
              <a:off x="5242125" y="5852004"/>
              <a:ext cx="1417568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Product 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101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6700-1992-40A7-9FDC-750F7EB2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stations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B7E6F7A3-F230-48A7-AAF3-E7AEA4F62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8/23/2019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A475ED9F-660F-474D-B270-B721F443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4424" y="6250019"/>
            <a:ext cx="5669738" cy="365125"/>
          </a:xfrm>
        </p:spPr>
        <p:txBody>
          <a:bodyPr/>
          <a:lstStyle/>
          <a:p>
            <a:r>
              <a:rPr lang="en-US"/>
              <a:t>Predict product failures utilizing manufacturing data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1EA779A-1A4F-4833-BEB1-2120DB4E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14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8E750E-F467-4E73-B6F1-2F59E079835E}"/>
              </a:ext>
            </a:extLst>
          </p:cNvPr>
          <p:cNvGrpSpPr/>
          <p:nvPr/>
        </p:nvGrpSpPr>
        <p:grpSpPr>
          <a:xfrm>
            <a:off x="2450945" y="2566698"/>
            <a:ext cx="6968557" cy="3074347"/>
            <a:chOff x="3708726" y="2566698"/>
            <a:chExt cx="6968557" cy="3074347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536721A-0938-4B2D-AA2A-F8357F30F963}"/>
                </a:ext>
              </a:extLst>
            </p:cNvPr>
            <p:cNvSpPr/>
            <p:nvPr/>
          </p:nvSpPr>
          <p:spPr>
            <a:xfrm>
              <a:off x="3708726" y="2567840"/>
              <a:ext cx="4500589" cy="30732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BF9E1A3-39B4-47BE-99BF-40F727F02BAE}"/>
                </a:ext>
              </a:extLst>
            </p:cNvPr>
            <p:cNvSpPr/>
            <p:nvPr/>
          </p:nvSpPr>
          <p:spPr>
            <a:xfrm>
              <a:off x="9360547" y="3072233"/>
              <a:ext cx="1316736" cy="944880"/>
            </a:xfrm>
            <a:prstGeom prst="roundRect">
              <a:avLst/>
            </a:prstGeom>
            <a:solidFill>
              <a:srgbClr val="92D050">
                <a:alpha val="43000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AA700BC-2EA1-4589-B7E3-9302760AAD81}"/>
                </a:ext>
              </a:extLst>
            </p:cNvPr>
            <p:cNvSpPr/>
            <p:nvPr/>
          </p:nvSpPr>
          <p:spPr>
            <a:xfrm>
              <a:off x="9360547" y="4298552"/>
              <a:ext cx="1316736" cy="944880"/>
            </a:xfrm>
            <a:prstGeom prst="roundRect">
              <a:avLst/>
            </a:prstGeom>
            <a:solidFill>
              <a:srgbClr val="FF0000">
                <a:alpha val="18000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B4C55A0-219F-4B62-8064-8A63964563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7437" y="4770992"/>
              <a:ext cx="935678" cy="0"/>
            </a:xfrm>
            <a:prstGeom prst="straightConnector1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96C525F-5A94-41F5-B71B-B30AC10A8D06}"/>
                </a:ext>
              </a:extLst>
            </p:cNvPr>
            <p:cNvCxnSpPr>
              <a:cxnSpLocks/>
            </p:cNvCxnSpPr>
            <p:nvPr/>
          </p:nvCxnSpPr>
          <p:spPr>
            <a:xfrm>
              <a:off x="8317437" y="3544673"/>
              <a:ext cx="935678" cy="0"/>
            </a:xfrm>
            <a:prstGeom prst="straightConnector1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5DEB77E6-1055-4E20-9749-061764F95BFC}"/>
                </a:ext>
              </a:extLst>
            </p:cNvPr>
            <p:cNvSpPr/>
            <p:nvPr/>
          </p:nvSpPr>
          <p:spPr>
            <a:xfrm>
              <a:off x="3708726" y="2567834"/>
              <a:ext cx="4500589" cy="3073205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4726149-6C63-43C7-BCC7-C73F0BA2C6C8}"/>
                </a:ext>
              </a:extLst>
            </p:cNvPr>
            <p:cNvCxnSpPr/>
            <p:nvPr/>
          </p:nvCxnSpPr>
          <p:spPr>
            <a:xfrm>
              <a:off x="5966319" y="2566698"/>
              <a:ext cx="0" cy="307320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77EF2B5-EF13-481E-B1DA-FE37E3F38EAD}"/>
                </a:ext>
              </a:extLst>
            </p:cNvPr>
            <p:cNvCxnSpPr/>
            <p:nvPr/>
          </p:nvCxnSpPr>
          <p:spPr>
            <a:xfrm>
              <a:off x="7087817" y="2566698"/>
              <a:ext cx="0" cy="307320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2536CB-99EE-423C-B823-407148369BA5}"/>
                </a:ext>
              </a:extLst>
            </p:cNvPr>
            <p:cNvCxnSpPr/>
            <p:nvPr/>
          </p:nvCxnSpPr>
          <p:spPr>
            <a:xfrm>
              <a:off x="4844821" y="2566698"/>
              <a:ext cx="0" cy="307320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8EE9B34-279A-445F-B845-5E2072B86506}"/>
                </a:ext>
              </a:extLst>
            </p:cNvPr>
            <p:cNvGrpSpPr/>
            <p:nvPr/>
          </p:nvGrpSpPr>
          <p:grpSpPr>
            <a:xfrm>
              <a:off x="3937379" y="2809954"/>
              <a:ext cx="4000382" cy="369332"/>
              <a:chOff x="3937379" y="2809954"/>
              <a:chExt cx="4000382" cy="369332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7BDF3A-0E77-4C27-8F81-08217FBFE26C}"/>
                  </a:ext>
                </a:extLst>
              </p:cNvPr>
              <p:cNvSpPr txBox="1"/>
              <p:nvPr/>
            </p:nvSpPr>
            <p:spPr>
              <a:xfrm>
                <a:off x="3937379" y="2809954"/>
                <a:ext cx="74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 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0B5D982-1475-4C2F-9F7F-77C05787E804}"/>
                  </a:ext>
                </a:extLst>
              </p:cNvPr>
              <p:cNvSpPr txBox="1"/>
              <p:nvPr/>
            </p:nvSpPr>
            <p:spPr>
              <a:xfrm>
                <a:off x="5023336" y="2809954"/>
                <a:ext cx="74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 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63C02D8-027E-4119-BCC8-BD851FC207ED}"/>
                  </a:ext>
                </a:extLst>
              </p:cNvPr>
              <p:cNvSpPr txBox="1"/>
              <p:nvPr/>
            </p:nvSpPr>
            <p:spPr>
              <a:xfrm>
                <a:off x="6109293" y="2809954"/>
                <a:ext cx="74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 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7A94130-E157-40EA-8899-8CF3A3729003}"/>
                  </a:ext>
                </a:extLst>
              </p:cNvPr>
              <p:cNvSpPr txBox="1"/>
              <p:nvPr/>
            </p:nvSpPr>
            <p:spPr>
              <a:xfrm>
                <a:off x="7195250" y="2809954"/>
                <a:ext cx="74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 3</a:t>
                </a:r>
              </a:p>
            </p:txBody>
          </p:sp>
        </p:grp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860BC65-0AC6-4238-B27B-6CBA3A214833}"/>
              </a:ext>
            </a:extLst>
          </p:cNvPr>
          <p:cNvSpPr/>
          <p:nvPr/>
        </p:nvSpPr>
        <p:spPr>
          <a:xfrm>
            <a:off x="9675319" y="920799"/>
            <a:ext cx="1571465" cy="214213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2F9B39A-B757-418E-A13B-FC24D7D6B568}"/>
              </a:ext>
            </a:extLst>
          </p:cNvPr>
          <p:cNvSpPr txBox="1">
            <a:spLocks/>
          </p:cNvSpPr>
          <p:nvPr/>
        </p:nvSpPr>
        <p:spPr>
          <a:xfrm>
            <a:off x="9606929" y="429401"/>
            <a:ext cx="1746871" cy="1260554"/>
          </a:xfrm>
          <a:prstGeom prst="roundRect">
            <a:avLst/>
          </a:prstGeom>
          <a:noFill/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Objective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Facility Overview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The Data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Enhancing the Data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1400" dirty="0"/>
              <a:t>Our Solution	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79E9225-E7D8-4B17-8F66-2339380AD03F}"/>
              </a:ext>
            </a:extLst>
          </p:cNvPr>
          <p:cNvGrpSpPr/>
          <p:nvPr/>
        </p:nvGrpSpPr>
        <p:grpSpPr>
          <a:xfrm>
            <a:off x="2682028" y="3200358"/>
            <a:ext cx="737650" cy="2261400"/>
            <a:chOff x="1145248" y="3239626"/>
            <a:chExt cx="737650" cy="2261400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A1673CB-7937-4CEB-A60E-C5661A1853ED}"/>
                </a:ext>
              </a:extLst>
            </p:cNvPr>
            <p:cNvGrpSpPr/>
            <p:nvPr/>
          </p:nvGrpSpPr>
          <p:grpSpPr>
            <a:xfrm>
              <a:off x="1145248" y="3239626"/>
              <a:ext cx="737650" cy="136422"/>
              <a:chOff x="1145248" y="3239626"/>
              <a:chExt cx="737650" cy="136422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42D9384-4FB0-492C-BF09-9209CE11A352}"/>
                  </a:ext>
                </a:extLst>
              </p:cNvPr>
              <p:cNvSpPr/>
              <p:nvPr/>
            </p:nvSpPr>
            <p:spPr>
              <a:xfrm>
                <a:off x="1145248" y="3239626"/>
                <a:ext cx="308930" cy="1285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1</a:t>
                </a:r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A7F6BC2D-31D6-4D95-9AC4-0C5DFD355503}"/>
                  </a:ext>
                </a:extLst>
              </p:cNvPr>
              <p:cNvSpPr/>
              <p:nvPr/>
            </p:nvSpPr>
            <p:spPr>
              <a:xfrm>
                <a:off x="1573968" y="3247469"/>
                <a:ext cx="308930" cy="1285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13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DE18E04-606E-4992-8866-E25BDAF54FFB}"/>
                </a:ext>
              </a:extLst>
            </p:cNvPr>
            <p:cNvGrpSpPr/>
            <p:nvPr/>
          </p:nvGrpSpPr>
          <p:grpSpPr>
            <a:xfrm>
              <a:off x="1145248" y="3432806"/>
              <a:ext cx="737650" cy="136422"/>
              <a:chOff x="1145248" y="3239626"/>
              <a:chExt cx="737650" cy="136422"/>
            </a:xfrm>
          </p:grpSpPr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0566D5B5-0C1D-4052-92B2-64731FF325A7}"/>
                  </a:ext>
                </a:extLst>
              </p:cNvPr>
              <p:cNvSpPr/>
              <p:nvPr/>
            </p:nvSpPr>
            <p:spPr>
              <a:xfrm>
                <a:off x="1145248" y="3239626"/>
                <a:ext cx="308930" cy="1285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2</a:t>
                </a:r>
              </a:p>
            </p:txBody>
          </p:sp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C6730F4A-2E4F-4EAE-A878-16D2BE40576E}"/>
                  </a:ext>
                </a:extLst>
              </p:cNvPr>
              <p:cNvSpPr/>
              <p:nvPr/>
            </p:nvSpPr>
            <p:spPr>
              <a:xfrm>
                <a:off x="1573968" y="3247469"/>
                <a:ext cx="308930" cy="1285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14</a:t>
                </a: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1A68C0A9-891A-40AD-AF0E-2186AD667B6E}"/>
                </a:ext>
              </a:extLst>
            </p:cNvPr>
            <p:cNvGrpSpPr/>
            <p:nvPr/>
          </p:nvGrpSpPr>
          <p:grpSpPr>
            <a:xfrm>
              <a:off x="1145248" y="3625986"/>
              <a:ext cx="737650" cy="136422"/>
              <a:chOff x="1145248" y="3239626"/>
              <a:chExt cx="737650" cy="136422"/>
            </a:xfrm>
          </p:grpSpPr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5B7EB98D-68C1-4BB2-BBF6-61DE91FE62F9}"/>
                  </a:ext>
                </a:extLst>
              </p:cNvPr>
              <p:cNvSpPr/>
              <p:nvPr/>
            </p:nvSpPr>
            <p:spPr>
              <a:xfrm>
                <a:off x="1145248" y="3239626"/>
                <a:ext cx="308930" cy="1285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</a:t>
                </a:r>
              </a:p>
            </p:txBody>
          </p:sp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8F18F80B-4F60-41F0-9525-630F98C4A6A9}"/>
                  </a:ext>
                </a:extLst>
              </p:cNvPr>
              <p:cNvSpPr/>
              <p:nvPr/>
            </p:nvSpPr>
            <p:spPr>
              <a:xfrm>
                <a:off x="1573968" y="3247469"/>
                <a:ext cx="308930" cy="1285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15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8D0B4BF-7EB0-45A6-91D8-892F27CA6B29}"/>
                </a:ext>
              </a:extLst>
            </p:cNvPr>
            <p:cNvGrpSpPr/>
            <p:nvPr/>
          </p:nvGrpSpPr>
          <p:grpSpPr>
            <a:xfrm>
              <a:off x="1145248" y="3819166"/>
              <a:ext cx="737650" cy="136422"/>
              <a:chOff x="1145248" y="3239626"/>
              <a:chExt cx="737650" cy="136422"/>
            </a:xfrm>
          </p:grpSpPr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36B039EB-20ED-400B-84D9-BBF373226920}"/>
                  </a:ext>
                </a:extLst>
              </p:cNvPr>
              <p:cNvSpPr/>
              <p:nvPr/>
            </p:nvSpPr>
            <p:spPr>
              <a:xfrm>
                <a:off x="1145248" y="3239626"/>
                <a:ext cx="308930" cy="1285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</a:t>
                </a:r>
              </a:p>
            </p:txBody>
          </p:sp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2CCD3C11-8F01-46B5-BB60-1992B2D29282}"/>
                  </a:ext>
                </a:extLst>
              </p:cNvPr>
              <p:cNvSpPr/>
              <p:nvPr/>
            </p:nvSpPr>
            <p:spPr>
              <a:xfrm>
                <a:off x="1573968" y="3247469"/>
                <a:ext cx="308930" cy="1285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16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2336C85-D1B1-47A8-958F-8CB2726E18FE}"/>
                </a:ext>
              </a:extLst>
            </p:cNvPr>
            <p:cNvGrpSpPr/>
            <p:nvPr/>
          </p:nvGrpSpPr>
          <p:grpSpPr>
            <a:xfrm>
              <a:off x="1145248" y="4012346"/>
              <a:ext cx="737650" cy="136422"/>
              <a:chOff x="1145248" y="3239626"/>
              <a:chExt cx="737650" cy="136422"/>
            </a:xfrm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036F5A7A-B569-4B9B-80C8-C4861C7CB51E}"/>
                  </a:ext>
                </a:extLst>
              </p:cNvPr>
              <p:cNvSpPr/>
              <p:nvPr/>
            </p:nvSpPr>
            <p:spPr>
              <a:xfrm>
                <a:off x="1145248" y="3239626"/>
                <a:ext cx="308930" cy="1285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5</a:t>
                </a:r>
              </a:p>
            </p:txBody>
          </p:sp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F0B462D9-93EF-4F0D-A24F-1F8FE917E4A0}"/>
                  </a:ext>
                </a:extLst>
              </p:cNvPr>
              <p:cNvSpPr/>
              <p:nvPr/>
            </p:nvSpPr>
            <p:spPr>
              <a:xfrm>
                <a:off x="1573968" y="3247469"/>
                <a:ext cx="308930" cy="1285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17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4E29F3C-A394-4BF0-9483-E17B08DCA0A3}"/>
                </a:ext>
              </a:extLst>
            </p:cNvPr>
            <p:cNvGrpSpPr/>
            <p:nvPr/>
          </p:nvGrpSpPr>
          <p:grpSpPr>
            <a:xfrm>
              <a:off x="1145248" y="4205526"/>
              <a:ext cx="737650" cy="136422"/>
              <a:chOff x="1145248" y="3239626"/>
              <a:chExt cx="737650" cy="136422"/>
            </a:xfrm>
          </p:grpSpPr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3FAC43DB-8858-4AB2-8509-B31AF9059261}"/>
                  </a:ext>
                </a:extLst>
              </p:cNvPr>
              <p:cNvSpPr/>
              <p:nvPr/>
            </p:nvSpPr>
            <p:spPr>
              <a:xfrm>
                <a:off x="1145248" y="3239626"/>
                <a:ext cx="308930" cy="1285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6</a:t>
                </a:r>
              </a:p>
            </p:txBody>
          </p:sp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1F2614E4-3B66-4CFB-A210-4727509858F3}"/>
                  </a:ext>
                </a:extLst>
              </p:cNvPr>
              <p:cNvSpPr/>
              <p:nvPr/>
            </p:nvSpPr>
            <p:spPr>
              <a:xfrm>
                <a:off x="1573968" y="3247469"/>
                <a:ext cx="308930" cy="1285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18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F6783F37-7C26-4388-8F33-EE783CE6BFDA}"/>
                </a:ext>
              </a:extLst>
            </p:cNvPr>
            <p:cNvGrpSpPr/>
            <p:nvPr/>
          </p:nvGrpSpPr>
          <p:grpSpPr>
            <a:xfrm>
              <a:off x="1145248" y="4398706"/>
              <a:ext cx="737650" cy="136422"/>
              <a:chOff x="1145248" y="3239626"/>
              <a:chExt cx="737650" cy="136422"/>
            </a:xfrm>
          </p:grpSpPr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400DF227-F182-4907-AA22-107E58CBB54B}"/>
                  </a:ext>
                </a:extLst>
              </p:cNvPr>
              <p:cNvSpPr/>
              <p:nvPr/>
            </p:nvSpPr>
            <p:spPr>
              <a:xfrm>
                <a:off x="1145248" y="3239626"/>
                <a:ext cx="308930" cy="1285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7</a:t>
                </a:r>
              </a:p>
            </p:txBody>
          </p:sp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AD2C8252-628B-4046-869A-53D74B14338B}"/>
                  </a:ext>
                </a:extLst>
              </p:cNvPr>
              <p:cNvSpPr/>
              <p:nvPr/>
            </p:nvSpPr>
            <p:spPr>
              <a:xfrm>
                <a:off x="1573968" y="3247469"/>
                <a:ext cx="308930" cy="1285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19</a:t>
                </a: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F2FC1E9-974A-4C60-84E0-64B7CB80F2D9}"/>
                </a:ext>
              </a:extLst>
            </p:cNvPr>
            <p:cNvGrpSpPr/>
            <p:nvPr/>
          </p:nvGrpSpPr>
          <p:grpSpPr>
            <a:xfrm>
              <a:off x="1145248" y="4591886"/>
              <a:ext cx="737650" cy="136422"/>
              <a:chOff x="1145248" y="3239626"/>
              <a:chExt cx="737650" cy="136422"/>
            </a:xfrm>
          </p:grpSpPr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3FA92CB6-ABD9-4B42-92D0-CE64A00F039C}"/>
                  </a:ext>
                </a:extLst>
              </p:cNvPr>
              <p:cNvSpPr/>
              <p:nvPr/>
            </p:nvSpPr>
            <p:spPr>
              <a:xfrm>
                <a:off x="1145248" y="3239626"/>
                <a:ext cx="308930" cy="1285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8</a:t>
                </a:r>
              </a:p>
            </p:txBody>
          </p:sp>
          <p:sp>
            <p:nvSpPr>
              <p:cNvPr id="111" name="Rectangle: Rounded Corners 110">
                <a:extLst>
                  <a:ext uri="{FF2B5EF4-FFF2-40B4-BE49-F238E27FC236}">
                    <a16:creationId xmlns:a16="http://schemas.microsoft.com/office/drawing/2014/main" id="{5DF0357B-E6D6-4410-8656-CCF49C44A2A7}"/>
                  </a:ext>
                </a:extLst>
              </p:cNvPr>
              <p:cNvSpPr/>
              <p:nvPr/>
            </p:nvSpPr>
            <p:spPr>
              <a:xfrm>
                <a:off x="1573968" y="3247469"/>
                <a:ext cx="308930" cy="1285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20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B45EC9D-AAD4-41B2-9196-2E3EED9C340F}"/>
                </a:ext>
              </a:extLst>
            </p:cNvPr>
            <p:cNvGrpSpPr/>
            <p:nvPr/>
          </p:nvGrpSpPr>
          <p:grpSpPr>
            <a:xfrm>
              <a:off x="1145248" y="4785066"/>
              <a:ext cx="737650" cy="136422"/>
              <a:chOff x="1145248" y="3239626"/>
              <a:chExt cx="737650" cy="136422"/>
            </a:xfrm>
          </p:grpSpPr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81BB59FE-EFDD-4C93-AB8C-8247B6090E66}"/>
                  </a:ext>
                </a:extLst>
              </p:cNvPr>
              <p:cNvSpPr/>
              <p:nvPr/>
            </p:nvSpPr>
            <p:spPr>
              <a:xfrm>
                <a:off x="1145248" y="3239626"/>
                <a:ext cx="308930" cy="1285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9</a:t>
                </a:r>
              </a:p>
            </p:txBody>
          </p:sp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6D78D36D-8BB7-4890-9D2F-6D0C6ACC63BE}"/>
                  </a:ext>
                </a:extLst>
              </p:cNvPr>
              <p:cNvSpPr/>
              <p:nvPr/>
            </p:nvSpPr>
            <p:spPr>
              <a:xfrm>
                <a:off x="1573968" y="3247469"/>
                <a:ext cx="308930" cy="1285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21</a:t>
                </a: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0EDF0D3-BE3F-4E43-9A5F-EF5A8897E991}"/>
                </a:ext>
              </a:extLst>
            </p:cNvPr>
            <p:cNvGrpSpPr/>
            <p:nvPr/>
          </p:nvGrpSpPr>
          <p:grpSpPr>
            <a:xfrm>
              <a:off x="1145248" y="4978246"/>
              <a:ext cx="737650" cy="136422"/>
              <a:chOff x="1145248" y="3239626"/>
              <a:chExt cx="737650" cy="136422"/>
            </a:xfrm>
          </p:grpSpPr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22A9383C-7775-4B3F-B431-EEED92A56908}"/>
                  </a:ext>
                </a:extLst>
              </p:cNvPr>
              <p:cNvSpPr/>
              <p:nvPr/>
            </p:nvSpPr>
            <p:spPr>
              <a:xfrm>
                <a:off x="1145248" y="3239626"/>
                <a:ext cx="308930" cy="1285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10</a:t>
                </a:r>
              </a:p>
            </p:txBody>
          </p:sp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20DAF31B-84F7-4890-A059-EF30293D9436}"/>
                  </a:ext>
                </a:extLst>
              </p:cNvPr>
              <p:cNvSpPr/>
              <p:nvPr/>
            </p:nvSpPr>
            <p:spPr>
              <a:xfrm>
                <a:off x="1573968" y="3247469"/>
                <a:ext cx="308930" cy="1285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22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83AF52E8-CBF9-43BF-92E3-7C22C99B0C7F}"/>
                </a:ext>
              </a:extLst>
            </p:cNvPr>
            <p:cNvGrpSpPr/>
            <p:nvPr/>
          </p:nvGrpSpPr>
          <p:grpSpPr>
            <a:xfrm>
              <a:off x="1145248" y="5171426"/>
              <a:ext cx="737650" cy="136422"/>
              <a:chOff x="1145248" y="3239626"/>
              <a:chExt cx="737650" cy="136422"/>
            </a:xfrm>
          </p:grpSpPr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id="{5E6E4459-A120-4148-871C-5D46228DEA6E}"/>
                  </a:ext>
                </a:extLst>
              </p:cNvPr>
              <p:cNvSpPr/>
              <p:nvPr/>
            </p:nvSpPr>
            <p:spPr>
              <a:xfrm>
                <a:off x="1145248" y="3239626"/>
                <a:ext cx="308930" cy="1285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11</a:t>
                </a:r>
              </a:p>
            </p:txBody>
          </p:sp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AAAAD3E5-C01C-4F49-A14E-379AD0F4F1F1}"/>
                  </a:ext>
                </a:extLst>
              </p:cNvPr>
              <p:cNvSpPr/>
              <p:nvPr/>
            </p:nvSpPr>
            <p:spPr>
              <a:xfrm>
                <a:off x="1573968" y="3247469"/>
                <a:ext cx="308930" cy="1285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23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24F1B7FA-4401-4C78-853A-73EDE6F91F3B}"/>
                </a:ext>
              </a:extLst>
            </p:cNvPr>
            <p:cNvGrpSpPr/>
            <p:nvPr/>
          </p:nvGrpSpPr>
          <p:grpSpPr>
            <a:xfrm>
              <a:off x="1145248" y="5364604"/>
              <a:ext cx="737650" cy="136422"/>
              <a:chOff x="1145248" y="3239626"/>
              <a:chExt cx="737650" cy="136422"/>
            </a:xfrm>
          </p:grpSpPr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55AA02F6-12CC-42BB-9A7E-FBFF7BED786D}"/>
                  </a:ext>
                </a:extLst>
              </p:cNvPr>
              <p:cNvSpPr/>
              <p:nvPr/>
            </p:nvSpPr>
            <p:spPr>
              <a:xfrm>
                <a:off x="1145248" y="3239626"/>
                <a:ext cx="308930" cy="1285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12</a:t>
                </a:r>
              </a:p>
            </p:txBody>
          </p:sp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0BB33F7A-5ED7-4B89-8F09-2BC9C03F970D}"/>
                  </a:ext>
                </a:extLst>
              </p:cNvPr>
              <p:cNvSpPr/>
              <p:nvPr/>
            </p:nvSpPr>
            <p:spPr>
              <a:xfrm>
                <a:off x="1573968" y="3247469"/>
                <a:ext cx="308930" cy="1285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24</a:t>
                </a:r>
              </a:p>
            </p:txBody>
          </p:sp>
        </p:grp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8E7D176D-6C2B-45CF-9CFF-1E11099444A0}"/>
              </a:ext>
            </a:extLst>
          </p:cNvPr>
          <p:cNvGrpSpPr/>
          <p:nvPr/>
        </p:nvGrpSpPr>
        <p:grpSpPr>
          <a:xfrm>
            <a:off x="3987725" y="3201091"/>
            <a:ext cx="308930" cy="308626"/>
            <a:chOff x="3987725" y="3201091"/>
            <a:chExt cx="308930" cy="308626"/>
          </a:xfrm>
        </p:grpSpPr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49165925-AC9F-48A8-83D3-A26BA981E2E1}"/>
                </a:ext>
              </a:extLst>
            </p:cNvPr>
            <p:cNvSpPr/>
            <p:nvPr/>
          </p:nvSpPr>
          <p:spPr>
            <a:xfrm>
              <a:off x="3987725" y="3201091"/>
              <a:ext cx="308930" cy="1285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25</a:t>
              </a:r>
            </a:p>
          </p:txBody>
        </p: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84426905-A629-4C4E-BDE1-7C8827F0DF65}"/>
                </a:ext>
              </a:extLst>
            </p:cNvPr>
            <p:cNvSpPr/>
            <p:nvPr/>
          </p:nvSpPr>
          <p:spPr>
            <a:xfrm>
              <a:off x="3987725" y="3381138"/>
              <a:ext cx="308930" cy="1285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26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4BDC6483-7B52-4A8D-90EF-B1B7A4510E79}"/>
              </a:ext>
            </a:extLst>
          </p:cNvPr>
          <p:cNvGrpSpPr/>
          <p:nvPr/>
        </p:nvGrpSpPr>
        <p:grpSpPr>
          <a:xfrm>
            <a:off x="5109222" y="3201091"/>
            <a:ext cx="308930" cy="485875"/>
            <a:chOff x="3987725" y="3201091"/>
            <a:chExt cx="308930" cy="485875"/>
          </a:xfrm>
        </p:grpSpPr>
        <p:sp>
          <p:nvSpPr>
            <p:cNvPr id="172" name="Rectangle: Rounded Corners 171">
              <a:extLst>
                <a:ext uri="{FF2B5EF4-FFF2-40B4-BE49-F238E27FC236}">
                  <a16:creationId xmlns:a16="http://schemas.microsoft.com/office/drawing/2014/main" id="{F4D5B195-4B59-4DCA-A00F-78D6AD81CD45}"/>
                </a:ext>
              </a:extLst>
            </p:cNvPr>
            <p:cNvSpPr/>
            <p:nvPr/>
          </p:nvSpPr>
          <p:spPr>
            <a:xfrm>
              <a:off x="3987725" y="3201091"/>
              <a:ext cx="308930" cy="1285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27</a:t>
              </a:r>
            </a:p>
          </p:txBody>
        </p:sp>
        <p:sp>
          <p:nvSpPr>
            <p:cNvPr id="173" name="Rectangle: Rounded Corners 172">
              <a:extLst>
                <a:ext uri="{FF2B5EF4-FFF2-40B4-BE49-F238E27FC236}">
                  <a16:creationId xmlns:a16="http://schemas.microsoft.com/office/drawing/2014/main" id="{3A7D70D5-A8B4-4A60-856C-0DC60354A530}"/>
                </a:ext>
              </a:extLst>
            </p:cNvPr>
            <p:cNvSpPr/>
            <p:nvPr/>
          </p:nvSpPr>
          <p:spPr>
            <a:xfrm>
              <a:off x="3987725" y="3381138"/>
              <a:ext cx="308930" cy="1285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28</a:t>
              </a:r>
            </a:p>
          </p:txBody>
        </p: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7CDFCDFD-ADDF-4B0F-A8BB-856C147FBE19}"/>
                </a:ext>
              </a:extLst>
            </p:cNvPr>
            <p:cNvSpPr/>
            <p:nvPr/>
          </p:nvSpPr>
          <p:spPr>
            <a:xfrm>
              <a:off x="3987725" y="3558387"/>
              <a:ext cx="308930" cy="1285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29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6718991F-3307-4248-B35C-F8B8C2BEFE6D}"/>
              </a:ext>
            </a:extLst>
          </p:cNvPr>
          <p:cNvGrpSpPr/>
          <p:nvPr/>
        </p:nvGrpSpPr>
        <p:grpSpPr>
          <a:xfrm>
            <a:off x="6017907" y="3200358"/>
            <a:ext cx="737650" cy="2253557"/>
            <a:chOff x="253180" y="3679387"/>
            <a:chExt cx="737650" cy="2253557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1D0FBB98-C7CF-4693-8BAA-34EA83EAA864}"/>
                </a:ext>
              </a:extLst>
            </p:cNvPr>
            <p:cNvGrpSpPr/>
            <p:nvPr/>
          </p:nvGrpSpPr>
          <p:grpSpPr>
            <a:xfrm>
              <a:off x="253180" y="3679387"/>
              <a:ext cx="737650" cy="136422"/>
              <a:chOff x="1145248" y="3239626"/>
              <a:chExt cx="737650" cy="136422"/>
            </a:xfrm>
          </p:grpSpPr>
          <p:sp>
            <p:nvSpPr>
              <p:cNvPr id="210" name="Rectangle: Rounded Corners 209">
                <a:extLst>
                  <a:ext uri="{FF2B5EF4-FFF2-40B4-BE49-F238E27FC236}">
                    <a16:creationId xmlns:a16="http://schemas.microsoft.com/office/drawing/2014/main" id="{44FDCC48-EBF4-4F42-BFF0-1A9612DE3EFC}"/>
                  </a:ext>
                </a:extLst>
              </p:cNvPr>
              <p:cNvSpPr/>
              <p:nvPr/>
            </p:nvSpPr>
            <p:spPr>
              <a:xfrm>
                <a:off x="1145248" y="3239626"/>
                <a:ext cx="308930" cy="1285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30</a:t>
                </a:r>
              </a:p>
            </p:txBody>
          </p:sp>
          <p:sp>
            <p:nvSpPr>
              <p:cNvPr id="211" name="Rectangle: Rounded Corners 210">
                <a:extLst>
                  <a:ext uri="{FF2B5EF4-FFF2-40B4-BE49-F238E27FC236}">
                    <a16:creationId xmlns:a16="http://schemas.microsoft.com/office/drawing/2014/main" id="{DAA3D0BD-AFE1-4C92-8ED9-135CDBA781FF}"/>
                  </a:ext>
                </a:extLst>
              </p:cNvPr>
              <p:cNvSpPr/>
              <p:nvPr/>
            </p:nvSpPr>
            <p:spPr>
              <a:xfrm>
                <a:off x="1573968" y="3247469"/>
                <a:ext cx="308930" cy="1285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42</a:t>
                </a: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786AC2B1-E206-4457-ACA9-54D54EF2AEDA}"/>
                </a:ext>
              </a:extLst>
            </p:cNvPr>
            <p:cNvGrpSpPr/>
            <p:nvPr/>
          </p:nvGrpSpPr>
          <p:grpSpPr>
            <a:xfrm>
              <a:off x="253180" y="3872567"/>
              <a:ext cx="737650" cy="136422"/>
              <a:chOff x="1145248" y="3239626"/>
              <a:chExt cx="737650" cy="136422"/>
            </a:xfrm>
          </p:grpSpPr>
          <p:sp>
            <p:nvSpPr>
              <p:cNvPr id="208" name="Rectangle: Rounded Corners 207">
                <a:extLst>
                  <a:ext uri="{FF2B5EF4-FFF2-40B4-BE49-F238E27FC236}">
                    <a16:creationId xmlns:a16="http://schemas.microsoft.com/office/drawing/2014/main" id="{B9EBA68F-A0C0-47E2-8247-C77DA15C9D8F}"/>
                  </a:ext>
                </a:extLst>
              </p:cNvPr>
              <p:cNvSpPr/>
              <p:nvPr/>
            </p:nvSpPr>
            <p:spPr>
              <a:xfrm>
                <a:off x="1145248" y="3239626"/>
                <a:ext cx="308930" cy="1285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31</a:t>
                </a:r>
              </a:p>
            </p:txBody>
          </p:sp>
          <p:sp>
            <p:nvSpPr>
              <p:cNvPr id="209" name="Rectangle: Rounded Corners 208">
                <a:extLst>
                  <a:ext uri="{FF2B5EF4-FFF2-40B4-BE49-F238E27FC236}">
                    <a16:creationId xmlns:a16="http://schemas.microsoft.com/office/drawing/2014/main" id="{F26D9233-A3D7-459A-A21A-3D1CF40EFF80}"/>
                  </a:ext>
                </a:extLst>
              </p:cNvPr>
              <p:cNvSpPr/>
              <p:nvPr/>
            </p:nvSpPr>
            <p:spPr>
              <a:xfrm>
                <a:off x="1573968" y="3247469"/>
                <a:ext cx="308930" cy="1285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43</a:t>
                </a: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91D06A23-27A0-484E-8667-23272C0C8420}"/>
                </a:ext>
              </a:extLst>
            </p:cNvPr>
            <p:cNvGrpSpPr/>
            <p:nvPr/>
          </p:nvGrpSpPr>
          <p:grpSpPr>
            <a:xfrm>
              <a:off x="253180" y="4065747"/>
              <a:ext cx="737650" cy="136422"/>
              <a:chOff x="1145248" y="3239626"/>
              <a:chExt cx="737650" cy="136422"/>
            </a:xfrm>
          </p:grpSpPr>
          <p:sp>
            <p:nvSpPr>
              <p:cNvPr id="206" name="Rectangle: Rounded Corners 205">
                <a:extLst>
                  <a:ext uri="{FF2B5EF4-FFF2-40B4-BE49-F238E27FC236}">
                    <a16:creationId xmlns:a16="http://schemas.microsoft.com/office/drawing/2014/main" id="{4262EDF2-361D-4475-9ED1-A11AD568A6B4}"/>
                  </a:ext>
                </a:extLst>
              </p:cNvPr>
              <p:cNvSpPr/>
              <p:nvPr/>
            </p:nvSpPr>
            <p:spPr>
              <a:xfrm>
                <a:off x="1145248" y="3239626"/>
                <a:ext cx="308930" cy="1285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32</a:t>
                </a:r>
              </a:p>
            </p:txBody>
          </p:sp>
          <p:sp>
            <p:nvSpPr>
              <p:cNvPr id="207" name="Rectangle: Rounded Corners 206">
                <a:extLst>
                  <a:ext uri="{FF2B5EF4-FFF2-40B4-BE49-F238E27FC236}">
                    <a16:creationId xmlns:a16="http://schemas.microsoft.com/office/drawing/2014/main" id="{6B59FB57-C853-4B70-B127-FAED4277FA6D}"/>
                  </a:ext>
                </a:extLst>
              </p:cNvPr>
              <p:cNvSpPr/>
              <p:nvPr/>
            </p:nvSpPr>
            <p:spPr>
              <a:xfrm>
                <a:off x="1573968" y="3247469"/>
                <a:ext cx="308930" cy="1285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44</a:t>
                </a: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876B13C6-B7BE-4A83-BFF0-4F4CBE2E3E36}"/>
                </a:ext>
              </a:extLst>
            </p:cNvPr>
            <p:cNvGrpSpPr/>
            <p:nvPr/>
          </p:nvGrpSpPr>
          <p:grpSpPr>
            <a:xfrm>
              <a:off x="253180" y="4258927"/>
              <a:ext cx="737650" cy="136422"/>
              <a:chOff x="1145248" y="3239626"/>
              <a:chExt cx="737650" cy="136422"/>
            </a:xfrm>
          </p:grpSpPr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D4210738-246A-4922-ADA0-D548AA7603E3}"/>
                  </a:ext>
                </a:extLst>
              </p:cNvPr>
              <p:cNvSpPr/>
              <p:nvPr/>
            </p:nvSpPr>
            <p:spPr>
              <a:xfrm>
                <a:off x="1145248" y="3239626"/>
                <a:ext cx="308930" cy="1285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33</a:t>
                </a:r>
              </a:p>
            </p:txBody>
          </p:sp>
          <p:sp>
            <p:nvSpPr>
              <p:cNvPr id="205" name="Rectangle: Rounded Corners 204">
                <a:extLst>
                  <a:ext uri="{FF2B5EF4-FFF2-40B4-BE49-F238E27FC236}">
                    <a16:creationId xmlns:a16="http://schemas.microsoft.com/office/drawing/2014/main" id="{F5BC9019-E476-414D-B874-06429B2C26DB}"/>
                  </a:ext>
                </a:extLst>
              </p:cNvPr>
              <p:cNvSpPr/>
              <p:nvPr/>
            </p:nvSpPr>
            <p:spPr>
              <a:xfrm>
                <a:off x="1573968" y="3247469"/>
                <a:ext cx="308930" cy="1285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45</a:t>
                </a:r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BD9CB42C-5F0C-4F1F-AC2E-B2FCE8D7AF5B}"/>
                </a:ext>
              </a:extLst>
            </p:cNvPr>
            <p:cNvGrpSpPr/>
            <p:nvPr/>
          </p:nvGrpSpPr>
          <p:grpSpPr>
            <a:xfrm>
              <a:off x="253180" y="4452107"/>
              <a:ext cx="737650" cy="136422"/>
              <a:chOff x="1145248" y="3239626"/>
              <a:chExt cx="737650" cy="136422"/>
            </a:xfrm>
          </p:grpSpPr>
          <p:sp>
            <p:nvSpPr>
              <p:cNvPr id="202" name="Rectangle: Rounded Corners 201">
                <a:extLst>
                  <a:ext uri="{FF2B5EF4-FFF2-40B4-BE49-F238E27FC236}">
                    <a16:creationId xmlns:a16="http://schemas.microsoft.com/office/drawing/2014/main" id="{5B2630A7-59D2-4265-8A0D-04956BF642F7}"/>
                  </a:ext>
                </a:extLst>
              </p:cNvPr>
              <p:cNvSpPr/>
              <p:nvPr/>
            </p:nvSpPr>
            <p:spPr>
              <a:xfrm>
                <a:off x="1145248" y="3239626"/>
                <a:ext cx="308930" cy="1285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34</a:t>
                </a:r>
              </a:p>
            </p:txBody>
          </p:sp>
          <p:sp>
            <p:nvSpPr>
              <p:cNvPr id="203" name="Rectangle: Rounded Corners 202">
                <a:extLst>
                  <a:ext uri="{FF2B5EF4-FFF2-40B4-BE49-F238E27FC236}">
                    <a16:creationId xmlns:a16="http://schemas.microsoft.com/office/drawing/2014/main" id="{8C879925-EF17-4CC3-99F9-697BF9A9E28A}"/>
                  </a:ext>
                </a:extLst>
              </p:cNvPr>
              <p:cNvSpPr/>
              <p:nvPr/>
            </p:nvSpPr>
            <p:spPr>
              <a:xfrm>
                <a:off x="1573968" y="3247469"/>
                <a:ext cx="308930" cy="1285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46</a:t>
                </a: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2722A1-A039-43D3-8009-E64E904E8C4A}"/>
                </a:ext>
              </a:extLst>
            </p:cNvPr>
            <p:cNvGrpSpPr/>
            <p:nvPr/>
          </p:nvGrpSpPr>
          <p:grpSpPr>
            <a:xfrm>
              <a:off x="253180" y="4645287"/>
              <a:ext cx="737650" cy="136422"/>
              <a:chOff x="1145248" y="3239626"/>
              <a:chExt cx="737650" cy="136422"/>
            </a:xfrm>
          </p:grpSpPr>
          <p:sp>
            <p:nvSpPr>
              <p:cNvPr id="200" name="Rectangle: Rounded Corners 199">
                <a:extLst>
                  <a:ext uri="{FF2B5EF4-FFF2-40B4-BE49-F238E27FC236}">
                    <a16:creationId xmlns:a16="http://schemas.microsoft.com/office/drawing/2014/main" id="{9690731F-3FAA-4E7F-B98A-E8C049ED1237}"/>
                  </a:ext>
                </a:extLst>
              </p:cNvPr>
              <p:cNvSpPr/>
              <p:nvPr/>
            </p:nvSpPr>
            <p:spPr>
              <a:xfrm>
                <a:off x="1145248" y="3239626"/>
                <a:ext cx="308930" cy="1285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35</a:t>
                </a:r>
              </a:p>
            </p:txBody>
          </p:sp>
          <p:sp>
            <p:nvSpPr>
              <p:cNvPr id="201" name="Rectangle: Rounded Corners 200">
                <a:extLst>
                  <a:ext uri="{FF2B5EF4-FFF2-40B4-BE49-F238E27FC236}">
                    <a16:creationId xmlns:a16="http://schemas.microsoft.com/office/drawing/2014/main" id="{A5E420F2-6884-4C17-8A5F-04ED8A33D974}"/>
                  </a:ext>
                </a:extLst>
              </p:cNvPr>
              <p:cNvSpPr/>
              <p:nvPr/>
            </p:nvSpPr>
            <p:spPr>
              <a:xfrm>
                <a:off x="1573968" y="3247469"/>
                <a:ext cx="308930" cy="1285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47</a:t>
                </a:r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3177993F-3DEC-489C-8769-C3860F66BA63}"/>
                </a:ext>
              </a:extLst>
            </p:cNvPr>
            <p:cNvGrpSpPr/>
            <p:nvPr/>
          </p:nvGrpSpPr>
          <p:grpSpPr>
            <a:xfrm>
              <a:off x="253180" y="4838467"/>
              <a:ext cx="737650" cy="136422"/>
              <a:chOff x="1145248" y="3239626"/>
              <a:chExt cx="737650" cy="136422"/>
            </a:xfrm>
          </p:grpSpPr>
          <p:sp>
            <p:nvSpPr>
              <p:cNvPr id="198" name="Rectangle: Rounded Corners 197">
                <a:extLst>
                  <a:ext uri="{FF2B5EF4-FFF2-40B4-BE49-F238E27FC236}">
                    <a16:creationId xmlns:a16="http://schemas.microsoft.com/office/drawing/2014/main" id="{36483EA3-B27D-4AA5-A661-0F5FD5BBFE31}"/>
                  </a:ext>
                </a:extLst>
              </p:cNvPr>
              <p:cNvSpPr/>
              <p:nvPr/>
            </p:nvSpPr>
            <p:spPr>
              <a:xfrm>
                <a:off x="1145248" y="3239626"/>
                <a:ext cx="308930" cy="1285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36</a:t>
                </a:r>
              </a:p>
            </p:txBody>
          </p:sp>
          <p:sp>
            <p:nvSpPr>
              <p:cNvPr id="199" name="Rectangle: Rounded Corners 198">
                <a:extLst>
                  <a:ext uri="{FF2B5EF4-FFF2-40B4-BE49-F238E27FC236}">
                    <a16:creationId xmlns:a16="http://schemas.microsoft.com/office/drawing/2014/main" id="{DACEB0C5-3364-4BED-8D41-5784016615D3}"/>
                  </a:ext>
                </a:extLst>
              </p:cNvPr>
              <p:cNvSpPr/>
              <p:nvPr/>
            </p:nvSpPr>
            <p:spPr>
              <a:xfrm>
                <a:off x="1573968" y="3247469"/>
                <a:ext cx="308930" cy="1285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48</a:t>
                </a:r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AE4F1161-4474-4FD2-A4BB-B0F5E1427F1D}"/>
                </a:ext>
              </a:extLst>
            </p:cNvPr>
            <p:cNvGrpSpPr/>
            <p:nvPr/>
          </p:nvGrpSpPr>
          <p:grpSpPr>
            <a:xfrm>
              <a:off x="253180" y="5031647"/>
              <a:ext cx="737650" cy="136422"/>
              <a:chOff x="1145248" y="3239626"/>
              <a:chExt cx="737650" cy="136422"/>
            </a:xfrm>
          </p:grpSpPr>
          <p:sp>
            <p:nvSpPr>
              <p:cNvPr id="196" name="Rectangle: Rounded Corners 195">
                <a:extLst>
                  <a:ext uri="{FF2B5EF4-FFF2-40B4-BE49-F238E27FC236}">
                    <a16:creationId xmlns:a16="http://schemas.microsoft.com/office/drawing/2014/main" id="{15F255E3-31F9-45DC-AD45-13CFECADC045}"/>
                  </a:ext>
                </a:extLst>
              </p:cNvPr>
              <p:cNvSpPr/>
              <p:nvPr/>
            </p:nvSpPr>
            <p:spPr>
              <a:xfrm>
                <a:off x="1145248" y="3239626"/>
                <a:ext cx="308930" cy="1285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37</a:t>
                </a:r>
              </a:p>
            </p:txBody>
          </p:sp>
          <p:sp>
            <p:nvSpPr>
              <p:cNvPr id="197" name="Rectangle: Rounded Corners 196">
                <a:extLst>
                  <a:ext uri="{FF2B5EF4-FFF2-40B4-BE49-F238E27FC236}">
                    <a16:creationId xmlns:a16="http://schemas.microsoft.com/office/drawing/2014/main" id="{45F1241F-495E-4159-BCEA-730CE2B7F909}"/>
                  </a:ext>
                </a:extLst>
              </p:cNvPr>
              <p:cNvSpPr/>
              <p:nvPr/>
            </p:nvSpPr>
            <p:spPr>
              <a:xfrm>
                <a:off x="1573968" y="3247469"/>
                <a:ext cx="308930" cy="1285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49</a:t>
                </a:r>
              </a:p>
            </p:txBody>
          </p: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918D9CD4-C048-476C-B9F6-4F4AD785EE2A}"/>
                </a:ext>
              </a:extLst>
            </p:cNvPr>
            <p:cNvGrpSpPr/>
            <p:nvPr/>
          </p:nvGrpSpPr>
          <p:grpSpPr>
            <a:xfrm>
              <a:off x="253180" y="5224827"/>
              <a:ext cx="737650" cy="136422"/>
              <a:chOff x="1145248" y="3239626"/>
              <a:chExt cx="737650" cy="136422"/>
            </a:xfrm>
          </p:grpSpPr>
          <p:sp>
            <p:nvSpPr>
              <p:cNvPr id="194" name="Rectangle: Rounded Corners 193">
                <a:extLst>
                  <a:ext uri="{FF2B5EF4-FFF2-40B4-BE49-F238E27FC236}">
                    <a16:creationId xmlns:a16="http://schemas.microsoft.com/office/drawing/2014/main" id="{972A58B8-7B00-4461-A358-7B1D56231E88}"/>
                  </a:ext>
                </a:extLst>
              </p:cNvPr>
              <p:cNvSpPr/>
              <p:nvPr/>
            </p:nvSpPr>
            <p:spPr>
              <a:xfrm>
                <a:off x="1145248" y="3239626"/>
                <a:ext cx="308930" cy="1285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38</a:t>
                </a:r>
              </a:p>
            </p:txBody>
          </p:sp>
          <p:sp>
            <p:nvSpPr>
              <p:cNvPr id="195" name="Rectangle: Rounded Corners 194">
                <a:extLst>
                  <a:ext uri="{FF2B5EF4-FFF2-40B4-BE49-F238E27FC236}">
                    <a16:creationId xmlns:a16="http://schemas.microsoft.com/office/drawing/2014/main" id="{76F39895-A934-4D26-91B3-11A80726603B}"/>
                  </a:ext>
                </a:extLst>
              </p:cNvPr>
              <p:cNvSpPr/>
              <p:nvPr/>
            </p:nvSpPr>
            <p:spPr>
              <a:xfrm>
                <a:off x="1573968" y="3247469"/>
                <a:ext cx="308930" cy="1285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50</a:t>
                </a: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AE212A3D-341B-4785-ACE0-55AB8BD7D069}"/>
                </a:ext>
              </a:extLst>
            </p:cNvPr>
            <p:cNvGrpSpPr/>
            <p:nvPr/>
          </p:nvGrpSpPr>
          <p:grpSpPr>
            <a:xfrm>
              <a:off x="253180" y="5418007"/>
              <a:ext cx="737650" cy="136422"/>
              <a:chOff x="1145248" y="3239626"/>
              <a:chExt cx="737650" cy="136422"/>
            </a:xfrm>
          </p:grpSpPr>
          <p:sp>
            <p:nvSpPr>
              <p:cNvPr id="192" name="Rectangle: Rounded Corners 191">
                <a:extLst>
                  <a:ext uri="{FF2B5EF4-FFF2-40B4-BE49-F238E27FC236}">
                    <a16:creationId xmlns:a16="http://schemas.microsoft.com/office/drawing/2014/main" id="{EADABF23-A53A-45E0-B68B-090E4814210A}"/>
                  </a:ext>
                </a:extLst>
              </p:cNvPr>
              <p:cNvSpPr/>
              <p:nvPr/>
            </p:nvSpPr>
            <p:spPr>
              <a:xfrm>
                <a:off x="1145248" y="3239626"/>
                <a:ext cx="308930" cy="1285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39</a:t>
                </a:r>
              </a:p>
            </p:txBody>
          </p:sp>
          <p:sp>
            <p:nvSpPr>
              <p:cNvPr id="193" name="Rectangle: Rounded Corners 192">
                <a:extLst>
                  <a:ext uri="{FF2B5EF4-FFF2-40B4-BE49-F238E27FC236}">
                    <a16:creationId xmlns:a16="http://schemas.microsoft.com/office/drawing/2014/main" id="{EA594DBB-92D1-414D-B246-4C85A785F242}"/>
                  </a:ext>
                </a:extLst>
              </p:cNvPr>
              <p:cNvSpPr/>
              <p:nvPr/>
            </p:nvSpPr>
            <p:spPr>
              <a:xfrm>
                <a:off x="1573968" y="3247469"/>
                <a:ext cx="308930" cy="1285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51</a:t>
                </a: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1CC39319-FDCE-46EB-9AFA-B0DC06632EBB}"/>
                </a:ext>
              </a:extLst>
            </p:cNvPr>
            <p:cNvGrpSpPr/>
            <p:nvPr/>
          </p:nvGrpSpPr>
          <p:grpSpPr>
            <a:xfrm>
              <a:off x="253180" y="5611187"/>
              <a:ext cx="737650" cy="136422"/>
              <a:chOff x="1145248" y="3239626"/>
              <a:chExt cx="737650" cy="136422"/>
            </a:xfrm>
          </p:grpSpPr>
          <p:sp>
            <p:nvSpPr>
              <p:cNvPr id="190" name="Rectangle: Rounded Corners 189">
                <a:extLst>
                  <a:ext uri="{FF2B5EF4-FFF2-40B4-BE49-F238E27FC236}">
                    <a16:creationId xmlns:a16="http://schemas.microsoft.com/office/drawing/2014/main" id="{22089E6E-F0C4-4EDE-B5F3-0B55D4DF603D}"/>
                  </a:ext>
                </a:extLst>
              </p:cNvPr>
              <p:cNvSpPr/>
              <p:nvPr/>
            </p:nvSpPr>
            <p:spPr>
              <a:xfrm>
                <a:off x="1145248" y="3239626"/>
                <a:ext cx="308930" cy="1285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40</a:t>
                </a:r>
              </a:p>
            </p:txBody>
          </p:sp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436EF151-ADBF-4D8D-B89A-019A7D177F76}"/>
                  </a:ext>
                </a:extLst>
              </p:cNvPr>
              <p:cNvSpPr/>
              <p:nvPr/>
            </p:nvSpPr>
            <p:spPr>
              <a:xfrm>
                <a:off x="1573968" y="3247469"/>
                <a:ext cx="308930" cy="1285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52</a:t>
                </a:r>
              </a:p>
            </p:txBody>
          </p:sp>
        </p:grpSp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7129DE89-7137-4301-A9A8-DAC9FC7E15F9}"/>
                </a:ext>
              </a:extLst>
            </p:cNvPr>
            <p:cNvSpPr/>
            <p:nvPr/>
          </p:nvSpPr>
          <p:spPr>
            <a:xfrm>
              <a:off x="253180" y="5804365"/>
              <a:ext cx="308930" cy="1285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41</a:t>
              </a:r>
            </a:p>
          </p:txBody>
        </p:sp>
      </p:grpSp>
      <p:pic>
        <p:nvPicPr>
          <p:cNvPr id="125" name="Picture 124">
            <a:extLst>
              <a:ext uri="{FF2B5EF4-FFF2-40B4-BE49-F238E27FC236}">
                <a16:creationId xmlns:a16="http://schemas.microsoft.com/office/drawing/2014/main" id="{1479937B-A1A3-4CF8-916E-A5283F36B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403" y="3012558"/>
            <a:ext cx="1305289" cy="1017367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0089B79E-2837-4115-9A1B-19E90B63B2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817" t="8888" r="35602" b="80813"/>
          <a:stretch/>
        </p:blipFill>
        <p:spPr>
          <a:xfrm>
            <a:off x="8687268" y="4715272"/>
            <a:ext cx="138112" cy="104775"/>
          </a:xfrm>
          <a:prstGeom prst="rect">
            <a:avLst/>
          </a:prstGeom>
        </p:spPr>
      </p:pic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E280E5E-E6E0-4670-9710-F4BEDD12E61C}"/>
              </a:ext>
            </a:extLst>
          </p:cNvPr>
          <p:cNvGrpSpPr/>
          <p:nvPr/>
        </p:nvGrpSpPr>
        <p:grpSpPr>
          <a:xfrm>
            <a:off x="2959376" y="5776047"/>
            <a:ext cx="3647974" cy="445289"/>
            <a:chOff x="4196864" y="5776047"/>
            <a:chExt cx="3647974" cy="445289"/>
          </a:xfrm>
        </p:grpSpPr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8D4F7A3D-3E86-47D7-99A4-E7029C8281C9}"/>
                </a:ext>
              </a:extLst>
            </p:cNvPr>
            <p:cNvCxnSpPr/>
            <p:nvPr/>
          </p:nvCxnSpPr>
          <p:spPr>
            <a:xfrm>
              <a:off x="4196864" y="5776047"/>
              <a:ext cx="3647974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8F5B28C9-6193-4AE3-9D22-66EC2A99C9AF}"/>
                </a:ext>
              </a:extLst>
            </p:cNvPr>
            <p:cNvSpPr txBox="1"/>
            <p:nvPr/>
          </p:nvSpPr>
          <p:spPr>
            <a:xfrm>
              <a:off x="5242125" y="5852004"/>
              <a:ext cx="1417568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Product 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348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4A83-A253-41A7-A4B6-37D63F0C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31502" cy="1325563"/>
          </a:xfrm>
        </p:spPr>
        <p:txBody>
          <a:bodyPr/>
          <a:lstStyle/>
          <a:p>
            <a:r>
              <a:rPr lang="en-US" dirty="0"/>
              <a:t>The Data - 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87C39-040E-4F08-BAAF-A8F3ABF2A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075" y="2055780"/>
            <a:ext cx="6309049" cy="4351338"/>
          </a:xfrm>
        </p:spPr>
        <p:txBody>
          <a:bodyPr>
            <a:normAutofit/>
          </a:bodyPr>
          <a:lstStyle/>
          <a:p>
            <a:r>
              <a:rPr lang="en-US" sz="3200" dirty="0"/>
              <a:t>2+ million parts</a:t>
            </a:r>
          </a:p>
          <a:p>
            <a:r>
              <a:rPr lang="en-US" sz="3200" dirty="0"/>
              <a:t>Low failure rate</a:t>
            </a:r>
          </a:p>
          <a:p>
            <a:r>
              <a:rPr lang="en-US" sz="3200" dirty="0"/>
              <a:t>Plethora of measurements</a:t>
            </a:r>
          </a:p>
          <a:p>
            <a:r>
              <a:rPr lang="en-US" sz="3200" dirty="0"/>
              <a:t>Sparse data</a:t>
            </a:r>
          </a:p>
          <a:p>
            <a:r>
              <a:rPr lang="en-US" sz="3200" dirty="0"/>
              <a:t>Good date and time info</a:t>
            </a:r>
          </a:p>
          <a:p>
            <a:r>
              <a:rPr lang="en-US" sz="3200" dirty="0"/>
              <a:t>Route calculation possible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4043AF9-FDD7-49ED-AADE-4BD45C0C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8/23/2019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4B14DA6-D336-4B51-91BD-E3586CF1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 product failures utilizing manufacturing data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5C2A8BF-3235-4225-A924-F059B595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F1F29A-CD9D-491D-8FC4-EF9993271BEB}"/>
              </a:ext>
            </a:extLst>
          </p:cNvPr>
          <p:cNvSpPr/>
          <p:nvPr/>
        </p:nvSpPr>
        <p:spPr>
          <a:xfrm>
            <a:off x="9675319" y="920799"/>
            <a:ext cx="1571465" cy="214213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D638B9-6562-4E44-8147-717E2970E895}"/>
              </a:ext>
            </a:extLst>
          </p:cNvPr>
          <p:cNvSpPr txBox="1">
            <a:spLocks/>
          </p:cNvSpPr>
          <p:nvPr/>
        </p:nvSpPr>
        <p:spPr>
          <a:xfrm>
            <a:off x="9606929" y="429401"/>
            <a:ext cx="1746871" cy="1260554"/>
          </a:xfrm>
          <a:prstGeom prst="roundRect">
            <a:avLst/>
          </a:prstGeom>
          <a:noFill/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Objective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Facility Overview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The Data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Enhancing the Data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1400" dirty="0"/>
              <a:t>Our Solution	</a:t>
            </a:r>
          </a:p>
        </p:txBody>
      </p:sp>
    </p:spTree>
    <p:extLst>
      <p:ext uri="{BB962C8B-B14F-4D97-AF65-F5344CB8AC3E}">
        <p14:creationId xmlns:p14="http://schemas.microsoft.com/office/powerpoint/2010/main" val="376620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798BC-9805-49CB-9A70-27F2C12AB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83376" cy="1325563"/>
          </a:xfrm>
        </p:spPr>
        <p:txBody>
          <a:bodyPr>
            <a:normAutofit/>
          </a:bodyPr>
          <a:lstStyle/>
          <a:p>
            <a:r>
              <a:rPr lang="en-US" dirty="0"/>
              <a:t>Time and Date </a:t>
            </a:r>
            <a:r>
              <a:rPr lang="en-US" sz="3200" dirty="0"/>
              <a:t>(3 months)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886F2FD-70CD-4566-B86A-07C801D34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8/23/2019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5C117EA-D872-41A1-B57B-D01BB842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 product failures utilizing manufacturing data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EC76E85-4ECF-4D19-931D-C791CA67F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16</a:t>
            </a:fld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1E6B3CF-B6E0-4161-8A1C-84FFFB5E774C}"/>
              </a:ext>
            </a:extLst>
          </p:cNvPr>
          <p:cNvSpPr/>
          <p:nvPr/>
        </p:nvSpPr>
        <p:spPr>
          <a:xfrm>
            <a:off x="9675319" y="1139337"/>
            <a:ext cx="1571465" cy="214213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312A7B1-6489-4414-8653-8A2BD79636C2}"/>
              </a:ext>
            </a:extLst>
          </p:cNvPr>
          <p:cNvSpPr txBox="1">
            <a:spLocks/>
          </p:cNvSpPr>
          <p:nvPr/>
        </p:nvSpPr>
        <p:spPr>
          <a:xfrm>
            <a:off x="9606929" y="429401"/>
            <a:ext cx="1746871" cy="1260554"/>
          </a:xfrm>
          <a:prstGeom prst="roundRect">
            <a:avLst/>
          </a:prstGeom>
          <a:noFill/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Objective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Facility Overview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The Data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Enhancing the Data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1400" dirty="0"/>
              <a:t>Our Solution	</a:t>
            </a:r>
          </a:p>
        </p:txBody>
      </p:sp>
      <p:pic>
        <p:nvPicPr>
          <p:cNvPr id="9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4740A4A6-8D7B-4D22-A27A-083CD7DCC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43" y="1825625"/>
            <a:ext cx="7631513" cy="4351338"/>
          </a:xfrm>
        </p:spPr>
      </p:pic>
    </p:spTree>
    <p:extLst>
      <p:ext uri="{BB962C8B-B14F-4D97-AF65-F5344CB8AC3E}">
        <p14:creationId xmlns:p14="http://schemas.microsoft.com/office/powerpoint/2010/main" val="425053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798BC-9805-49CB-9A70-27F2C12AB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83376" cy="1325563"/>
          </a:xfrm>
        </p:spPr>
        <p:txBody>
          <a:bodyPr>
            <a:normAutofit/>
          </a:bodyPr>
          <a:lstStyle/>
          <a:p>
            <a:r>
              <a:rPr lang="en-US" dirty="0"/>
              <a:t>Time and Date </a:t>
            </a:r>
            <a:r>
              <a:rPr lang="en-US" sz="3200" dirty="0"/>
              <a:t>(3 months)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886F2FD-70CD-4566-B86A-07C801D34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8/23/2019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5C117EA-D872-41A1-B57B-D01BB842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 product failures utilizing manufacturing data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EC76E85-4ECF-4D19-931D-C791CA67F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17</a:t>
            </a:fld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1E6B3CF-B6E0-4161-8A1C-84FFFB5E774C}"/>
              </a:ext>
            </a:extLst>
          </p:cNvPr>
          <p:cNvSpPr/>
          <p:nvPr/>
        </p:nvSpPr>
        <p:spPr>
          <a:xfrm>
            <a:off x="9675319" y="1139337"/>
            <a:ext cx="1571465" cy="214213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312A7B1-6489-4414-8653-8A2BD79636C2}"/>
              </a:ext>
            </a:extLst>
          </p:cNvPr>
          <p:cNvSpPr txBox="1">
            <a:spLocks/>
          </p:cNvSpPr>
          <p:nvPr/>
        </p:nvSpPr>
        <p:spPr>
          <a:xfrm>
            <a:off x="9606929" y="429401"/>
            <a:ext cx="1746871" cy="1260554"/>
          </a:xfrm>
          <a:prstGeom prst="roundRect">
            <a:avLst/>
          </a:prstGeom>
          <a:noFill/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Objective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Facility Overview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The Data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Enhancing the Data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1400" dirty="0"/>
              <a:t>Our Solution	</a:t>
            </a:r>
          </a:p>
        </p:txBody>
      </p:sp>
      <p:pic>
        <p:nvPicPr>
          <p:cNvPr id="9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4740A4A6-8D7B-4D22-A27A-083CD7DCC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943" y="1754231"/>
            <a:ext cx="7631513" cy="4351338"/>
          </a:xfrm>
        </p:spPr>
      </p:pic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3F320CC5-D5F1-4713-9C1B-E28817DEA5A3}"/>
              </a:ext>
            </a:extLst>
          </p:cNvPr>
          <p:cNvSpPr txBox="1">
            <a:spLocks/>
          </p:cNvSpPr>
          <p:nvPr/>
        </p:nvSpPr>
        <p:spPr>
          <a:xfrm>
            <a:off x="400904" y="2625774"/>
            <a:ext cx="4064061" cy="2349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Measured in 6 min intervals</a:t>
            </a:r>
          </a:p>
          <a:p>
            <a:r>
              <a:rPr lang="en-US" sz="2000" dirty="0"/>
              <a:t>Start date of 01/01/2014</a:t>
            </a:r>
          </a:p>
          <a:p>
            <a:r>
              <a:rPr lang="en-US" sz="2000" dirty="0"/>
              <a:t>2 years of production data</a:t>
            </a:r>
          </a:p>
          <a:p>
            <a:r>
              <a:rPr lang="en-US" sz="2000" dirty="0"/>
              <a:t>Pink bars show weekends</a:t>
            </a:r>
          </a:p>
          <a:p>
            <a:r>
              <a:rPr lang="en-US" sz="2000" dirty="0"/>
              <a:t>Blue dots are daily production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749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27E3DE9-0F95-4A44-8768-D13B18513BAD}"/>
              </a:ext>
            </a:extLst>
          </p:cNvPr>
          <p:cNvSpPr/>
          <p:nvPr/>
        </p:nvSpPr>
        <p:spPr>
          <a:xfrm>
            <a:off x="9675319" y="1139337"/>
            <a:ext cx="1571465" cy="214213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76EAF34-3A3A-46D2-8233-0F827AA7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83376" cy="1325563"/>
          </a:xfrm>
        </p:spPr>
        <p:txBody>
          <a:bodyPr>
            <a:normAutofit/>
          </a:bodyPr>
          <a:lstStyle/>
          <a:p>
            <a:r>
              <a:rPr lang="en-US" dirty="0"/>
              <a:t>Production by Line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ADEEFAA-DFE4-4BB4-B380-7656DB75D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8/23/2019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57C7A3B-E020-465C-A01C-3C8390EE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 product failures utilizing manufacturing data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737AA25-B559-4F47-B25B-22E12BF84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54DD6060-06ED-4ADE-B47C-71D808B1B6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3" r="-2" b="3336"/>
          <a:stretch/>
        </p:blipFill>
        <p:spPr>
          <a:xfrm>
            <a:off x="1085424" y="-617673"/>
            <a:ext cx="9923952" cy="8397469"/>
          </a:xfrm>
          <a:prstGeom prst="rect">
            <a:avLst/>
          </a:prstGeom>
          <a:effectLst/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DAA22BC-DF79-4BA0-B1A4-45C93029EB83}"/>
              </a:ext>
            </a:extLst>
          </p:cNvPr>
          <p:cNvGrpSpPr/>
          <p:nvPr/>
        </p:nvGrpSpPr>
        <p:grpSpPr>
          <a:xfrm>
            <a:off x="4408909" y="5845134"/>
            <a:ext cx="3647974" cy="445289"/>
            <a:chOff x="6786613" y="5275688"/>
            <a:chExt cx="3647974" cy="445289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5C463A0-457B-4F87-B991-34A81F350CEB}"/>
                </a:ext>
              </a:extLst>
            </p:cNvPr>
            <p:cNvCxnSpPr/>
            <p:nvPr/>
          </p:nvCxnSpPr>
          <p:spPr>
            <a:xfrm>
              <a:off x="6786613" y="5275688"/>
              <a:ext cx="3647974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F9D899-BF5C-44F9-A60B-5D93B6FD730F}"/>
                </a:ext>
              </a:extLst>
            </p:cNvPr>
            <p:cNvSpPr txBox="1"/>
            <p:nvPr/>
          </p:nvSpPr>
          <p:spPr>
            <a:xfrm>
              <a:off x="7831874" y="5351645"/>
              <a:ext cx="1417568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Product Flow</a:t>
              </a:r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6813523-4E20-4C08-B533-4AD223A08F6A}"/>
              </a:ext>
            </a:extLst>
          </p:cNvPr>
          <p:cNvSpPr txBox="1">
            <a:spLocks/>
          </p:cNvSpPr>
          <p:nvPr/>
        </p:nvSpPr>
        <p:spPr>
          <a:xfrm>
            <a:off x="9606929" y="429401"/>
            <a:ext cx="1746871" cy="1260554"/>
          </a:xfrm>
          <a:prstGeom prst="roundRect">
            <a:avLst/>
          </a:prstGeom>
          <a:noFill/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Objective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Facility Overview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The Data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Enhancing the Data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1400" dirty="0"/>
              <a:t>Our Solution	</a:t>
            </a:r>
          </a:p>
        </p:txBody>
      </p:sp>
    </p:spTree>
    <p:extLst>
      <p:ext uri="{BB962C8B-B14F-4D97-AF65-F5344CB8AC3E}">
        <p14:creationId xmlns:p14="http://schemas.microsoft.com/office/powerpoint/2010/main" val="123343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77DE34-B9B2-4BCA-BA20-A31E29DA8FCE}"/>
              </a:ext>
            </a:extLst>
          </p:cNvPr>
          <p:cNvSpPr/>
          <p:nvPr/>
        </p:nvSpPr>
        <p:spPr>
          <a:xfrm>
            <a:off x="9675319" y="1139337"/>
            <a:ext cx="1571465" cy="214213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B531A91-7E72-4659-A228-4BB78271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83376" cy="1325563"/>
          </a:xfrm>
        </p:spPr>
        <p:txBody>
          <a:bodyPr>
            <a:normAutofit/>
          </a:bodyPr>
          <a:lstStyle/>
          <a:p>
            <a:r>
              <a:rPr lang="en-US" dirty="0"/>
              <a:t>Production by Station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206A3CF-663E-49D3-B7E5-B4096898B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8/23/2019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FAF8D69-0047-40CA-9B90-008B48B68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 product failures utilizing manufacturing data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5C7035B-117D-4038-8E85-D592D5000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2F8E46-414D-49F6-98EA-ED5D65FB6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1" r="-2" b="6619"/>
          <a:stretch/>
        </p:blipFill>
        <p:spPr>
          <a:xfrm>
            <a:off x="1088247" y="-1153693"/>
            <a:ext cx="9915033" cy="8979823"/>
          </a:xfrm>
          <a:prstGeom prst="rect">
            <a:avLst/>
          </a:prstGeom>
          <a:effectLst/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1CB3489-A957-4762-8704-02B840ED9C13}"/>
              </a:ext>
            </a:extLst>
          </p:cNvPr>
          <p:cNvGrpSpPr/>
          <p:nvPr/>
        </p:nvGrpSpPr>
        <p:grpSpPr>
          <a:xfrm>
            <a:off x="4481042" y="5984435"/>
            <a:ext cx="3647974" cy="445289"/>
            <a:chOff x="6786613" y="5403704"/>
            <a:chExt cx="3647974" cy="445289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15EC93B-7BBB-4BA9-90CD-23032320EEC4}"/>
                </a:ext>
              </a:extLst>
            </p:cNvPr>
            <p:cNvCxnSpPr/>
            <p:nvPr/>
          </p:nvCxnSpPr>
          <p:spPr>
            <a:xfrm>
              <a:off x="6786613" y="5403704"/>
              <a:ext cx="3647974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3663054-2BCE-46EA-AB23-32770A54A155}"/>
                </a:ext>
              </a:extLst>
            </p:cNvPr>
            <p:cNvSpPr txBox="1"/>
            <p:nvPr/>
          </p:nvSpPr>
          <p:spPr>
            <a:xfrm>
              <a:off x="7831874" y="5479661"/>
              <a:ext cx="1417568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Product Flow</a:t>
              </a:r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EC7102E-ABA2-44E7-97AE-687458345ABC}"/>
              </a:ext>
            </a:extLst>
          </p:cNvPr>
          <p:cNvSpPr txBox="1">
            <a:spLocks/>
          </p:cNvSpPr>
          <p:nvPr/>
        </p:nvSpPr>
        <p:spPr>
          <a:xfrm>
            <a:off x="9606929" y="429401"/>
            <a:ext cx="1746871" cy="1260554"/>
          </a:xfrm>
          <a:prstGeom prst="roundRect">
            <a:avLst/>
          </a:prstGeom>
          <a:noFill/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Objective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Facility Overview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The Data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Enhancing the Data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1400" dirty="0"/>
              <a:t>Our Solution	</a:t>
            </a:r>
          </a:p>
        </p:txBody>
      </p:sp>
    </p:spTree>
    <p:extLst>
      <p:ext uri="{BB962C8B-B14F-4D97-AF65-F5344CB8AC3E}">
        <p14:creationId xmlns:p14="http://schemas.microsoft.com/office/powerpoint/2010/main" val="123111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C0A0-F7B1-4BFD-A3BB-F18F8687D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133ED-E053-42CF-9F11-06CA7A5AA798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oundRect">
            <a:avLst/>
          </a:prstGeom>
          <a:noFill/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Objective</a:t>
            </a:r>
          </a:p>
          <a:p>
            <a:pPr>
              <a:lnSpc>
                <a:spcPct val="120000"/>
              </a:lnSpc>
            </a:pPr>
            <a:r>
              <a:rPr lang="en-US" dirty="0"/>
              <a:t>Facility Overview</a:t>
            </a:r>
          </a:p>
          <a:p>
            <a:pPr>
              <a:lnSpc>
                <a:spcPct val="120000"/>
              </a:lnSpc>
            </a:pPr>
            <a:r>
              <a:rPr lang="en-US" dirty="0"/>
              <a:t>The Data</a:t>
            </a:r>
          </a:p>
          <a:p>
            <a:pPr>
              <a:lnSpc>
                <a:spcPct val="120000"/>
              </a:lnSpc>
            </a:pPr>
            <a:r>
              <a:rPr lang="en-US" dirty="0"/>
              <a:t>Enhancing the Data</a:t>
            </a:r>
          </a:p>
          <a:p>
            <a:pPr>
              <a:lnSpc>
                <a:spcPct val="120000"/>
              </a:lnSpc>
            </a:pPr>
            <a:r>
              <a:rPr lang="en-US" dirty="0"/>
              <a:t>Our Solution</a:t>
            </a:r>
          </a:p>
          <a:p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5A3F6EE-56F1-493F-BB56-F2E8B0A2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8/23/2019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E24D236-05F2-4B7A-8A6E-81331812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81367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9A13887-4C27-4240-94FF-5D9F1AEFB6F7}"/>
              </a:ext>
            </a:extLst>
          </p:cNvPr>
          <p:cNvSpPr/>
          <p:nvPr/>
        </p:nvSpPr>
        <p:spPr>
          <a:xfrm>
            <a:off x="9675319" y="1139337"/>
            <a:ext cx="1571465" cy="214213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184A4C6-291D-4B02-8FCA-386909EC3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55875" cy="1325563"/>
          </a:xfrm>
        </p:spPr>
        <p:txBody>
          <a:bodyPr/>
          <a:lstStyle/>
          <a:p>
            <a:r>
              <a:rPr lang="en-US" dirty="0"/>
              <a:t>Production by Pod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DD3A1122-209C-4E5D-8D3A-D848219F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8/23/2019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89772ED-37A8-45D7-8EB1-7B221AD8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20</a:t>
            </a:fld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6FA702AB-34A3-4380-A271-393C195DA6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4" r="-2" b="6366"/>
          <a:stretch/>
        </p:blipFill>
        <p:spPr>
          <a:xfrm>
            <a:off x="1241440" y="-1018591"/>
            <a:ext cx="9511621" cy="8636448"/>
          </a:xfrm>
          <a:prstGeom prst="rect">
            <a:avLst/>
          </a:prstGeom>
          <a:effectLst/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F2D8B27-3CB9-4FBD-B86F-50C98590CD13}"/>
              </a:ext>
            </a:extLst>
          </p:cNvPr>
          <p:cNvGrpSpPr/>
          <p:nvPr/>
        </p:nvGrpSpPr>
        <p:grpSpPr>
          <a:xfrm>
            <a:off x="4250677" y="6039299"/>
            <a:ext cx="3647974" cy="445289"/>
            <a:chOff x="6786613" y="5275688"/>
            <a:chExt cx="3647974" cy="445289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4547249-0F2E-48EA-B09B-0E2369BD677F}"/>
                </a:ext>
              </a:extLst>
            </p:cNvPr>
            <p:cNvCxnSpPr/>
            <p:nvPr/>
          </p:nvCxnSpPr>
          <p:spPr>
            <a:xfrm>
              <a:off x="6786613" y="5275688"/>
              <a:ext cx="3647974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FAB7EE-9DDB-44A7-BB90-CAB61D26715A}"/>
                </a:ext>
              </a:extLst>
            </p:cNvPr>
            <p:cNvSpPr txBox="1"/>
            <p:nvPr/>
          </p:nvSpPr>
          <p:spPr>
            <a:xfrm>
              <a:off x="7831874" y="5351645"/>
              <a:ext cx="1417568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Product Flow</a:t>
              </a:r>
            </a:p>
          </p:txBody>
        </p: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01CE8F2-766B-4CF8-96D5-8862AD089F53}"/>
              </a:ext>
            </a:extLst>
          </p:cNvPr>
          <p:cNvSpPr txBox="1">
            <a:spLocks/>
          </p:cNvSpPr>
          <p:nvPr/>
        </p:nvSpPr>
        <p:spPr>
          <a:xfrm>
            <a:off x="9606929" y="429401"/>
            <a:ext cx="1746871" cy="1260554"/>
          </a:xfrm>
          <a:prstGeom prst="roundRect">
            <a:avLst/>
          </a:prstGeom>
          <a:noFill/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Objective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Facility Overview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The Data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Enhancing the Data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1400" dirty="0"/>
              <a:t>Our Solution	</a:t>
            </a:r>
          </a:p>
        </p:txBody>
      </p:sp>
      <p:sp>
        <p:nvSpPr>
          <p:cNvPr id="18" name="Footer Placeholder 12">
            <a:extLst>
              <a:ext uri="{FF2B5EF4-FFF2-40B4-BE49-F238E27FC236}">
                <a16:creationId xmlns:a16="http://schemas.microsoft.com/office/drawing/2014/main" id="{BFF699AC-23CF-4420-A2B1-C292A084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Predict product failures utilizing manufacturing data</a:t>
            </a:r>
          </a:p>
        </p:txBody>
      </p:sp>
    </p:spTree>
    <p:extLst>
      <p:ext uri="{BB962C8B-B14F-4D97-AF65-F5344CB8AC3E}">
        <p14:creationId xmlns:p14="http://schemas.microsoft.com/office/powerpoint/2010/main" val="349204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9A13887-4C27-4240-94FF-5D9F1AEFB6F7}"/>
              </a:ext>
            </a:extLst>
          </p:cNvPr>
          <p:cNvSpPr/>
          <p:nvPr/>
        </p:nvSpPr>
        <p:spPr>
          <a:xfrm>
            <a:off x="9675319" y="1139337"/>
            <a:ext cx="1571465" cy="214213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D012DC3-3F72-40BD-BDCC-1187493FC935}"/>
              </a:ext>
            </a:extLst>
          </p:cNvPr>
          <p:cNvSpPr txBox="1">
            <a:spLocks/>
          </p:cNvSpPr>
          <p:nvPr/>
        </p:nvSpPr>
        <p:spPr>
          <a:xfrm>
            <a:off x="595631" y="1530876"/>
            <a:ext cx="3758066" cy="930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184A4C6-291D-4B02-8FCA-386909EC3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55875" cy="1325563"/>
          </a:xfrm>
        </p:spPr>
        <p:txBody>
          <a:bodyPr/>
          <a:lstStyle/>
          <a:p>
            <a:r>
              <a:rPr lang="en-US" dirty="0"/>
              <a:t>Routes through Pods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DD3A1122-209C-4E5D-8D3A-D848219F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8/23/2019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EE7A6B7-56B8-434D-8016-3EE16CD2E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9254" y="6559140"/>
            <a:ext cx="5669738" cy="365125"/>
          </a:xfrm>
        </p:spPr>
        <p:txBody>
          <a:bodyPr/>
          <a:lstStyle/>
          <a:p>
            <a:r>
              <a:rPr lang="en-US"/>
              <a:t>Predict product failures utilizing manufacturing data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89772ED-37A8-45D7-8EB1-7B221AD8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21</a:t>
            </a:fld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6FA702AB-34A3-4380-A271-393C195DA6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4" r="-2" b="6366"/>
          <a:stretch/>
        </p:blipFill>
        <p:spPr>
          <a:xfrm>
            <a:off x="463524" y="-785002"/>
            <a:ext cx="9652027" cy="8735568"/>
          </a:xfrm>
          <a:prstGeom prst="rect">
            <a:avLst/>
          </a:prstGeom>
          <a:effectLst/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01CE8F2-766B-4CF8-96D5-8862AD089F53}"/>
              </a:ext>
            </a:extLst>
          </p:cNvPr>
          <p:cNvSpPr txBox="1">
            <a:spLocks/>
          </p:cNvSpPr>
          <p:nvPr/>
        </p:nvSpPr>
        <p:spPr>
          <a:xfrm>
            <a:off x="9606929" y="429401"/>
            <a:ext cx="1746871" cy="1260554"/>
          </a:xfrm>
          <a:prstGeom prst="roundRect">
            <a:avLst/>
          </a:prstGeom>
          <a:noFill/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Objective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Facility Overview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The Data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Enhancing the Data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1400" dirty="0"/>
              <a:t>Our Solution	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500A95-13A1-4321-94C2-39D1477C455D}"/>
              </a:ext>
            </a:extLst>
          </p:cNvPr>
          <p:cNvCxnSpPr/>
          <p:nvPr/>
        </p:nvCxnSpPr>
        <p:spPr>
          <a:xfrm>
            <a:off x="3643363" y="6254537"/>
            <a:ext cx="3647974" cy="0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ED5C94-655A-4399-BB04-C3D51C51A676}"/>
              </a:ext>
            </a:extLst>
          </p:cNvPr>
          <p:cNvCxnSpPr>
            <a:cxnSpLocks/>
          </p:cNvCxnSpPr>
          <p:nvPr/>
        </p:nvCxnSpPr>
        <p:spPr>
          <a:xfrm>
            <a:off x="1168924" y="4257575"/>
            <a:ext cx="8438005" cy="0"/>
          </a:xfrm>
          <a:prstGeom prst="straightConnector1">
            <a:avLst/>
          </a:prstGeom>
          <a:ln w="25400">
            <a:solidFill>
              <a:srgbClr val="33CC33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0697EB-47EC-4853-8769-4D246E3F1212}"/>
              </a:ext>
            </a:extLst>
          </p:cNvPr>
          <p:cNvGrpSpPr/>
          <p:nvPr/>
        </p:nvGrpSpPr>
        <p:grpSpPr>
          <a:xfrm>
            <a:off x="9309212" y="3012558"/>
            <a:ext cx="2359846" cy="2230874"/>
            <a:chOff x="7059656" y="3012558"/>
            <a:chExt cx="2359846" cy="223087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BD0161C-53BB-4CD9-9F82-0CA5C88E7EB3}"/>
                </a:ext>
              </a:extLst>
            </p:cNvPr>
            <p:cNvSpPr/>
            <p:nvPr/>
          </p:nvSpPr>
          <p:spPr>
            <a:xfrm>
              <a:off x="8102766" y="3072233"/>
              <a:ext cx="1316736" cy="944880"/>
            </a:xfrm>
            <a:prstGeom prst="roundRect">
              <a:avLst/>
            </a:prstGeom>
            <a:solidFill>
              <a:srgbClr val="92D050">
                <a:alpha val="43000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EFAC3E8-CDB1-4921-ABA1-48873CFEC23A}"/>
                </a:ext>
              </a:extLst>
            </p:cNvPr>
            <p:cNvSpPr/>
            <p:nvPr/>
          </p:nvSpPr>
          <p:spPr>
            <a:xfrm>
              <a:off x="8102766" y="4298552"/>
              <a:ext cx="1316736" cy="944880"/>
            </a:xfrm>
            <a:prstGeom prst="roundRect">
              <a:avLst/>
            </a:prstGeom>
            <a:solidFill>
              <a:srgbClr val="FF0000">
                <a:alpha val="18000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B6C9DA1-A413-416F-818A-117C5091C56E}"/>
                </a:ext>
              </a:extLst>
            </p:cNvPr>
            <p:cNvCxnSpPr>
              <a:cxnSpLocks/>
            </p:cNvCxnSpPr>
            <p:nvPr/>
          </p:nvCxnSpPr>
          <p:spPr>
            <a:xfrm>
              <a:off x="7059656" y="4770992"/>
              <a:ext cx="935678" cy="0"/>
            </a:xfrm>
            <a:prstGeom prst="straightConnector1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2463910-9943-4851-B028-BB9513240D30}"/>
                </a:ext>
              </a:extLst>
            </p:cNvPr>
            <p:cNvCxnSpPr>
              <a:cxnSpLocks/>
            </p:cNvCxnSpPr>
            <p:nvPr/>
          </p:nvCxnSpPr>
          <p:spPr>
            <a:xfrm>
              <a:off x="7059656" y="3544673"/>
              <a:ext cx="935678" cy="0"/>
            </a:xfrm>
            <a:prstGeom prst="straightConnector1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D9F495F-2D7A-47D4-B050-0049AC755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09403" y="3012558"/>
              <a:ext cx="1305289" cy="1017367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EA1F10B-4E10-43BF-99C0-CABBFC787D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3817" t="8888" r="35602" b="80813"/>
            <a:stretch/>
          </p:blipFill>
          <p:spPr>
            <a:xfrm>
              <a:off x="8687268" y="4715272"/>
              <a:ext cx="138112" cy="104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1594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27E3DE9-0F95-4A44-8768-D13B18513BAD}"/>
              </a:ext>
            </a:extLst>
          </p:cNvPr>
          <p:cNvSpPr/>
          <p:nvPr/>
        </p:nvSpPr>
        <p:spPr>
          <a:xfrm>
            <a:off x="9675319" y="1139337"/>
            <a:ext cx="1571465" cy="214213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76EAF34-3A3A-46D2-8233-0F827AA7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83376" cy="1325563"/>
          </a:xfrm>
        </p:spPr>
        <p:txBody>
          <a:bodyPr>
            <a:normAutofit/>
          </a:bodyPr>
          <a:lstStyle/>
          <a:p>
            <a:r>
              <a:rPr lang="en-US" dirty="0"/>
              <a:t>Routes through Line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ADEEFAA-DFE4-4BB4-B380-7656DB75D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8/23/2019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57C7A3B-E020-465C-A01C-3C8390EE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 product failures utilizing manufacturing data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737AA25-B559-4F47-B25B-22E12BF84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54DD6060-06ED-4ADE-B47C-71D808B1B6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3" r="-2" b="3336"/>
          <a:stretch/>
        </p:blipFill>
        <p:spPr>
          <a:xfrm>
            <a:off x="477575" y="-277582"/>
            <a:ext cx="9560629" cy="8326796"/>
          </a:xfrm>
          <a:prstGeom prst="rect">
            <a:avLst/>
          </a:prstGeom>
          <a:effectLst/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6813523-4E20-4C08-B533-4AD223A08F6A}"/>
              </a:ext>
            </a:extLst>
          </p:cNvPr>
          <p:cNvSpPr txBox="1">
            <a:spLocks/>
          </p:cNvSpPr>
          <p:nvPr/>
        </p:nvSpPr>
        <p:spPr>
          <a:xfrm>
            <a:off x="9606929" y="429401"/>
            <a:ext cx="1746871" cy="1260554"/>
          </a:xfrm>
          <a:prstGeom prst="roundRect">
            <a:avLst/>
          </a:prstGeom>
          <a:noFill/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Objective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Facility Overview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The Data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Enhancing the Data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1400" dirty="0"/>
              <a:t>Our Solution	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B4A37D-C8C8-440E-A753-E900B3216337}"/>
              </a:ext>
            </a:extLst>
          </p:cNvPr>
          <p:cNvCxnSpPr/>
          <p:nvPr/>
        </p:nvCxnSpPr>
        <p:spPr>
          <a:xfrm>
            <a:off x="3643363" y="6254537"/>
            <a:ext cx="3647974" cy="0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34B34D-A8A4-4785-A4D0-C8D89F4DADA1}"/>
              </a:ext>
            </a:extLst>
          </p:cNvPr>
          <p:cNvGrpSpPr/>
          <p:nvPr/>
        </p:nvGrpSpPr>
        <p:grpSpPr>
          <a:xfrm>
            <a:off x="9311949" y="3012558"/>
            <a:ext cx="2359846" cy="2230874"/>
            <a:chOff x="7059656" y="3012558"/>
            <a:chExt cx="2359846" cy="223087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585F586-1285-4081-802A-FC75A0C4B635}"/>
                </a:ext>
              </a:extLst>
            </p:cNvPr>
            <p:cNvSpPr/>
            <p:nvPr/>
          </p:nvSpPr>
          <p:spPr>
            <a:xfrm>
              <a:off x="8102766" y="3072233"/>
              <a:ext cx="1316736" cy="944880"/>
            </a:xfrm>
            <a:prstGeom prst="roundRect">
              <a:avLst/>
            </a:prstGeom>
            <a:solidFill>
              <a:srgbClr val="92D050">
                <a:alpha val="43000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21DCEDC3-23D5-43E2-8A8C-E16BB5AAA396}"/>
                </a:ext>
              </a:extLst>
            </p:cNvPr>
            <p:cNvSpPr/>
            <p:nvPr/>
          </p:nvSpPr>
          <p:spPr>
            <a:xfrm>
              <a:off x="8102766" y="4298552"/>
              <a:ext cx="1316736" cy="944880"/>
            </a:xfrm>
            <a:prstGeom prst="roundRect">
              <a:avLst/>
            </a:prstGeom>
            <a:solidFill>
              <a:srgbClr val="FF0000">
                <a:alpha val="18000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CB82258-F561-4FF7-A4EE-2C8BC08F89E6}"/>
                </a:ext>
              </a:extLst>
            </p:cNvPr>
            <p:cNvCxnSpPr>
              <a:cxnSpLocks/>
            </p:cNvCxnSpPr>
            <p:nvPr/>
          </p:nvCxnSpPr>
          <p:spPr>
            <a:xfrm>
              <a:off x="7059656" y="4770992"/>
              <a:ext cx="935678" cy="0"/>
            </a:xfrm>
            <a:prstGeom prst="straightConnector1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872B269-205B-4A41-ADBA-DC7751C1A286}"/>
                </a:ext>
              </a:extLst>
            </p:cNvPr>
            <p:cNvCxnSpPr>
              <a:cxnSpLocks/>
            </p:cNvCxnSpPr>
            <p:nvPr/>
          </p:nvCxnSpPr>
          <p:spPr>
            <a:xfrm>
              <a:off x="7059656" y="3544673"/>
              <a:ext cx="935678" cy="0"/>
            </a:xfrm>
            <a:prstGeom prst="straightConnector1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93B9EF7-30CD-4EBC-BB78-0326892B8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09403" y="3012558"/>
              <a:ext cx="1305289" cy="1017367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0F2F1C0-F2F1-4D59-8347-B1E10F5748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3817" t="8888" r="35602" b="80813"/>
            <a:stretch/>
          </p:blipFill>
          <p:spPr>
            <a:xfrm>
              <a:off x="8687268" y="4715272"/>
              <a:ext cx="138112" cy="104775"/>
            </a:xfrm>
            <a:prstGeom prst="rect">
              <a:avLst/>
            </a:prstGeom>
          </p:spPr>
        </p:pic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1B6C7E2-26E9-4517-9BC4-898B7437B56B}"/>
              </a:ext>
            </a:extLst>
          </p:cNvPr>
          <p:cNvCxnSpPr>
            <a:cxnSpLocks/>
          </p:cNvCxnSpPr>
          <p:nvPr/>
        </p:nvCxnSpPr>
        <p:spPr>
          <a:xfrm>
            <a:off x="1168924" y="4257575"/>
            <a:ext cx="8438005" cy="0"/>
          </a:xfrm>
          <a:prstGeom prst="straightConnector1">
            <a:avLst/>
          </a:prstGeom>
          <a:ln w="25400">
            <a:solidFill>
              <a:srgbClr val="33CC33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18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27E3DE9-0F95-4A44-8768-D13B18513BAD}"/>
              </a:ext>
            </a:extLst>
          </p:cNvPr>
          <p:cNvSpPr/>
          <p:nvPr/>
        </p:nvSpPr>
        <p:spPr>
          <a:xfrm>
            <a:off x="9675319" y="1139337"/>
            <a:ext cx="1571465" cy="214213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76EAF34-3A3A-46D2-8233-0F827AA7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83376" cy="1325563"/>
          </a:xfrm>
        </p:spPr>
        <p:txBody>
          <a:bodyPr>
            <a:normAutofit/>
          </a:bodyPr>
          <a:lstStyle/>
          <a:p>
            <a:r>
              <a:rPr lang="en-US" dirty="0"/>
              <a:t>Routes through Station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ADEEFAA-DFE4-4BB4-B380-7656DB75D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8/23/2019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57C7A3B-E020-465C-A01C-3C8390EE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 product failures utilizing manufacturing data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737AA25-B559-4F47-B25B-22E12BF84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23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6813523-4E20-4C08-B533-4AD223A08F6A}"/>
              </a:ext>
            </a:extLst>
          </p:cNvPr>
          <p:cNvSpPr txBox="1">
            <a:spLocks/>
          </p:cNvSpPr>
          <p:nvPr/>
        </p:nvSpPr>
        <p:spPr>
          <a:xfrm>
            <a:off x="9606929" y="429401"/>
            <a:ext cx="1746871" cy="1260554"/>
          </a:xfrm>
          <a:prstGeom prst="roundRect">
            <a:avLst/>
          </a:prstGeom>
          <a:noFill/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Objective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Facility Overview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The Data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Enhancing the Data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1400" dirty="0"/>
              <a:t>Our Solution	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B4A37D-C8C8-440E-A753-E900B3216337}"/>
              </a:ext>
            </a:extLst>
          </p:cNvPr>
          <p:cNvCxnSpPr/>
          <p:nvPr/>
        </p:nvCxnSpPr>
        <p:spPr>
          <a:xfrm>
            <a:off x="3643363" y="6254537"/>
            <a:ext cx="3647974" cy="0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34B34D-A8A4-4785-A4D0-C8D89F4DADA1}"/>
              </a:ext>
            </a:extLst>
          </p:cNvPr>
          <p:cNvGrpSpPr/>
          <p:nvPr/>
        </p:nvGrpSpPr>
        <p:grpSpPr>
          <a:xfrm>
            <a:off x="9311949" y="3012558"/>
            <a:ext cx="2359846" cy="2230874"/>
            <a:chOff x="7059656" y="3012558"/>
            <a:chExt cx="2359846" cy="223087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585F586-1285-4081-802A-FC75A0C4B635}"/>
                </a:ext>
              </a:extLst>
            </p:cNvPr>
            <p:cNvSpPr/>
            <p:nvPr/>
          </p:nvSpPr>
          <p:spPr>
            <a:xfrm>
              <a:off x="8102766" y="3072233"/>
              <a:ext cx="1316736" cy="944880"/>
            </a:xfrm>
            <a:prstGeom prst="roundRect">
              <a:avLst/>
            </a:prstGeom>
            <a:solidFill>
              <a:srgbClr val="92D050">
                <a:alpha val="43000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21DCEDC3-23D5-43E2-8A8C-E16BB5AAA396}"/>
                </a:ext>
              </a:extLst>
            </p:cNvPr>
            <p:cNvSpPr/>
            <p:nvPr/>
          </p:nvSpPr>
          <p:spPr>
            <a:xfrm>
              <a:off x="8102766" y="4298552"/>
              <a:ext cx="1316736" cy="944880"/>
            </a:xfrm>
            <a:prstGeom prst="roundRect">
              <a:avLst/>
            </a:prstGeom>
            <a:solidFill>
              <a:srgbClr val="FF0000">
                <a:alpha val="18000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CB82258-F561-4FF7-A4EE-2C8BC08F89E6}"/>
                </a:ext>
              </a:extLst>
            </p:cNvPr>
            <p:cNvCxnSpPr>
              <a:cxnSpLocks/>
            </p:cNvCxnSpPr>
            <p:nvPr/>
          </p:nvCxnSpPr>
          <p:spPr>
            <a:xfrm>
              <a:off x="7059656" y="4770992"/>
              <a:ext cx="935678" cy="0"/>
            </a:xfrm>
            <a:prstGeom prst="straightConnector1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872B269-205B-4A41-ADBA-DC7751C1A286}"/>
                </a:ext>
              </a:extLst>
            </p:cNvPr>
            <p:cNvCxnSpPr>
              <a:cxnSpLocks/>
            </p:cNvCxnSpPr>
            <p:nvPr/>
          </p:nvCxnSpPr>
          <p:spPr>
            <a:xfrm>
              <a:off x="7059656" y="3544673"/>
              <a:ext cx="935678" cy="0"/>
            </a:xfrm>
            <a:prstGeom prst="straightConnector1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93B9EF7-30CD-4EBC-BB78-0326892B8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09403" y="3012558"/>
              <a:ext cx="1305289" cy="1017367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0F2F1C0-F2F1-4D59-8347-B1E10F5748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3817" t="8888" r="35602" b="80813"/>
            <a:stretch/>
          </p:blipFill>
          <p:spPr>
            <a:xfrm>
              <a:off x="8687268" y="4715272"/>
              <a:ext cx="138112" cy="104775"/>
            </a:xfrm>
            <a:prstGeom prst="rect">
              <a:avLst/>
            </a:prstGeom>
          </p:spPr>
        </p:pic>
      </p:grpSp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F10A24-3907-41C4-AB9C-5F7B0A06CA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1" r="-2" b="6619"/>
          <a:stretch/>
        </p:blipFill>
        <p:spPr>
          <a:xfrm>
            <a:off x="460131" y="-840926"/>
            <a:ext cx="9689319" cy="8775398"/>
          </a:xfrm>
          <a:prstGeom prst="rect">
            <a:avLst/>
          </a:prstGeom>
          <a:effectLst/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A34316-E04E-4993-970A-36E08CA274D1}"/>
              </a:ext>
            </a:extLst>
          </p:cNvPr>
          <p:cNvCxnSpPr>
            <a:cxnSpLocks/>
          </p:cNvCxnSpPr>
          <p:nvPr/>
        </p:nvCxnSpPr>
        <p:spPr>
          <a:xfrm>
            <a:off x="1168924" y="4257575"/>
            <a:ext cx="8438005" cy="0"/>
          </a:xfrm>
          <a:prstGeom prst="straightConnector1">
            <a:avLst/>
          </a:prstGeom>
          <a:ln w="25400">
            <a:solidFill>
              <a:srgbClr val="33CC33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2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B3FD48-D334-472E-AD18-D7BFAA0F25ED}"/>
              </a:ext>
            </a:extLst>
          </p:cNvPr>
          <p:cNvSpPr/>
          <p:nvPr/>
        </p:nvSpPr>
        <p:spPr>
          <a:xfrm>
            <a:off x="9675319" y="1139337"/>
            <a:ext cx="1571465" cy="214213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D00A6-0E17-4144-963A-AAFDFA22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55875" cy="1325563"/>
          </a:xfrm>
        </p:spPr>
        <p:txBody>
          <a:bodyPr/>
          <a:lstStyle/>
          <a:p>
            <a:r>
              <a:rPr lang="en-US" dirty="0"/>
              <a:t>Enhancement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23A61-475D-4677-9C7B-7CD909CCF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7557"/>
            <a:ext cx="10515600" cy="4059405"/>
          </a:xfrm>
        </p:spPr>
        <p:txBody>
          <a:bodyPr>
            <a:normAutofit/>
          </a:bodyPr>
          <a:lstStyle/>
          <a:p>
            <a:r>
              <a:rPr lang="en-US" dirty="0"/>
              <a:t>Date features (day of week, time of day…)</a:t>
            </a:r>
          </a:p>
          <a:p>
            <a:r>
              <a:rPr lang="en-US" dirty="0"/>
              <a:t>Pods (a more logical station)</a:t>
            </a:r>
          </a:p>
          <a:p>
            <a:r>
              <a:rPr lang="en-US" dirty="0"/>
              <a:t>Wait time, production time, next station, last station, que, </a:t>
            </a:r>
            <a:r>
              <a:rPr lang="en-US" dirty="0" err="1"/>
              <a:t>wip</a:t>
            </a:r>
            <a:endParaRPr lang="en-US" dirty="0"/>
          </a:p>
          <a:p>
            <a:r>
              <a:rPr lang="en-US" dirty="0"/>
              <a:t>Production sequence and batches</a:t>
            </a:r>
          </a:p>
          <a:p>
            <a:r>
              <a:rPr lang="en-US" dirty="0"/>
              <a:t>Routes</a:t>
            </a:r>
          </a:p>
          <a:p>
            <a:r>
              <a:rPr lang="en-US" dirty="0"/>
              <a:t>Summarized numeric data (min, max, median, std)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2772967-37FA-4D42-B78A-D452FD59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8/23/2019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C608F3F-2478-42DF-BD5D-800CFB23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Predict product failures utilizing manufacturing data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009AF1E-DCEB-4F51-AAA5-875A6687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24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D87C1F-D3BD-48DF-9539-98CCC1DE2347}"/>
              </a:ext>
            </a:extLst>
          </p:cNvPr>
          <p:cNvSpPr txBox="1">
            <a:spLocks/>
          </p:cNvSpPr>
          <p:nvPr/>
        </p:nvSpPr>
        <p:spPr>
          <a:xfrm>
            <a:off x="9606929" y="429401"/>
            <a:ext cx="1746871" cy="1260554"/>
          </a:xfrm>
          <a:prstGeom prst="roundRect">
            <a:avLst/>
          </a:prstGeom>
          <a:noFill/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Objective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Facility Overview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The Data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Enhancing the Data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1400" dirty="0"/>
              <a:t>Our Solution	</a:t>
            </a:r>
          </a:p>
        </p:txBody>
      </p:sp>
    </p:spTree>
    <p:extLst>
      <p:ext uri="{BB962C8B-B14F-4D97-AF65-F5344CB8AC3E}">
        <p14:creationId xmlns:p14="http://schemas.microsoft.com/office/powerpoint/2010/main" val="249094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921D-52D2-449A-A3DA-2BE3CF80C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562" y="2593721"/>
            <a:ext cx="10674876" cy="1460119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None/>
            </a:pPr>
            <a:r>
              <a:rPr lang="en-US" sz="3600" b="1" dirty="0"/>
              <a:t>Predict product failures utilizing manufacturing data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8618C46-4EFB-4EC1-9533-3E19625A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8/23/2019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C8E4314-97BF-4DAE-84EF-1985965C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ABB4C5-F817-43D1-AD57-F302B50337E9}"/>
              </a:ext>
            </a:extLst>
          </p:cNvPr>
          <p:cNvSpPr/>
          <p:nvPr/>
        </p:nvSpPr>
        <p:spPr>
          <a:xfrm>
            <a:off x="9673097" y="1371088"/>
            <a:ext cx="1571465" cy="214213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C19666-C3D7-4B63-A662-4B98A9634391}"/>
              </a:ext>
            </a:extLst>
          </p:cNvPr>
          <p:cNvSpPr txBox="1">
            <a:spLocks/>
          </p:cNvSpPr>
          <p:nvPr/>
        </p:nvSpPr>
        <p:spPr>
          <a:xfrm>
            <a:off x="9606929" y="429401"/>
            <a:ext cx="1746871" cy="1260554"/>
          </a:xfrm>
          <a:prstGeom prst="roundRect">
            <a:avLst/>
          </a:prstGeom>
          <a:noFill/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Objective	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Facility Overview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The Data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Enhancing the Data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1400" dirty="0"/>
              <a:t>Our Solution	</a:t>
            </a:r>
          </a:p>
        </p:txBody>
      </p:sp>
    </p:spTree>
    <p:extLst>
      <p:ext uri="{BB962C8B-B14F-4D97-AF65-F5344CB8AC3E}">
        <p14:creationId xmlns:p14="http://schemas.microsoft.com/office/powerpoint/2010/main" val="2124590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8618C46-4EFB-4EC1-9533-3E19625A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8/23/2019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C8E4314-97BF-4DAE-84EF-1985965C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ABB4C5-F817-43D1-AD57-F302B50337E9}"/>
              </a:ext>
            </a:extLst>
          </p:cNvPr>
          <p:cNvSpPr/>
          <p:nvPr/>
        </p:nvSpPr>
        <p:spPr>
          <a:xfrm>
            <a:off x="9673097" y="1371088"/>
            <a:ext cx="1571465" cy="214213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C19666-C3D7-4B63-A662-4B98A9634391}"/>
              </a:ext>
            </a:extLst>
          </p:cNvPr>
          <p:cNvSpPr txBox="1">
            <a:spLocks/>
          </p:cNvSpPr>
          <p:nvPr/>
        </p:nvSpPr>
        <p:spPr>
          <a:xfrm>
            <a:off x="9606929" y="429401"/>
            <a:ext cx="1746871" cy="1260554"/>
          </a:xfrm>
          <a:prstGeom prst="roundRect">
            <a:avLst/>
          </a:prstGeom>
          <a:noFill/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Objective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Facility Overview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The Data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Enhancing the Data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1400" dirty="0"/>
              <a:t>Our Solution	</a:t>
            </a:r>
          </a:p>
        </p:txBody>
      </p:sp>
      <p:sp>
        <p:nvSpPr>
          <p:cNvPr id="8" name="Footer Placeholder 45">
            <a:extLst>
              <a:ext uri="{FF2B5EF4-FFF2-40B4-BE49-F238E27FC236}">
                <a16:creationId xmlns:a16="http://schemas.microsoft.com/office/drawing/2014/main" id="{0FD7F2DA-47E5-479A-BDDF-BE46AC95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Predict product failures utilizing manufacturing data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1BCF84-AC9B-46FC-8DE2-3943D8F9B25C}"/>
              </a:ext>
            </a:extLst>
          </p:cNvPr>
          <p:cNvSpPr/>
          <p:nvPr/>
        </p:nvSpPr>
        <p:spPr>
          <a:xfrm>
            <a:off x="2446135" y="2567840"/>
            <a:ext cx="4500589" cy="30732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22D4CE-F5B7-4084-9CB6-C11A41437298}"/>
              </a:ext>
            </a:extLst>
          </p:cNvPr>
          <p:cNvSpPr/>
          <p:nvPr/>
        </p:nvSpPr>
        <p:spPr>
          <a:xfrm>
            <a:off x="8097956" y="4298552"/>
            <a:ext cx="1316736" cy="944880"/>
          </a:xfrm>
          <a:prstGeom prst="roundRect">
            <a:avLst/>
          </a:prstGeom>
          <a:solidFill>
            <a:srgbClr val="FF0000">
              <a:alpha val="18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F74921-F68E-4C25-8244-0491356232D6}"/>
              </a:ext>
            </a:extLst>
          </p:cNvPr>
          <p:cNvCxnSpPr>
            <a:cxnSpLocks/>
          </p:cNvCxnSpPr>
          <p:nvPr/>
        </p:nvCxnSpPr>
        <p:spPr>
          <a:xfrm>
            <a:off x="7054846" y="4770992"/>
            <a:ext cx="935678" cy="0"/>
          </a:xfrm>
          <a:prstGeom prst="straightConnector1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E08C87-0627-4063-AB06-8C76D1605C4A}"/>
              </a:ext>
            </a:extLst>
          </p:cNvPr>
          <p:cNvCxnSpPr>
            <a:cxnSpLocks/>
          </p:cNvCxnSpPr>
          <p:nvPr/>
        </p:nvCxnSpPr>
        <p:spPr>
          <a:xfrm>
            <a:off x="7054846" y="3544673"/>
            <a:ext cx="935678" cy="0"/>
          </a:xfrm>
          <a:prstGeom prst="straightConnector1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044E9F7-CAD5-4342-B7FF-38BC33D7F017}"/>
              </a:ext>
            </a:extLst>
          </p:cNvPr>
          <p:cNvSpPr/>
          <p:nvPr/>
        </p:nvSpPr>
        <p:spPr>
          <a:xfrm>
            <a:off x="2446135" y="2567834"/>
            <a:ext cx="4500589" cy="307320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2AFB41-B75B-4E28-9EB4-DD67A7A757C3}"/>
              </a:ext>
            </a:extLst>
          </p:cNvPr>
          <p:cNvGrpSpPr/>
          <p:nvPr/>
        </p:nvGrpSpPr>
        <p:grpSpPr>
          <a:xfrm>
            <a:off x="8097956" y="3012558"/>
            <a:ext cx="1316736" cy="1017367"/>
            <a:chOff x="8097956" y="3012558"/>
            <a:chExt cx="1316736" cy="1017367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8DB08B2-C0D8-43F1-9E8E-71CD9FE91873}"/>
                </a:ext>
              </a:extLst>
            </p:cNvPr>
            <p:cNvSpPr/>
            <p:nvPr/>
          </p:nvSpPr>
          <p:spPr>
            <a:xfrm>
              <a:off x="8097956" y="3072233"/>
              <a:ext cx="1316736" cy="944880"/>
            </a:xfrm>
            <a:prstGeom prst="roundRect">
              <a:avLst/>
            </a:prstGeom>
            <a:solidFill>
              <a:srgbClr val="92D050">
                <a:alpha val="43000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A9A1B03-CF40-4EE5-8AD6-B53FC65C3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09403" y="3012558"/>
              <a:ext cx="1305289" cy="1017367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42B18E06-4456-4185-BBAC-D74898B84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682" y="2503533"/>
            <a:ext cx="4438273" cy="32372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BC26A2E-E228-4100-ADC2-403296ED9F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817" t="8888" r="35602" b="80813"/>
          <a:stretch/>
        </p:blipFill>
        <p:spPr>
          <a:xfrm>
            <a:off x="8687268" y="4715272"/>
            <a:ext cx="138112" cy="10477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5F3BCD4-7F6F-4D6F-83F2-F4942C0B93CF}"/>
              </a:ext>
            </a:extLst>
          </p:cNvPr>
          <p:cNvGrpSpPr/>
          <p:nvPr/>
        </p:nvGrpSpPr>
        <p:grpSpPr>
          <a:xfrm>
            <a:off x="2959376" y="5776047"/>
            <a:ext cx="3647974" cy="445289"/>
            <a:chOff x="4196864" y="5776047"/>
            <a:chExt cx="3647974" cy="445289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6B7162D-A72A-4F67-9CC4-36EE9C4BB957}"/>
                </a:ext>
              </a:extLst>
            </p:cNvPr>
            <p:cNvCxnSpPr/>
            <p:nvPr/>
          </p:nvCxnSpPr>
          <p:spPr>
            <a:xfrm>
              <a:off x="4196864" y="5776047"/>
              <a:ext cx="3647974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351C68-93D5-4FC6-A201-FC7EF38AD66E}"/>
                </a:ext>
              </a:extLst>
            </p:cNvPr>
            <p:cNvSpPr txBox="1"/>
            <p:nvPr/>
          </p:nvSpPr>
          <p:spPr>
            <a:xfrm>
              <a:off x="5242125" y="5852004"/>
              <a:ext cx="1417568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Product Flow</a:t>
              </a:r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99076E45-94B5-497B-AB44-87BABC07684A}"/>
              </a:ext>
            </a:extLst>
          </p:cNvPr>
          <p:cNvSpPr/>
          <p:nvPr/>
        </p:nvSpPr>
        <p:spPr>
          <a:xfrm rot="2510280">
            <a:off x="6290325" y="3490856"/>
            <a:ext cx="2659912" cy="384577"/>
          </a:xfrm>
          <a:prstGeom prst="rightArrow">
            <a:avLst>
              <a:gd name="adj1" fmla="val 50000"/>
              <a:gd name="adj2" fmla="val 12854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8ED56EC-3798-4F9C-9915-727A1D82A1E1}"/>
              </a:ext>
            </a:extLst>
          </p:cNvPr>
          <p:cNvSpPr/>
          <p:nvPr/>
        </p:nvSpPr>
        <p:spPr>
          <a:xfrm rot="8071624">
            <a:off x="8507528" y="3483246"/>
            <a:ext cx="2659912" cy="384577"/>
          </a:xfrm>
          <a:prstGeom prst="rightArrow">
            <a:avLst>
              <a:gd name="adj1" fmla="val 50000"/>
              <a:gd name="adj2" fmla="val 12854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1F217BB-CD4F-4C4A-88D7-9501C8CA5B56}"/>
              </a:ext>
            </a:extLst>
          </p:cNvPr>
          <p:cNvSpPr/>
          <p:nvPr/>
        </p:nvSpPr>
        <p:spPr>
          <a:xfrm rot="13226800">
            <a:off x="8614152" y="5560492"/>
            <a:ext cx="2659912" cy="384577"/>
          </a:xfrm>
          <a:prstGeom prst="rightArrow">
            <a:avLst>
              <a:gd name="adj1" fmla="val 50000"/>
              <a:gd name="adj2" fmla="val 12854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B11EB9B-F8E8-47B0-A01F-8430A22B66DF}"/>
              </a:ext>
            </a:extLst>
          </p:cNvPr>
          <p:cNvSpPr/>
          <p:nvPr/>
        </p:nvSpPr>
        <p:spPr>
          <a:xfrm rot="18912363">
            <a:off x="6325614" y="5587835"/>
            <a:ext cx="2659912" cy="384577"/>
          </a:xfrm>
          <a:prstGeom prst="rightArrow">
            <a:avLst>
              <a:gd name="adj1" fmla="val 50000"/>
              <a:gd name="adj2" fmla="val 12854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1843CA2-5275-477B-8AB6-B12BF1C2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Target…</a:t>
            </a:r>
          </a:p>
        </p:txBody>
      </p:sp>
    </p:spTree>
    <p:extLst>
      <p:ext uri="{BB962C8B-B14F-4D97-AF65-F5344CB8AC3E}">
        <p14:creationId xmlns:p14="http://schemas.microsoft.com/office/powerpoint/2010/main" val="5509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4" grpId="0" animBg="1"/>
      <p:bldP spid="25" grpId="0" animBg="1"/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6700-1992-40A7-9FDC-750F7EB20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Predicted failures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C1866F6-0DD7-4A77-A4BB-DC0BFE47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8/23/2019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BFB3CA7-5478-4E6B-93CE-30D5D863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 product failures utilizing manufacturing data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D6343B5-1EA1-460A-AC8E-0376B539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27</a:t>
            </a:fld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536721A-0938-4B2D-AA2A-F8357F30F963}"/>
              </a:ext>
            </a:extLst>
          </p:cNvPr>
          <p:cNvSpPr/>
          <p:nvPr/>
        </p:nvSpPr>
        <p:spPr>
          <a:xfrm>
            <a:off x="3708726" y="2567840"/>
            <a:ext cx="4500589" cy="30732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1,183,747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(known outcome)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BF9E1A3-39B4-47BE-99BF-40F727F02BAE}"/>
              </a:ext>
            </a:extLst>
          </p:cNvPr>
          <p:cNvSpPr/>
          <p:nvPr/>
        </p:nvSpPr>
        <p:spPr>
          <a:xfrm>
            <a:off x="9360547" y="3072233"/>
            <a:ext cx="1316736" cy="944880"/>
          </a:xfrm>
          <a:prstGeom prst="roundRect">
            <a:avLst/>
          </a:prstGeom>
          <a:solidFill>
            <a:srgbClr val="92D050">
              <a:alpha val="43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1,176,868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Good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Products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AA700BC-2EA1-4589-B7E3-9302760AAD81}"/>
              </a:ext>
            </a:extLst>
          </p:cNvPr>
          <p:cNvSpPr/>
          <p:nvPr/>
        </p:nvSpPr>
        <p:spPr>
          <a:xfrm>
            <a:off x="9360547" y="4298552"/>
            <a:ext cx="1316736" cy="944880"/>
          </a:xfrm>
          <a:prstGeom prst="roundRect">
            <a:avLst/>
          </a:prstGeom>
          <a:solidFill>
            <a:srgbClr val="FF0000">
              <a:alpha val="18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6,879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4C55A0-219F-4B62-8064-8A63964563E9}"/>
              </a:ext>
            </a:extLst>
          </p:cNvPr>
          <p:cNvCxnSpPr>
            <a:cxnSpLocks/>
          </p:cNvCxnSpPr>
          <p:nvPr/>
        </p:nvCxnSpPr>
        <p:spPr>
          <a:xfrm>
            <a:off x="8317437" y="4770992"/>
            <a:ext cx="935678" cy="0"/>
          </a:xfrm>
          <a:prstGeom prst="straightConnector1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6C525F-5A94-41F5-B71B-B30AC10A8D06}"/>
              </a:ext>
            </a:extLst>
          </p:cNvPr>
          <p:cNvCxnSpPr>
            <a:cxnSpLocks/>
          </p:cNvCxnSpPr>
          <p:nvPr/>
        </p:nvCxnSpPr>
        <p:spPr>
          <a:xfrm>
            <a:off x="8317437" y="3544673"/>
            <a:ext cx="935678" cy="0"/>
          </a:xfrm>
          <a:prstGeom prst="straightConnector1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DEB77E6-1055-4E20-9749-061764F95BFC}"/>
              </a:ext>
            </a:extLst>
          </p:cNvPr>
          <p:cNvSpPr/>
          <p:nvPr/>
        </p:nvSpPr>
        <p:spPr>
          <a:xfrm>
            <a:off x="3708726" y="2567834"/>
            <a:ext cx="4500589" cy="307320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1FD4880D-1B18-40A6-8EDB-4D37E73CBA8A}"/>
              </a:ext>
            </a:extLst>
          </p:cNvPr>
          <p:cNvSpPr txBox="1">
            <a:spLocks/>
          </p:cNvSpPr>
          <p:nvPr/>
        </p:nvSpPr>
        <p:spPr>
          <a:xfrm>
            <a:off x="162962" y="3902044"/>
            <a:ext cx="3545764" cy="2334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9976CAB-DEF3-425C-94CF-2A59DF4DC918}"/>
              </a:ext>
            </a:extLst>
          </p:cNvPr>
          <p:cNvSpPr/>
          <p:nvPr/>
        </p:nvSpPr>
        <p:spPr>
          <a:xfrm>
            <a:off x="9675319" y="1365807"/>
            <a:ext cx="1571465" cy="214213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06DBB54-A515-47A9-BB1F-82D0E6DEB7E8}"/>
              </a:ext>
            </a:extLst>
          </p:cNvPr>
          <p:cNvSpPr txBox="1">
            <a:spLocks/>
          </p:cNvSpPr>
          <p:nvPr/>
        </p:nvSpPr>
        <p:spPr>
          <a:xfrm>
            <a:off x="9606929" y="429401"/>
            <a:ext cx="1746871" cy="1260554"/>
          </a:xfrm>
          <a:prstGeom prst="roundRect">
            <a:avLst/>
          </a:prstGeom>
          <a:noFill/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Objective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Facility Overview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The Data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Enhancing the Data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1400" dirty="0"/>
              <a:t>Our Solution	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3C8D4E-7B57-4046-A2A9-A055E0C66E63}"/>
              </a:ext>
            </a:extLst>
          </p:cNvPr>
          <p:cNvGrpSpPr/>
          <p:nvPr/>
        </p:nvGrpSpPr>
        <p:grpSpPr>
          <a:xfrm>
            <a:off x="9360547" y="4918605"/>
            <a:ext cx="1316736" cy="369332"/>
            <a:chOff x="9360547" y="4918605"/>
            <a:chExt cx="1316736" cy="36933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11E330F-5F1A-425A-ADC8-717ED425FE27}"/>
                </a:ext>
              </a:extLst>
            </p:cNvPr>
            <p:cNvCxnSpPr/>
            <p:nvPr/>
          </p:nvCxnSpPr>
          <p:spPr>
            <a:xfrm>
              <a:off x="9360547" y="4968459"/>
              <a:ext cx="131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5C58A4-DCE4-4038-87F0-83C5378C1163}"/>
                </a:ext>
              </a:extLst>
            </p:cNvPr>
            <p:cNvSpPr txBox="1"/>
            <p:nvPr/>
          </p:nvSpPr>
          <p:spPr>
            <a:xfrm>
              <a:off x="9777258" y="4918605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17%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193908"/>
      </p:ext>
    </p:extLst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6700-1992-40A7-9FDC-750F7EB20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Adjustments for cost/benefit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C1866F6-0DD7-4A77-A4BB-DC0BFE47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8/23/2019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BFB3CA7-5478-4E6B-93CE-30D5D863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 product failures utilizing manufacturing data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D6343B5-1EA1-460A-AC8E-0376B539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28</a:t>
            </a:fld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AA700BC-2EA1-4589-B7E3-9302760AAD81}"/>
              </a:ext>
            </a:extLst>
          </p:cNvPr>
          <p:cNvSpPr/>
          <p:nvPr/>
        </p:nvSpPr>
        <p:spPr>
          <a:xfrm>
            <a:off x="1641025" y="2504487"/>
            <a:ext cx="2576416" cy="1848817"/>
          </a:xfrm>
          <a:prstGeom prst="roundRect">
            <a:avLst/>
          </a:prstGeom>
          <a:solidFill>
            <a:srgbClr val="FF0000">
              <a:alpha val="18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6,879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1FD4880D-1B18-40A6-8EDB-4D37E73CBA8A}"/>
              </a:ext>
            </a:extLst>
          </p:cNvPr>
          <p:cNvSpPr txBox="1">
            <a:spLocks/>
          </p:cNvSpPr>
          <p:nvPr/>
        </p:nvSpPr>
        <p:spPr>
          <a:xfrm>
            <a:off x="162962" y="3902044"/>
            <a:ext cx="3545764" cy="2334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9976CAB-DEF3-425C-94CF-2A59DF4DC918}"/>
              </a:ext>
            </a:extLst>
          </p:cNvPr>
          <p:cNvSpPr/>
          <p:nvPr/>
        </p:nvSpPr>
        <p:spPr>
          <a:xfrm>
            <a:off x="9675319" y="1365807"/>
            <a:ext cx="1571465" cy="214213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06DBB54-A515-47A9-BB1F-82D0E6DEB7E8}"/>
              </a:ext>
            </a:extLst>
          </p:cNvPr>
          <p:cNvSpPr txBox="1">
            <a:spLocks/>
          </p:cNvSpPr>
          <p:nvPr/>
        </p:nvSpPr>
        <p:spPr>
          <a:xfrm>
            <a:off x="9606929" y="429401"/>
            <a:ext cx="1746871" cy="1260554"/>
          </a:xfrm>
          <a:prstGeom prst="roundRect">
            <a:avLst/>
          </a:prstGeom>
          <a:noFill/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Objective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Facility Overview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The Data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Enhancing the Data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1400" dirty="0"/>
              <a:t>Our Solution	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3C8D4E-7B57-4046-A2A9-A055E0C66E63}"/>
              </a:ext>
            </a:extLst>
          </p:cNvPr>
          <p:cNvGrpSpPr/>
          <p:nvPr/>
        </p:nvGrpSpPr>
        <p:grpSpPr>
          <a:xfrm>
            <a:off x="1641025" y="3772691"/>
            <a:ext cx="2576416" cy="852007"/>
            <a:chOff x="9360547" y="4968459"/>
            <a:chExt cx="1316736" cy="43543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11E330F-5F1A-425A-ADC8-717ED425FE27}"/>
                </a:ext>
              </a:extLst>
            </p:cNvPr>
            <p:cNvCxnSpPr/>
            <p:nvPr/>
          </p:nvCxnSpPr>
          <p:spPr>
            <a:xfrm>
              <a:off x="9360547" y="4968459"/>
              <a:ext cx="131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5C58A4-DCE4-4038-87F0-83C5378C1163}"/>
                </a:ext>
              </a:extLst>
            </p:cNvPr>
            <p:cNvSpPr txBox="1"/>
            <p:nvPr/>
          </p:nvSpPr>
          <p:spPr>
            <a:xfrm>
              <a:off x="9891704" y="5034565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17%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A75BB7-09D2-4D7C-B7E2-3FE897FC6D0C}"/>
              </a:ext>
            </a:extLst>
          </p:cNvPr>
          <p:cNvGrpSpPr/>
          <p:nvPr/>
        </p:nvGrpSpPr>
        <p:grpSpPr>
          <a:xfrm>
            <a:off x="5958228" y="3133244"/>
            <a:ext cx="3477812" cy="846086"/>
            <a:chOff x="5958228" y="3133244"/>
            <a:chExt cx="3477812" cy="8460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487A75B-0B60-4889-ACBF-894286E0FE87}"/>
                </a:ext>
              </a:extLst>
            </p:cNvPr>
            <p:cNvSpPr txBox="1"/>
            <p:nvPr/>
          </p:nvSpPr>
          <p:spPr>
            <a:xfrm>
              <a:off x="5958228" y="3133244"/>
              <a:ext cx="2953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1,174 Bad products predicted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64619F8-8512-4E79-86D0-B2F645168C56}"/>
                </a:ext>
              </a:extLst>
            </p:cNvPr>
            <p:cNvSpPr txBox="1"/>
            <p:nvPr/>
          </p:nvSpPr>
          <p:spPr>
            <a:xfrm>
              <a:off x="5958228" y="3609998"/>
              <a:ext cx="347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35 Good products identified as bad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A3D9D30-CD06-4CC5-9194-44578A86DEEA}"/>
              </a:ext>
            </a:extLst>
          </p:cNvPr>
          <p:cNvGrpSpPr/>
          <p:nvPr/>
        </p:nvGrpSpPr>
        <p:grpSpPr>
          <a:xfrm>
            <a:off x="5032311" y="2525535"/>
            <a:ext cx="5127785" cy="1526879"/>
            <a:chOff x="5032311" y="2525535"/>
            <a:chExt cx="5127785" cy="1526879"/>
          </a:xfrm>
        </p:grpSpPr>
        <p:sp>
          <p:nvSpPr>
            <p:cNvPr id="4" name="Arrow: Curved Right 3">
              <a:extLst>
                <a:ext uri="{FF2B5EF4-FFF2-40B4-BE49-F238E27FC236}">
                  <a16:creationId xmlns:a16="http://schemas.microsoft.com/office/drawing/2014/main" id="{B5A15099-A8F4-4D64-8EC2-9C36AA9E336F}"/>
                </a:ext>
              </a:extLst>
            </p:cNvPr>
            <p:cNvSpPr/>
            <p:nvPr/>
          </p:nvSpPr>
          <p:spPr>
            <a:xfrm>
              <a:off x="5032311" y="3167579"/>
              <a:ext cx="731520" cy="884835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Arrow: Curved Right 20">
              <a:extLst>
                <a:ext uri="{FF2B5EF4-FFF2-40B4-BE49-F238E27FC236}">
                  <a16:creationId xmlns:a16="http://schemas.microsoft.com/office/drawing/2014/main" id="{8D0423DE-367D-41A8-A1F3-0D573AADE015}"/>
                </a:ext>
              </a:extLst>
            </p:cNvPr>
            <p:cNvSpPr/>
            <p:nvPr/>
          </p:nvSpPr>
          <p:spPr>
            <a:xfrm flipH="1" flipV="1">
              <a:off x="9428576" y="3167579"/>
              <a:ext cx="731520" cy="884835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F4B368-FE92-4B9D-8570-8B04EF4F62F6}"/>
                </a:ext>
              </a:extLst>
            </p:cNvPr>
            <p:cNvSpPr txBox="1"/>
            <p:nvPr/>
          </p:nvSpPr>
          <p:spPr>
            <a:xfrm>
              <a:off x="5958228" y="2525535"/>
              <a:ext cx="3244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5">
                      <a:lumMod val="50000"/>
                    </a:schemeClr>
                  </a:solidFill>
                </a:rPr>
                <a:t>Cost / Benefit Analysis Required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3551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8618C46-4EFB-4EC1-9533-3E19625A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8/23/2019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C8E4314-97BF-4DAE-84EF-1985965C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29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ABB4C5-F817-43D1-AD57-F302B50337E9}"/>
              </a:ext>
            </a:extLst>
          </p:cNvPr>
          <p:cNvSpPr/>
          <p:nvPr/>
        </p:nvSpPr>
        <p:spPr>
          <a:xfrm>
            <a:off x="9673097" y="1371088"/>
            <a:ext cx="1571465" cy="214213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C19666-C3D7-4B63-A662-4B98A9634391}"/>
              </a:ext>
            </a:extLst>
          </p:cNvPr>
          <p:cNvSpPr txBox="1">
            <a:spLocks/>
          </p:cNvSpPr>
          <p:nvPr/>
        </p:nvSpPr>
        <p:spPr>
          <a:xfrm>
            <a:off x="9606929" y="429401"/>
            <a:ext cx="1746871" cy="1260554"/>
          </a:xfrm>
          <a:prstGeom prst="roundRect">
            <a:avLst/>
          </a:prstGeom>
          <a:noFill/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Objective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Facility Overview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The Data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Enhancing the Data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1400" dirty="0"/>
              <a:t>Our Solution	</a:t>
            </a:r>
          </a:p>
        </p:txBody>
      </p:sp>
      <p:sp>
        <p:nvSpPr>
          <p:cNvPr id="8" name="Footer Placeholder 45">
            <a:extLst>
              <a:ext uri="{FF2B5EF4-FFF2-40B4-BE49-F238E27FC236}">
                <a16:creationId xmlns:a16="http://schemas.microsoft.com/office/drawing/2014/main" id="{0FD7F2DA-47E5-479A-BDDF-BE46AC95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Predict product failures utilizing manufacturing data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1843CA2-5275-477B-8AB6-B12BF1C2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it works and why you care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3D4891-3100-4A79-9288-5D4535E89B1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78" y="1689955"/>
            <a:ext cx="8911522" cy="4455761"/>
          </a:xfrm>
          <a:prstGeom prst="rect">
            <a:avLst/>
          </a:prstGeom>
        </p:spPr>
      </p:pic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B087CB4C-AA3F-4945-AFA2-7686AA5C1098}"/>
              </a:ext>
            </a:extLst>
          </p:cNvPr>
          <p:cNvSpPr txBox="1">
            <a:spLocks/>
          </p:cNvSpPr>
          <p:nvPr/>
        </p:nvSpPr>
        <p:spPr>
          <a:xfrm>
            <a:off x="718405" y="3504416"/>
            <a:ext cx="472068" cy="670996"/>
          </a:xfrm>
          <a:prstGeom prst="rect">
            <a:avLst/>
          </a:prstGeom>
          <a:solidFill>
            <a:srgbClr val="EAE7DC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1AA407-521B-494D-AC77-F64D4CDF660C}"/>
              </a:ext>
            </a:extLst>
          </p:cNvPr>
          <p:cNvSpPr/>
          <p:nvPr/>
        </p:nvSpPr>
        <p:spPr>
          <a:xfrm>
            <a:off x="2175028" y="1840637"/>
            <a:ext cx="7719512" cy="4051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2D32F6-E5A3-42ED-813D-97B23A634C0A}"/>
              </a:ext>
            </a:extLst>
          </p:cNvPr>
          <p:cNvSpPr txBox="1"/>
          <p:nvPr/>
        </p:nvSpPr>
        <p:spPr>
          <a:xfrm>
            <a:off x="6258312" y="3496893"/>
            <a:ext cx="3253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18 predictors of bad product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5BC0A4-9C92-453C-860B-2F8CDAEC973F}"/>
              </a:ext>
            </a:extLst>
          </p:cNvPr>
          <p:cNvGrpSpPr/>
          <p:nvPr/>
        </p:nvGrpSpPr>
        <p:grpSpPr>
          <a:xfrm>
            <a:off x="2239062" y="6074277"/>
            <a:ext cx="7400396" cy="290651"/>
            <a:chOff x="2239062" y="6074277"/>
            <a:chExt cx="7400396" cy="290651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8051081-7BAD-4BE7-A0CF-F57DF0087C60}"/>
                </a:ext>
              </a:extLst>
            </p:cNvPr>
            <p:cNvCxnSpPr>
              <a:cxnSpLocks/>
            </p:cNvCxnSpPr>
            <p:nvPr/>
          </p:nvCxnSpPr>
          <p:spPr>
            <a:xfrm>
              <a:off x="3443189" y="6226429"/>
              <a:ext cx="4994516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813B9A5-0540-401F-8566-9A10ACED3020}"/>
                </a:ext>
              </a:extLst>
            </p:cNvPr>
            <p:cNvSpPr txBox="1"/>
            <p:nvPr/>
          </p:nvSpPr>
          <p:spPr>
            <a:xfrm>
              <a:off x="2239062" y="6087929"/>
              <a:ext cx="1134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Good Predictor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E70527-9832-4E2B-BA71-A55D05C7C70B}"/>
                </a:ext>
              </a:extLst>
            </p:cNvPr>
            <p:cNvSpPr txBox="1"/>
            <p:nvPr/>
          </p:nvSpPr>
          <p:spPr>
            <a:xfrm>
              <a:off x="8496773" y="6074277"/>
              <a:ext cx="11426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Great Predictor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11C28322-38BF-4EC3-ACB2-041B6FAF37C3}"/>
              </a:ext>
            </a:extLst>
          </p:cNvPr>
          <p:cNvSpPr/>
          <p:nvPr/>
        </p:nvSpPr>
        <p:spPr>
          <a:xfrm>
            <a:off x="6893249" y="3830750"/>
            <a:ext cx="2412529" cy="1555970"/>
          </a:xfrm>
          <a:prstGeom prst="rect">
            <a:avLst/>
          </a:prstGeom>
          <a:solidFill>
            <a:srgbClr val="EAE7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Measurements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47016102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921D-52D2-449A-A3DA-2BE3CF80C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562" y="2593721"/>
            <a:ext cx="10674876" cy="1460119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None/>
            </a:pPr>
            <a:r>
              <a:rPr lang="en-US" sz="3600" b="1" dirty="0"/>
              <a:t>Predict product failures utilizing manufacturing data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8618C46-4EFB-4EC1-9533-3E19625A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8/23/2019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C8E4314-97BF-4DAE-84EF-1985965C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ABB4C5-F817-43D1-AD57-F302B50337E9}"/>
              </a:ext>
            </a:extLst>
          </p:cNvPr>
          <p:cNvSpPr/>
          <p:nvPr/>
        </p:nvSpPr>
        <p:spPr>
          <a:xfrm>
            <a:off x="9673097" y="511552"/>
            <a:ext cx="1571465" cy="214213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C19666-C3D7-4B63-A662-4B98A9634391}"/>
              </a:ext>
            </a:extLst>
          </p:cNvPr>
          <p:cNvSpPr txBox="1">
            <a:spLocks/>
          </p:cNvSpPr>
          <p:nvPr/>
        </p:nvSpPr>
        <p:spPr>
          <a:xfrm>
            <a:off x="9606929" y="429401"/>
            <a:ext cx="1746871" cy="1260554"/>
          </a:xfrm>
          <a:prstGeom prst="roundRect">
            <a:avLst/>
          </a:prstGeom>
          <a:noFill/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Objective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Facility Overview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The Data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Enhancing the Data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1400" dirty="0"/>
              <a:t>Our Solution	</a:t>
            </a:r>
          </a:p>
        </p:txBody>
      </p:sp>
    </p:spTree>
    <p:extLst>
      <p:ext uri="{BB962C8B-B14F-4D97-AF65-F5344CB8AC3E}">
        <p14:creationId xmlns:p14="http://schemas.microsoft.com/office/powerpoint/2010/main" val="1120012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8618C46-4EFB-4EC1-9533-3E19625A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8/23/2019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C8E4314-97BF-4DAE-84EF-1985965C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30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ABB4C5-F817-43D1-AD57-F302B50337E9}"/>
              </a:ext>
            </a:extLst>
          </p:cNvPr>
          <p:cNvSpPr/>
          <p:nvPr/>
        </p:nvSpPr>
        <p:spPr>
          <a:xfrm>
            <a:off x="9673097" y="1371088"/>
            <a:ext cx="1571465" cy="214213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C19666-C3D7-4B63-A662-4B98A9634391}"/>
              </a:ext>
            </a:extLst>
          </p:cNvPr>
          <p:cNvSpPr txBox="1">
            <a:spLocks/>
          </p:cNvSpPr>
          <p:nvPr/>
        </p:nvSpPr>
        <p:spPr>
          <a:xfrm>
            <a:off x="9606929" y="429401"/>
            <a:ext cx="1746871" cy="1260554"/>
          </a:xfrm>
          <a:prstGeom prst="roundRect">
            <a:avLst/>
          </a:prstGeom>
          <a:noFill/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Objective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Facility Overview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The Data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Enhancing the Data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1400" dirty="0"/>
              <a:t>Our Solution	</a:t>
            </a:r>
          </a:p>
        </p:txBody>
      </p:sp>
      <p:sp>
        <p:nvSpPr>
          <p:cNvPr id="8" name="Footer Placeholder 45">
            <a:extLst>
              <a:ext uri="{FF2B5EF4-FFF2-40B4-BE49-F238E27FC236}">
                <a16:creationId xmlns:a16="http://schemas.microsoft.com/office/drawing/2014/main" id="{0FD7F2DA-47E5-479A-BDDF-BE46AC95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Predict product failures utilizing manufacturing data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1843CA2-5275-477B-8AB6-B12BF1C2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Original Measurements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3D4891-3100-4A79-9288-5D4535E89B1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78" y="1689955"/>
            <a:ext cx="8911522" cy="4455761"/>
          </a:xfrm>
          <a:prstGeom prst="rect">
            <a:avLst/>
          </a:prstGeom>
        </p:spPr>
      </p:pic>
      <p:sp>
        <p:nvSpPr>
          <p:cNvPr id="46" name="Content Placeholder 8">
            <a:extLst>
              <a:ext uri="{FF2B5EF4-FFF2-40B4-BE49-F238E27FC236}">
                <a16:creationId xmlns:a16="http://schemas.microsoft.com/office/drawing/2014/main" id="{49DFF3FE-111B-437F-820A-E8B73B1EF081}"/>
              </a:ext>
            </a:extLst>
          </p:cNvPr>
          <p:cNvSpPr txBox="1">
            <a:spLocks/>
          </p:cNvSpPr>
          <p:nvPr/>
        </p:nvSpPr>
        <p:spPr>
          <a:xfrm>
            <a:off x="1064735" y="2536679"/>
            <a:ext cx="8536251" cy="192586"/>
          </a:xfrm>
          <a:prstGeom prst="rect">
            <a:avLst/>
          </a:prstGeom>
          <a:solidFill>
            <a:srgbClr val="EAE7DC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48" name="Content Placeholder 8">
            <a:extLst>
              <a:ext uri="{FF2B5EF4-FFF2-40B4-BE49-F238E27FC236}">
                <a16:creationId xmlns:a16="http://schemas.microsoft.com/office/drawing/2014/main" id="{25F09778-5DC7-48D5-85E6-1EFDFEABDBD6}"/>
              </a:ext>
            </a:extLst>
          </p:cNvPr>
          <p:cNvSpPr txBox="1">
            <a:spLocks/>
          </p:cNvSpPr>
          <p:nvPr/>
        </p:nvSpPr>
        <p:spPr>
          <a:xfrm>
            <a:off x="1064735" y="2983577"/>
            <a:ext cx="8536251" cy="192586"/>
          </a:xfrm>
          <a:prstGeom prst="rect">
            <a:avLst/>
          </a:prstGeom>
          <a:solidFill>
            <a:srgbClr val="EAE7DC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49" name="Content Placeholder 8">
            <a:extLst>
              <a:ext uri="{FF2B5EF4-FFF2-40B4-BE49-F238E27FC236}">
                <a16:creationId xmlns:a16="http://schemas.microsoft.com/office/drawing/2014/main" id="{2F6DC01B-A8A0-4FFA-AEC4-19420B203BEA}"/>
              </a:ext>
            </a:extLst>
          </p:cNvPr>
          <p:cNvSpPr txBox="1">
            <a:spLocks/>
          </p:cNvSpPr>
          <p:nvPr/>
        </p:nvSpPr>
        <p:spPr>
          <a:xfrm>
            <a:off x="1064735" y="3204341"/>
            <a:ext cx="8536251" cy="192586"/>
          </a:xfrm>
          <a:prstGeom prst="rect">
            <a:avLst/>
          </a:prstGeom>
          <a:solidFill>
            <a:srgbClr val="EAE7DC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51" name="Content Placeholder 8">
            <a:extLst>
              <a:ext uri="{FF2B5EF4-FFF2-40B4-BE49-F238E27FC236}">
                <a16:creationId xmlns:a16="http://schemas.microsoft.com/office/drawing/2014/main" id="{E00B757E-1E66-4C7C-8EF4-4AC6D4E59F7B}"/>
              </a:ext>
            </a:extLst>
          </p:cNvPr>
          <p:cNvSpPr txBox="1">
            <a:spLocks/>
          </p:cNvSpPr>
          <p:nvPr/>
        </p:nvSpPr>
        <p:spPr>
          <a:xfrm>
            <a:off x="1064735" y="3659250"/>
            <a:ext cx="8536251" cy="192586"/>
          </a:xfrm>
          <a:prstGeom prst="rect">
            <a:avLst/>
          </a:prstGeom>
          <a:solidFill>
            <a:srgbClr val="EAE7DC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44F5D1-81F7-4A86-93C6-93C6805BDDD5}"/>
              </a:ext>
            </a:extLst>
          </p:cNvPr>
          <p:cNvGrpSpPr/>
          <p:nvPr/>
        </p:nvGrpSpPr>
        <p:grpSpPr>
          <a:xfrm>
            <a:off x="1064735" y="1864146"/>
            <a:ext cx="8536251" cy="3113804"/>
            <a:chOff x="1064735" y="1864146"/>
            <a:chExt cx="8536251" cy="3113804"/>
          </a:xfrm>
        </p:grpSpPr>
        <p:sp>
          <p:nvSpPr>
            <p:cNvPr id="44" name="Content Placeholder 8">
              <a:extLst>
                <a:ext uri="{FF2B5EF4-FFF2-40B4-BE49-F238E27FC236}">
                  <a16:creationId xmlns:a16="http://schemas.microsoft.com/office/drawing/2014/main" id="{84970F35-D6D2-42D4-8016-7F0F55D5B406}"/>
                </a:ext>
              </a:extLst>
            </p:cNvPr>
            <p:cNvSpPr txBox="1">
              <a:spLocks/>
            </p:cNvSpPr>
            <p:nvPr/>
          </p:nvSpPr>
          <p:spPr>
            <a:xfrm>
              <a:off x="1064735" y="1864146"/>
              <a:ext cx="8536251" cy="192586"/>
            </a:xfrm>
            <a:prstGeom prst="rect">
              <a:avLst/>
            </a:prstGeom>
            <a:solidFill>
              <a:srgbClr val="EAE7DC"/>
            </a:solidFill>
          </p:spPr>
          <p:txBody>
            <a:bodyPr vert="horz" lIns="91440" tIns="45720" rIns="91440" bIns="45720" rtlCol="0">
              <a:normAutofit fontScale="4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 dirty="0"/>
            </a:p>
          </p:txBody>
        </p:sp>
        <p:sp>
          <p:nvSpPr>
            <p:cNvPr id="45" name="Content Placeholder 8">
              <a:extLst>
                <a:ext uri="{FF2B5EF4-FFF2-40B4-BE49-F238E27FC236}">
                  <a16:creationId xmlns:a16="http://schemas.microsoft.com/office/drawing/2014/main" id="{A0CAB19D-9623-4D80-B6D4-DC1738E87878}"/>
                </a:ext>
              </a:extLst>
            </p:cNvPr>
            <p:cNvSpPr txBox="1">
              <a:spLocks/>
            </p:cNvSpPr>
            <p:nvPr/>
          </p:nvSpPr>
          <p:spPr>
            <a:xfrm>
              <a:off x="1064735" y="2316836"/>
              <a:ext cx="8536251" cy="192586"/>
            </a:xfrm>
            <a:prstGeom prst="rect">
              <a:avLst/>
            </a:prstGeom>
            <a:solidFill>
              <a:srgbClr val="EAE7DC"/>
            </a:solidFill>
          </p:spPr>
          <p:txBody>
            <a:bodyPr vert="horz" lIns="91440" tIns="45720" rIns="91440" bIns="45720" rtlCol="0">
              <a:normAutofit fontScale="4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 dirty="0"/>
            </a:p>
          </p:txBody>
        </p:sp>
        <p:sp>
          <p:nvSpPr>
            <p:cNvPr id="50" name="Content Placeholder 8">
              <a:extLst>
                <a:ext uri="{FF2B5EF4-FFF2-40B4-BE49-F238E27FC236}">
                  <a16:creationId xmlns:a16="http://schemas.microsoft.com/office/drawing/2014/main" id="{F5D652B2-962B-4D6F-AC1F-9889563330A4}"/>
                </a:ext>
              </a:extLst>
            </p:cNvPr>
            <p:cNvSpPr txBox="1">
              <a:spLocks/>
            </p:cNvSpPr>
            <p:nvPr/>
          </p:nvSpPr>
          <p:spPr>
            <a:xfrm>
              <a:off x="1064735" y="3429576"/>
              <a:ext cx="8536251" cy="192586"/>
            </a:xfrm>
            <a:prstGeom prst="rect">
              <a:avLst/>
            </a:prstGeom>
            <a:solidFill>
              <a:srgbClr val="EAE7DC"/>
            </a:solidFill>
          </p:spPr>
          <p:txBody>
            <a:bodyPr vert="horz" lIns="91440" tIns="45720" rIns="91440" bIns="45720" rtlCol="0">
              <a:normAutofit fontScale="4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 dirty="0"/>
            </a:p>
          </p:txBody>
        </p:sp>
        <p:sp>
          <p:nvSpPr>
            <p:cNvPr id="56" name="Content Placeholder 8">
              <a:extLst>
                <a:ext uri="{FF2B5EF4-FFF2-40B4-BE49-F238E27FC236}">
                  <a16:creationId xmlns:a16="http://schemas.microsoft.com/office/drawing/2014/main" id="{89FE1EA4-9EA7-4119-AE66-99186F6CADE1}"/>
                </a:ext>
              </a:extLst>
            </p:cNvPr>
            <p:cNvSpPr txBox="1">
              <a:spLocks/>
            </p:cNvSpPr>
            <p:nvPr/>
          </p:nvSpPr>
          <p:spPr>
            <a:xfrm>
              <a:off x="1064735" y="4785364"/>
              <a:ext cx="8536251" cy="192586"/>
            </a:xfrm>
            <a:prstGeom prst="rect">
              <a:avLst/>
            </a:prstGeom>
            <a:solidFill>
              <a:srgbClr val="EAE7DC"/>
            </a:solidFill>
          </p:spPr>
          <p:txBody>
            <a:bodyPr vert="horz" lIns="91440" tIns="45720" rIns="91440" bIns="45720" rtlCol="0">
              <a:normAutofit fontScale="4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 dirty="0"/>
            </a:p>
          </p:txBody>
        </p:sp>
      </p:grpSp>
      <p:sp>
        <p:nvSpPr>
          <p:cNvPr id="57" name="Content Placeholder 8">
            <a:extLst>
              <a:ext uri="{FF2B5EF4-FFF2-40B4-BE49-F238E27FC236}">
                <a16:creationId xmlns:a16="http://schemas.microsoft.com/office/drawing/2014/main" id="{7CDE67D5-C806-4E2B-88E6-B2EC8AC85512}"/>
              </a:ext>
            </a:extLst>
          </p:cNvPr>
          <p:cNvSpPr txBox="1">
            <a:spLocks/>
          </p:cNvSpPr>
          <p:nvPr/>
        </p:nvSpPr>
        <p:spPr>
          <a:xfrm>
            <a:off x="1064735" y="5010588"/>
            <a:ext cx="8536251" cy="192586"/>
          </a:xfrm>
          <a:prstGeom prst="rect">
            <a:avLst/>
          </a:prstGeom>
          <a:solidFill>
            <a:srgbClr val="EAE7DC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58" name="Content Placeholder 8">
            <a:extLst>
              <a:ext uri="{FF2B5EF4-FFF2-40B4-BE49-F238E27FC236}">
                <a16:creationId xmlns:a16="http://schemas.microsoft.com/office/drawing/2014/main" id="{F41B21A0-C5CC-430C-BE8E-DF75F6A3EF3B}"/>
              </a:ext>
            </a:extLst>
          </p:cNvPr>
          <p:cNvSpPr txBox="1">
            <a:spLocks/>
          </p:cNvSpPr>
          <p:nvPr/>
        </p:nvSpPr>
        <p:spPr>
          <a:xfrm>
            <a:off x="1064735" y="5226892"/>
            <a:ext cx="8536251" cy="192586"/>
          </a:xfrm>
          <a:prstGeom prst="rect">
            <a:avLst/>
          </a:prstGeom>
          <a:solidFill>
            <a:srgbClr val="EAE7DC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647797-EA08-4632-AAB8-6D2E2DBA1580}"/>
              </a:ext>
            </a:extLst>
          </p:cNvPr>
          <p:cNvGrpSpPr/>
          <p:nvPr/>
        </p:nvGrpSpPr>
        <p:grpSpPr>
          <a:xfrm>
            <a:off x="1064735" y="2090100"/>
            <a:ext cx="8688651" cy="2207724"/>
            <a:chOff x="1064735" y="2090100"/>
            <a:chExt cx="8688651" cy="2207724"/>
          </a:xfrm>
        </p:grpSpPr>
        <p:sp>
          <p:nvSpPr>
            <p:cNvPr id="47" name="Content Placeholder 8">
              <a:extLst>
                <a:ext uri="{FF2B5EF4-FFF2-40B4-BE49-F238E27FC236}">
                  <a16:creationId xmlns:a16="http://schemas.microsoft.com/office/drawing/2014/main" id="{44FE9070-8B68-421C-BCE2-B60F3A4568BE}"/>
                </a:ext>
              </a:extLst>
            </p:cNvPr>
            <p:cNvSpPr txBox="1">
              <a:spLocks/>
            </p:cNvSpPr>
            <p:nvPr/>
          </p:nvSpPr>
          <p:spPr>
            <a:xfrm>
              <a:off x="1064735" y="2758358"/>
              <a:ext cx="8536251" cy="192586"/>
            </a:xfrm>
            <a:prstGeom prst="rect">
              <a:avLst/>
            </a:prstGeom>
            <a:solidFill>
              <a:srgbClr val="EAE7DC"/>
            </a:solidFill>
          </p:spPr>
          <p:txBody>
            <a:bodyPr vert="horz" lIns="91440" tIns="45720" rIns="91440" bIns="45720" rtlCol="0">
              <a:normAutofit fontScale="4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 dirty="0"/>
            </a:p>
          </p:txBody>
        </p:sp>
        <p:sp>
          <p:nvSpPr>
            <p:cNvPr id="52" name="Content Placeholder 8">
              <a:extLst>
                <a:ext uri="{FF2B5EF4-FFF2-40B4-BE49-F238E27FC236}">
                  <a16:creationId xmlns:a16="http://schemas.microsoft.com/office/drawing/2014/main" id="{A0F5DB13-DC83-4630-9E0D-C003D8907908}"/>
                </a:ext>
              </a:extLst>
            </p:cNvPr>
            <p:cNvSpPr txBox="1">
              <a:spLocks/>
            </p:cNvSpPr>
            <p:nvPr/>
          </p:nvSpPr>
          <p:spPr>
            <a:xfrm>
              <a:off x="1064735" y="3888940"/>
              <a:ext cx="8536251" cy="192586"/>
            </a:xfrm>
            <a:prstGeom prst="rect">
              <a:avLst/>
            </a:prstGeom>
            <a:solidFill>
              <a:srgbClr val="EAE7DC"/>
            </a:solidFill>
          </p:spPr>
          <p:txBody>
            <a:bodyPr vert="horz" lIns="91440" tIns="45720" rIns="91440" bIns="45720" rtlCol="0">
              <a:normAutofit fontScale="4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 dirty="0"/>
            </a:p>
          </p:txBody>
        </p:sp>
        <p:sp>
          <p:nvSpPr>
            <p:cNvPr id="53" name="Content Placeholder 8">
              <a:extLst>
                <a:ext uri="{FF2B5EF4-FFF2-40B4-BE49-F238E27FC236}">
                  <a16:creationId xmlns:a16="http://schemas.microsoft.com/office/drawing/2014/main" id="{96652148-9604-4475-9588-0F4B3EF871C8}"/>
                </a:ext>
              </a:extLst>
            </p:cNvPr>
            <p:cNvSpPr txBox="1">
              <a:spLocks/>
            </p:cNvSpPr>
            <p:nvPr/>
          </p:nvSpPr>
          <p:spPr>
            <a:xfrm>
              <a:off x="1064735" y="4105238"/>
              <a:ext cx="8536251" cy="192586"/>
            </a:xfrm>
            <a:prstGeom prst="rect">
              <a:avLst/>
            </a:prstGeom>
            <a:solidFill>
              <a:srgbClr val="EAE7DC"/>
            </a:solidFill>
          </p:spPr>
          <p:txBody>
            <a:bodyPr vert="horz" lIns="91440" tIns="45720" rIns="91440" bIns="45720" rtlCol="0">
              <a:normAutofit fontScale="4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 dirty="0"/>
            </a:p>
          </p:txBody>
        </p:sp>
        <p:sp>
          <p:nvSpPr>
            <p:cNvPr id="61" name="Content Placeholder 8">
              <a:extLst>
                <a:ext uri="{FF2B5EF4-FFF2-40B4-BE49-F238E27FC236}">
                  <a16:creationId xmlns:a16="http://schemas.microsoft.com/office/drawing/2014/main" id="{D7A42244-6E98-4C32-8F0F-17E31C6AF6F9}"/>
                </a:ext>
              </a:extLst>
            </p:cNvPr>
            <p:cNvSpPr txBox="1">
              <a:spLocks/>
            </p:cNvSpPr>
            <p:nvPr/>
          </p:nvSpPr>
          <p:spPr>
            <a:xfrm>
              <a:off x="1217135" y="2090100"/>
              <a:ext cx="8536251" cy="192586"/>
            </a:xfrm>
            <a:prstGeom prst="rect">
              <a:avLst/>
            </a:prstGeom>
            <a:solidFill>
              <a:srgbClr val="EAE7DC"/>
            </a:solidFill>
          </p:spPr>
          <p:txBody>
            <a:bodyPr vert="horz" lIns="91440" tIns="45720" rIns="91440" bIns="45720" rtlCol="0">
              <a:normAutofit fontScale="4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9A0B5C9-E99E-46F0-A578-F1A371FCC98F}"/>
              </a:ext>
            </a:extLst>
          </p:cNvPr>
          <p:cNvSpPr/>
          <p:nvPr/>
        </p:nvSpPr>
        <p:spPr>
          <a:xfrm>
            <a:off x="2175028" y="1840637"/>
            <a:ext cx="7719512" cy="4051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8">
            <a:extLst>
              <a:ext uri="{FF2B5EF4-FFF2-40B4-BE49-F238E27FC236}">
                <a16:creationId xmlns:a16="http://schemas.microsoft.com/office/drawing/2014/main" id="{B8AC1E0D-0879-43E4-BF8D-65F49F1DB645}"/>
              </a:ext>
            </a:extLst>
          </p:cNvPr>
          <p:cNvSpPr txBox="1">
            <a:spLocks/>
          </p:cNvSpPr>
          <p:nvPr/>
        </p:nvSpPr>
        <p:spPr>
          <a:xfrm>
            <a:off x="718405" y="3504416"/>
            <a:ext cx="472068" cy="670996"/>
          </a:xfrm>
          <a:prstGeom prst="rect">
            <a:avLst/>
          </a:prstGeom>
          <a:solidFill>
            <a:srgbClr val="EAE7DC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37" name="Content Placeholder 8">
            <a:extLst>
              <a:ext uri="{FF2B5EF4-FFF2-40B4-BE49-F238E27FC236}">
                <a16:creationId xmlns:a16="http://schemas.microsoft.com/office/drawing/2014/main" id="{531C7E16-496A-40FD-9D8B-6E060A857CE4}"/>
              </a:ext>
            </a:extLst>
          </p:cNvPr>
          <p:cNvSpPr txBox="1">
            <a:spLocks/>
          </p:cNvSpPr>
          <p:nvPr/>
        </p:nvSpPr>
        <p:spPr>
          <a:xfrm>
            <a:off x="2497311" y="2352778"/>
            <a:ext cx="6854158" cy="1542645"/>
          </a:xfrm>
          <a:prstGeom prst="rect">
            <a:avLst/>
          </a:prstGeom>
          <a:solidFill>
            <a:srgbClr val="EAE7DC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08E9A1-91FA-42AC-A23E-62CA1B824F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" t="2933" r="87666" b="5697"/>
          <a:stretch/>
        </p:blipFill>
        <p:spPr>
          <a:xfrm>
            <a:off x="1190473" y="1820608"/>
            <a:ext cx="979388" cy="4071206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F797DDB-2746-4999-AA2A-6B624BE71722}"/>
              </a:ext>
            </a:extLst>
          </p:cNvPr>
          <p:cNvSpPr/>
          <p:nvPr/>
        </p:nvSpPr>
        <p:spPr>
          <a:xfrm>
            <a:off x="1070678" y="5656314"/>
            <a:ext cx="1104091" cy="233608"/>
          </a:xfrm>
          <a:prstGeom prst="roundRect">
            <a:avLst/>
          </a:prstGeom>
          <a:solidFill>
            <a:schemeClr val="accent2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7CA0EFB-3663-4DC9-B456-685CEA2863D7}"/>
              </a:ext>
            </a:extLst>
          </p:cNvPr>
          <p:cNvSpPr/>
          <p:nvPr/>
        </p:nvSpPr>
        <p:spPr>
          <a:xfrm>
            <a:off x="1070678" y="5419220"/>
            <a:ext cx="1104091" cy="237094"/>
          </a:xfrm>
          <a:prstGeom prst="roundRect">
            <a:avLst/>
          </a:prstGeom>
          <a:solidFill>
            <a:schemeClr val="accent2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078752E-8C98-43BB-B02B-B719615F4441}"/>
              </a:ext>
            </a:extLst>
          </p:cNvPr>
          <p:cNvSpPr/>
          <p:nvPr/>
        </p:nvSpPr>
        <p:spPr>
          <a:xfrm>
            <a:off x="1070678" y="4550102"/>
            <a:ext cx="1104091" cy="231460"/>
          </a:xfrm>
          <a:prstGeom prst="roundRect">
            <a:avLst/>
          </a:prstGeom>
          <a:solidFill>
            <a:schemeClr val="accent2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732A78C-9A09-460A-AC83-8DD59DED9389}"/>
              </a:ext>
            </a:extLst>
          </p:cNvPr>
          <p:cNvSpPr/>
          <p:nvPr/>
        </p:nvSpPr>
        <p:spPr>
          <a:xfrm>
            <a:off x="1070678" y="4313027"/>
            <a:ext cx="1104091" cy="237075"/>
          </a:xfrm>
          <a:prstGeom prst="roundRect">
            <a:avLst/>
          </a:prstGeom>
          <a:solidFill>
            <a:schemeClr val="accent2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7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8618C46-4EFB-4EC1-9533-3E19625A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8/23/2019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C8E4314-97BF-4DAE-84EF-1985965C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31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ABB4C5-F817-43D1-AD57-F302B50337E9}"/>
              </a:ext>
            </a:extLst>
          </p:cNvPr>
          <p:cNvSpPr/>
          <p:nvPr/>
        </p:nvSpPr>
        <p:spPr>
          <a:xfrm>
            <a:off x="9673097" y="1371088"/>
            <a:ext cx="1571465" cy="214213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C19666-C3D7-4B63-A662-4B98A9634391}"/>
              </a:ext>
            </a:extLst>
          </p:cNvPr>
          <p:cNvSpPr txBox="1">
            <a:spLocks/>
          </p:cNvSpPr>
          <p:nvPr/>
        </p:nvSpPr>
        <p:spPr>
          <a:xfrm>
            <a:off x="9606929" y="429401"/>
            <a:ext cx="1746871" cy="1260554"/>
          </a:xfrm>
          <a:prstGeom prst="roundRect">
            <a:avLst/>
          </a:prstGeom>
          <a:noFill/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Objective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Facility Overview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The Data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Enhancing the Data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1400" dirty="0"/>
              <a:t>Our Solution	</a:t>
            </a:r>
          </a:p>
        </p:txBody>
      </p:sp>
      <p:sp>
        <p:nvSpPr>
          <p:cNvPr id="8" name="Footer Placeholder 45">
            <a:extLst>
              <a:ext uri="{FF2B5EF4-FFF2-40B4-BE49-F238E27FC236}">
                <a16:creationId xmlns:a16="http://schemas.microsoft.com/office/drawing/2014/main" id="{0FD7F2DA-47E5-479A-BDDF-BE46AC95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Predict product failures utilizing manufacturing data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BC26A2E-E228-4100-ADC2-403296ED9F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817" t="8888" r="35602" b="80813"/>
          <a:stretch/>
        </p:blipFill>
        <p:spPr>
          <a:xfrm>
            <a:off x="8687268" y="4715272"/>
            <a:ext cx="138112" cy="104775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E1843CA2-5275-477B-8AB6-B12BF1C2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Lines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3D4891-3100-4A79-9288-5D4535E89B1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78" y="1689955"/>
            <a:ext cx="8911522" cy="4455761"/>
          </a:xfrm>
          <a:prstGeom prst="rect">
            <a:avLst/>
          </a:prstGeom>
        </p:spPr>
      </p:pic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B087CB4C-AA3F-4945-AFA2-7686AA5C1098}"/>
              </a:ext>
            </a:extLst>
          </p:cNvPr>
          <p:cNvSpPr txBox="1">
            <a:spLocks/>
          </p:cNvSpPr>
          <p:nvPr/>
        </p:nvSpPr>
        <p:spPr>
          <a:xfrm>
            <a:off x="718405" y="3504416"/>
            <a:ext cx="472068" cy="670996"/>
          </a:xfrm>
          <a:prstGeom prst="rect">
            <a:avLst/>
          </a:prstGeom>
          <a:solidFill>
            <a:srgbClr val="EAE7DC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46" name="Content Placeholder 8">
            <a:extLst>
              <a:ext uri="{FF2B5EF4-FFF2-40B4-BE49-F238E27FC236}">
                <a16:creationId xmlns:a16="http://schemas.microsoft.com/office/drawing/2014/main" id="{49DFF3FE-111B-437F-820A-E8B73B1EF081}"/>
              </a:ext>
            </a:extLst>
          </p:cNvPr>
          <p:cNvSpPr txBox="1">
            <a:spLocks/>
          </p:cNvSpPr>
          <p:nvPr/>
        </p:nvSpPr>
        <p:spPr>
          <a:xfrm>
            <a:off x="1064735" y="2536679"/>
            <a:ext cx="8536251" cy="192586"/>
          </a:xfrm>
          <a:prstGeom prst="rect">
            <a:avLst/>
          </a:prstGeom>
          <a:solidFill>
            <a:srgbClr val="EAE7DC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48" name="Content Placeholder 8">
            <a:extLst>
              <a:ext uri="{FF2B5EF4-FFF2-40B4-BE49-F238E27FC236}">
                <a16:creationId xmlns:a16="http://schemas.microsoft.com/office/drawing/2014/main" id="{25F09778-5DC7-48D5-85E6-1EFDFEABDBD6}"/>
              </a:ext>
            </a:extLst>
          </p:cNvPr>
          <p:cNvSpPr txBox="1">
            <a:spLocks/>
          </p:cNvSpPr>
          <p:nvPr/>
        </p:nvSpPr>
        <p:spPr>
          <a:xfrm>
            <a:off x="1064735" y="2983577"/>
            <a:ext cx="8536251" cy="192586"/>
          </a:xfrm>
          <a:prstGeom prst="rect">
            <a:avLst/>
          </a:prstGeom>
          <a:solidFill>
            <a:srgbClr val="EAE7DC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49" name="Content Placeholder 8">
            <a:extLst>
              <a:ext uri="{FF2B5EF4-FFF2-40B4-BE49-F238E27FC236}">
                <a16:creationId xmlns:a16="http://schemas.microsoft.com/office/drawing/2014/main" id="{2F6DC01B-A8A0-4FFA-AEC4-19420B203BEA}"/>
              </a:ext>
            </a:extLst>
          </p:cNvPr>
          <p:cNvSpPr txBox="1">
            <a:spLocks/>
          </p:cNvSpPr>
          <p:nvPr/>
        </p:nvSpPr>
        <p:spPr>
          <a:xfrm>
            <a:off x="1064735" y="3204341"/>
            <a:ext cx="8536251" cy="192586"/>
          </a:xfrm>
          <a:prstGeom prst="rect">
            <a:avLst/>
          </a:prstGeom>
          <a:solidFill>
            <a:srgbClr val="EAE7DC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51" name="Content Placeholder 8">
            <a:extLst>
              <a:ext uri="{FF2B5EF4-FFF2-40B4-BE49-F238E27FC236}">
                <a16:creationId xmlns:a16="http://schemas.microsoft.com/office/drawing/2014/main" id="{E00B757E-1E66-4C7C-8EF4-4AC6D4E59F7B}"/>
              </a:ext>
            </a:extLst>
          </p:cNvPr>
          <p:cNvSpPr txBox="1">
            <a:spLocks/>
          </p:cNvSpPr>
          <p:nvPr/>
        </p:nvSpPr>
        <p:spPr>
          <a:xfrm>
            <a:off x="1064735" y="3659250"/>
            <a:ext cx="8536251" cy="192586"/>
          </a:xfrm>
          <a:prstGeom prst="rect">
            <a:avLst/>
          </a:prstGeom>
          <a:solidFill>
            <a:srgbClr val="EAE7DC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54" name="Content Placeholder 8">
            <a:extLst>
              <a:ext uri="{FF2B5EF4-FFF2-40B4-BE49-F238E27FC236}">
                <a16:creationId xmlns:a16="http://schemas.microsoft.com/office/drawing/2014/main" id="{FCB34F37-149F-4289-B5D3-293BB258E84B}"/>
              </a:ext>
            </a:extLst>
          </p:cNvPr>
          <p:cNvSpPr txBox="1">
            <a:spLocks/>
          </p:cNvSpPr>
          <p:nvPr/>
        </p:nvSpPr>
        <p:spPr>
          <a:xfrm>
            <a:off x="1064735" y="4334916"/>
            <a:ext cx="8536251" cy="192586"/>
          </a:xfrm>
          <a:prstGeom prst="rect">
            <a:avLst/>
          </a:prstGeom>
          <a:solidFill>
            <a:srgbClr val="EAE7DC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55" name="Content Placeholder 8">
            <a:extLst>
              <a:ext uri="{FF2B5EF4-FFF2-40B4-BE49-F238E27FC236}">
                <a16:creationId xmlns:a16="http://schemas.microsoft.com/office/drawing/2014/main" id="{7341727E-0037-41CB-AD25-AF9D13038363}"/>
              </a:ext>
            </a:extLst>
          </p:cNvPr>
          <p:cNvSpPr txBox="1">
            <a:spLocks/>
          </p:cNvSpPr>
          <p:nvPr/>
        </p:nvSpPr>
        <p:spPr>
          <a:xfrm>
            <a:off x="1064735" y="4560140"/>
            <a:ext cx="8536251" cy="192586"/>
          </a:xfrm>
          <a:prstGeom prst="rect">
            <a:avLst/>
          </a:prstGeom>
          <a:solidFill>
            <a:srgbClr val="EAE7DC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44F5D1-81F7-4A86-93C6-93C6805BDDD5}"/>
              </a:ext>
            </a:extLst>
          </p:cNvPr>
          <p:cNvGrpSpPr/>
          <p:nvPr/>
        </p:nvGrpSpPr>
        <p:grpSpPr>
          <a:xfrm>
            <a:off x="1064735" y="1864146"/>
            <a:ext cx="8536251" cy="3113804"/>
            <a:chOff x="1064735" y="1864146"/>
            <a:chExt cx="8536251" cy="3113804"/>
          </a:xfrm>
        </p:grpSpPr>
        <p:sp>
          <p:nvSpPr>
            <p:cNvPr id="44" name="Content Placeholder 8">
              <a:extLst>
                <a:ext uri="{FF2B5EF4-FFF2-40B4-BE49-F238E27FC236}">
                  <a16:creationId xmlns:a16="http://schemas.microsoft.com/office/drawing/2014/main" id="{84970F35-D6D2-42D4-8016-7F0F55D5B406}"/>
                </a:ext>
              </a:extLst>
            </p:cNvPr>
            <p:cNvSpPr txBox="1">
              <a:spLocks/>
            </p:cNvSpPr>
            <p:nvPr/>
          </p:nvSpPr>
          <p:spPr>
            <a:xfrm>
              <a:off x="1064735" y="1864146"/>
              <a:ext cx="8536251" cy="192586"/>
            </a:xfrm>
            <a:prstGeom prst="rect">
              <a:avLst/>
            </a:prstGeom>
            <a:solidFill>
              <a:srgbClr val="EAE7DC"/>
            </a:solidFill>
          </p:spPr>
          <p:txBody>
            <a:bodyPr vert="horz" lIns="91440" tIns="45720" rIns="91440" bIns="45720" rtlCol="0">
              <a:normAutofit fontScale="4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 dirty="0"/>
            </a:p>
          </p:txBody>
        </p:sp>
        <p:sp>
          <p:nvSpPr>
            <p:cNvPr id="45" name="Content Placeholder 8">
              <a:extLst>
                <a:ext uri="{FF2B5EF4-FFF2-40B4-BE49-F238E27FC236}">
                  <a16:creationId xmlns:a16="http://schemas.microsoft.com/office/drawing/2014/main" id="{A0CAB19D-9623-4D80-B6D4-DC1738E87878}"/>
                </a:ext>
              </a:extLst>
            </p:cNvPr>
            <p:cNvSpPr txBox="1">
              <a:spLocks/>
            </p:cNvSpPr>
            <p:nvPr/>
          </p:nvSpPr>
          <p:spPr>
            <a:xfrm>
              <a:off x="1064735" y="2316836"/>
              <a:ext cx="8536251" cy="192586"/>
            </a:xfrm>
            <a:prstGeom prst="rect">
              <a:avLst/>
            </a:prstGeom>
            <a:solidFill>
              <a:srgbClr val="EAE7DC"/>
            </a:solidFill>
          </p:spPr>
          <p:txBody>
            <a:bodyPr vert="horz" lIns="91440" tIns="45720" rIns="91440" bIns="45720" rtlCol="0">
              <a:normAutofit fontScale="4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 dirty="0"/>
            </a:p>
          </p:txBody>
        </p:sp>
        <p:sp>
          <p:nvSpPr>
            <p:cNvPr id="50" name="Content Placeholder 8">
              <a:extLst>
                <a:ext uri="{FF2B5EF4-FFF2-40B4-BE49-F238E27FC236}">
                  <a16:creationId xmlns:a16="http://schemas.microsoft.com/office/drawing/2014/main" id="{F5D652B2-962B-4D6F-AC1F-9889563330A4}"/>
                </a:ext>
              </a:extLst>
            </p:cNvPr>
            <p:cNvSpPr txBox="1">
              <a:spLocks/>
            </p:cNvSpPr>
            <p:nvPr/>
          </p:nvSpPr>
          <p:spPr>
            <a:xfrm>
              <a:off x="1064735" y="3429576"/>
              <a:ext cx="8536251" cy="192586"/>
            </a:xfrm>
            <a:prstGeom prst="rect">
              <a:avLst/>
            </a:prstGeom>
            <a:solidFill>
              <a:srgbClr val="EAE7DC"/>
            </a:solidFill>
          </p:spPr>
          <p:txBody>
            <a:bodyPr vert="horz" lIns="91440" tIns="45720" rIns="91440" bIns="45720" rtlCol="0">
              <a:normAutofit fontScale="4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 dirty="0"/>
            </a:p>
          </p:txBody>
        </p:sp>
        <p:sp>
          <p:nvSpPr>
            <p:cNvPr id="56" name="Content Placeholder 8">
              <a:extLst>
                <a:ext uri="{FF2B5EF4-FFF2-40B4-BE49-F238E27FC236}">
                  <a16:creationId xmlns:a16="http://schemas.microsoft.com/office/drawing/2014/main" id="{89FE1EA4-9EA7-4119-AE66-99186F6CADE1}"/>
                </a:ext>
              </a:extLst>
            </p:cNvPr>
            <p:cNvSpPr txBox="1">
              <a:spLocks/>
            </p:cNvSpPr>
            <p:nvPr/>
          </p:nvSpPr>
          <p:spPr>
            <a:xfrm>
              <a:off x="1064735" y="4785364"/>
              <a:ext cx="8536251" cy="192586"/>
            </a:xfrm>
            <a:prstGeom prst="rect">
              <a:avLst/>
            </a:prstGeom>
            <a:solidFill>
              <a:srgbClr val="EAE7DC"/>
            </a:solidFill>
          </p:spPr>
          <p:txBody>
            <a:bodyPr vert="horz" lIns="91440" tIns="45720" rIns="91440" bIns="45720" rtlCol="0">
              <a:normAutofit fontScale="4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 dirty="0"/>
            </a:p>
          </p:txBody>
        </p:sp>
      </p:grpSp>
      <p:sp>
        <p:nvSpPr>
          <p:cNvPr id="57" name="Content Placeholder 8">
            <a:extLst>
              <a:ext uri="{FF2B5EF4-FFF2-40B4-BE49-F238E27FC236}">
                <a16:creationId xmlns:a16="http://schemas.microsoft.com/office/drawing/2014/main" id="{7CDE67D5-C806-4E2B-88E6-B2EC8AC85512}"/>
              </a:ext>
            </a:extLst>
          </p:cNvPr>
          <p:cNvSpPr txBox="1">
            <a:spLocks/>
          </p:cNvSpPr>
          <p:nvPr/>
        </p:nvSpPr>
        <p:spPr>
          <a:xfrm>
            <a:off x="1064735" y="5010588"/>
            <a:ext cx="8536251" cy="192586"/>
          </a:xfrm>
          <a:prstGeom prst="rect">
            <a:avLst/>
          </a:prstGeom>
          <a:solidFill>
            <a:srgbClr val="EAE7DC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58" name="Content Placeholder 8">
            <a:extLst>
              <a:ext uri="{FF2B5EF4-FFF2-40B4-BE49-F238E27FC236}">
                <a16:creationId xmlns:a16="http://schemas.microsoft.com/office/drawing/2014/main" id="{F41B21A0-C5CC-430C-BE8E-DF75F6A3EF3B}"/>
              </a:ext>
            </a:extLst>
          </p:cNvPr>
          <p:cNvSpPr txBox="1">
            <a:spLocks/>
          </p:cNvSpPr>
          <p:nvPr/>
        </p:nvSpPr>
        <p:spPr>
          <a:xfrm>
            <a:off x="1064735" y="5226892"/>
            <a:ext cx="8536251" cy="192586"/>
          </a:xfrm>
          <a:prstGeom prst="rect">
            <a:avLst/>
          </a:prstGeom>
          <a:solidFill>
            <a:srgbClr val="EAE7DC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59" name="Content Placeholder 8">
            <a:extLst>
              <a:ext uri="{FF2B5EF4-FFF2-40B4-BE49-F238E27FC236}">
                <a16:creationId xmlns:a16="http://schemas.microsoft.com/office/drawing/2014/main" id="{E00CF342-3EF5-49BB-8D4F-6932B0382BF8}"/>
              </a:ext>
            </a:extLst>
          </p:cNvPr>
          <p:cNvSpPr txBox="1">
            <a:spLocks/>
          </p:cNvSpPr>
          <p:nvPr/>
        </p:nvSpPr>
        <p:spPr>
          <a:xfrm>
            <a:off x="1064735" y="5456576"/>
            <a:ext cx="8536251" cy="192586"/>
          </a:xfrm>
          <a:prstGeom prst="rect">
            <a:avLst/>
          </a:prstGeom>
          <a:solidFill>
            <a:srgbClr val="EAE7DC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60" name="Content Placeholder 8">
            <a:extLst>
              <a:ext uri="{FF2B5EF4-FFF2-40B4-BE49-F238E27FC236}">
                <a16:creationId xmlns:a16="http://schemas.microsoft.com/office/drawing/2014/main" id="{9991AA4E-2B22-4696-8E92-A1FF9C9B29B7}"/>
              </a:ext>
            </a:extLst>
          </p:cNvPr>
          <p:cNvSpPr txBox="1">
            <a:spLocks/>
          </p:cNvSpPr>
          <p:nvPr/>
        </p:nvSpPr>
        <p:spPr>
          <a:xfrm>
            <a:off x="1064735" y="5677344"/>
            <a:ext cx="8536251" cy="192586"/>
          </a:xfrm>
          <a:prstGeom prst="rect">
            <a:avLst/>
          </a:prstGeom>
          <a:solidFill>
            <a:srgbClr val="EAE7DC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A0B5C9-E99E-46F0-A578-F1A371FCC98F}"/>
              </a:ext>
            </a:extLst>
          </p:cNvPr>
          <p:cNvSpPr/>
          <p:nvPr/>
        </p:nvSpPr>
        <p:spPr>
          <a:xfrm>
            <a:off x="2175028" y="1840637"/>
            <a:ext cx="7719512" cy="4051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A7A0C867-9ED8-447B-994F-93798DF3C7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3" r="-2" b="3336"/>
          <a:stretch/>
        </p:blipFill>
        <p:spPr>
          <a:xfrm>
            <a:off x="5493074" y="2603037"/>
            <a:ext cx="4489126" cy="4044680"/>
          </a:xfrm>
          <a:prstGeom prst="rect">
            <a:avLst/>
          </a:prstGeom>
          <a:effectLst/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1D7028-4948-4A78-ACB3-72902A95F3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" t="2933" r="87666" b="5697"/>
          <a:stretch/>
        </p:blipFill>
        <p:spPr>
          <a:xfrm>
            <a:off x="1190473" y="1820608"/>
            <a:ext cx="979388" cy="4071206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52B08AC-A2F7-4015-9D92-885A93801869}"/>
              </a:ext>
            </a:extLst>
          </p:cNvPr>
          <p:cNvSpPr/>
          <p:nvPr/>
        </p:nvSpPr>
        <p:spPr>
          <a:xfrm>
            <a:off x="1070678" y="4088161"/>
            <a:ext cx="1104091" cy="260104"/>
          </a:xfrm>
          <a:prstGeom prst="roundRect">
            <a:avLst/>
          </a:prstGeom>
          <a:solidFill>
            <a:schemeClr val="accent2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050E5E9-AD51-4966-9A6E-1B08D4109C83}"/>
              </a:ext>
            </a:extLst>
          </p:cNvPr>
          <p:cNvSpPr/>
          <p:nvPr/>
        </p:nvSpPr>
        <p:spPr>
          <a:xfrm>
            <a:off x="1070678" y="3833593"/>
            <a:ext cx="1104091" cy="254568"/>
          </a:xfrm>
          <a:prstGeom prst="roundRect">
            <a:avLst/>
          </a:prstGeom>
          <a:solidFill>
            <a:schemeClr val="accent2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E6DB9C8-8A01-4F41-8F7E-04EFB0A1BD98}"/>
              </a:ext>
            </a:extLst>
          </p:cNvPr>
          <p:cNvSpPr/>
          <p:nvPr/>
        </p:nvSpPr>
        <p:spPr>
          <a:xfrm>
            <a:off x="1070678" y="2732148"/>
            <a:ext cx="1104091" cy="260104"/>
          </a:xfrm>
          <a:prstGeom prst="roundRect">
            <a:avLst/>
          </a:prstGeom>
          <a:solidFill>
            <a:schemeClr val="accent2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0EDC488-67A7-4F33-ACBE-77CAB26D5AA3}"/>
              </a:ext>
            </a:extLst>
          </p:cNvPr>
          <p:cNvSpPr/>
          <p:nvPr/>
        </p:nvSpPr>
        <p:spPr>
          <a:xfrm>
            <a:off x="1070678" y="2051534"/>
            <a:ext cx="1104091" cy="260104"/>
          </a:xfrm>
          <a:prstGeom prst="roundRect">
            <a:avLst/>
          </a:prstGeom>
          <a:solidFill>
            <a:schemeClr val="accent2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4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3D4891-3100-4A79-9288-5D4535E89B1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78" y="1689955"/>
            <a:ext cx="8911522" cy="4455761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8618C46-4EFB-4EC1-9533-3E19625A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8/23/2019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C8E4314-97BF-4DAE-84EF-1985965C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32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ABB4C5-F817-43D1-AD57-F302B50337E9}"/>
              </a:ext>
            </a:extLst>
          </p:cNvPr>
          <p:cNvSpPr/>
          <p:nvPr/>
        </p:nvSpPr>
        <p:spPr>
          <a:xfrm>
            <a:off x="9673097" y="1371088"/>
            <a:ext cx="1571465" cy="214213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C19666-C3D7-4B63-A662-4B98A9634391}"/>
              </a:ext>
            </a:extLst>
          </p:cNvPr>
          <p:cNvSpPr txBox="1">
            <a:spLocks/>
          </p:cNvSpPr>
          <p:nvPr/>
        </p:nvSpPr>
        <p:spPr>
          <a:xfrm>
            <a:off x="9606929" y="429401"/>
            <a:ext cx="1746871" cy="1260554"/>
          </a:xfrm>
          <a:prstGeom prst="roundRect">
            <a:avLst/>
          </a:prstGeom>
          <a:noFill/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Objective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Facility Overview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The Data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Enhancing the Data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1400" dirty="0"/>
              <a:t>Our Solution	</a:t>
            </a:r>
          </a:p>
        </p:txBody>
      </p:sp>
      <p:sp>
        <p:nvSpPr>
          <p:cNvPr id="8" name="Footer Placeholder 45">
            <a:extLst>
              <a:ext uri="{FF2B5EF4-FFF2-40B4-BE49-F238E27FC236}">
                <a16:creationId xmlns:a16="http://schemas.microsoft.com/office/drawing/2014/main" id="{0FD7F2DA-47E5-479A-BDDF-BE46AC95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Predict product failures utilizing manufacturing data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1843CA2-5275-477B-8AB6-B12BF1C2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Stations</a:t>
            </a:r>
          </a:p>
        </p:txBody>
      </p:sp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B087CB4C-AA3F-4945-AFA2-7686AA5C1098}"/>
              </a:ext>
            </a:extLst>
          </p:cNvPr>
          <p:cNvSpPr txBox="1">
            <a:spLocks/>
          </p:cNvSpPr>
          <p:nvPr/>
        </p:nvSpPr>
        <p:spPr>
          <a:xfrm>
            <a:off x="718405" y="3504416"/>
            <a:ext cx="472068" cy="670996"/>
          </a:xfrm>
          <a:prstGeom prst="rect">
            <a:avLst/>
          </a:prstGeom>
          <a:solidFill>
            <a:srgbClr val="EAE7DC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46" name="Content Placeholder 8">
            <a:extLst>
              <a:ext uri="{FF2B5EF4-FFF2-40B4-BE49-F238E27FC236}">
                <a16:creationId xmlns:a16="http://schemas.microsoft.com/office/drawing/2014/main" id="{49DFF3FE-111B-437F-820A-E8B73B1EF081}"/>
              </a:ext>
            </a:extLst>
          </p:cNvPr>
          <p:cNvSpPr txBox="1">
            <a:spLocks/>
          </p:cNvSpPr>
          <p:nvPr/>
        </p:nvSpPr>
        <p:spPr>
          <a:xfrm>
            <a:off x="1064735" y="2536679"/>
            <a:ext cx="8536251" cy="192586"/>
          </a:xfrm>
          <a:prstGeom prst="rect">
            <a:avLst/>
          </a:prstGeom>
          <a:solidFill>
            <a:srgbClr val="EAE7DC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47" name="Content Placeholder 8">
            <a:extLst>
              <a:ext uri="{FF2B5EF4-FFF2-40B4-BE49-F238E27FC236}">
                <a16:creationId xmlns:a16="http://schemas.microsoft.com/office/drawing/2014/main" id="{44FE9070-8B68-421C-BCE2-B60F3A4568BE}"/>
              </a:ext>
            </a:extLst>
          </p:cNvPr>
          <p:cNvSpPr txBox="1">
            <a:spLocks/>
          </p:cNvSpPr>
          <p:nvPr/>
        </p:nvSpPr>
        <p:spPr>
          <a:xfrm>
            <a:off x="1064735" y="2758358"/>
            <a:ext cx="8536251" cy="192586"/>
          </a:xfrm>
          <a:prstGeom prst="rect">
            <a:avLst/>
          </a:prstGeom>
          <a:solidFill>
            <a:srgbClr val="EAE7DC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48" name="Content Placeholder 8">
            <a:extLst>
              <a:ext uri="{FF2B5EF4-FFF2-40B4-BE49-F238E27FC236}">
                <a16:creationId xmlns:a16="http://schemas.microsoft.com/office/drawing/2014/main" id="{25F09778-5DC7-48D5-85E6-1EFDFEABDBD6}"/>
              </a:ext>
            </a:extLst>
          </p:cNvPr>
          <p:cNvSpPr txBox="1">
            <a:spLocks/>
          </p:cNvSpPr>
          <p:nvPr/>
        </p:nvSpPr>
        <p:spPr>
          <a:xfrm>
            <a:off x="1064735" y="2983577"/>
            <a:ext cx="8536251" cy="192586"/>
          </a:xfrm>
          <a:prstGeom prst="rect">
            <a:avLst/>
          </a:prstGeom>
          <a:solidFill>
            <a:srgbClr val="EAE7DC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49" name="Content Placeholder 8">
            <a:extLst>
              <a:ext uri="{FF2B5EF4-FFF2-40B4-BE49-F238E27FC236}">
                <a16:creationId xmlns:a16="http://schemas.microsoft.com/office/drawing/2014/main" id="{2F6DC01B-A8A0-4FFA-AEC4-19420B203BEA}"/>
              </a:ext>
            </a:extLst>
          </p:cNvPr>
          <p:cNvSpPr txBox="1">
            <a:spLocks/>
          </p:cNvSpPr>
          <p:nvPr/>
        </p:nvSpPr>
        <p:spPr>
          <a:xfrm>
            <a:off x="1064735" y="3204341"/>
            <a:ext cx="8536251" cy="192586"/>
          </a:xfrm>
          <a:prstGeom prst="rect">
            <a:avLst/>
          </a:prstGeom>
          <a:solidFill>
            <a:srgbClr val="EAE7DC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51" name="Content Placeholder 8">
            <a:extLst>
              <a:ext uri="{FF2B5EF4-FFF2-40B4-BE49-F238E27FC236}">
                <a16:creationId xmlns:a16="http://schemas.microsoft.com/office/drawing/2014/main" id="{E00B757E-1E66-4C7C-8EF4-4AC6D4E59F7B}"/>
              </a:ext>
            </a:extLst>
          </p:cNvPr>
          <p:cNvSpPr txBox="1">
            <a:spLocks/>
          </p:cNvSpPr>
          <p:nvPr/>
        </p:nvSpPr>
        <p:spPr>
          <a:xfrm>
            <a:off x="1064735" y="3659250"/>
            <a:ext cx="8536251" cy="192586"/>
          </a:xfrm>
          <a:prstGeom prst="rect">
            <a:avLst/>
          </a:prstGeom>
          <a:solidFill>
            <a:srgbClr val="EAE7DC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52" name="Content Placeholder 8">
            <a:extLst>
              <a:ext uri="{FF2B5EF4-FFF2-40B4-BE49-F238E27FC236}">
                <a16:creationId xmlns:a16="http://schemas.microsoft.com/office/drawing/2014/main" id="{A0F5DB13-DC83-4630-9E0D-C003D8907908}"/>
              </a:ext>
            </a:extLst>
          </p:cNvPr>
          <p:cNvSpPr txBox="1">
            <a:spLocks/>
          </p:cNvSpPr>
          <p:nvPr/>
        </p:nvSpPr>
        <p:spPr>
          <a:xfrm>
            <a:off x="1064735" y="3888940"/>
            <a:ext cx="8536251" cy="192586"/>
          </a:xfrm>
          <a:prstGeom prst="rect">
            <a:avLst/>
          </a:prstGeom>
          <a:solidFill>
            <a:srgbClr val="EAE7DC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53" name="Content Placeholder 8">
            <a:extLst>
              <a:ext uri="{FF2B5EF4-FFF2-40B4-BE49-F238E27FC236}">
                <a16:creationId xmlns:a16="http://schemas.microsoft.com/office/drawing/2014/main" id="{96652148-9604-4475-9588-0F4B3EF871C8}"/>
              </a:ext>
            </a:extLst>
          </p:cNvPr>
          <p:cNvSpPr txBox="1">
            <a:spLocks/>
          </p:cNvSpPr>
          <p:nvPr/>
        </p:nvSpPr>
        <p:spPr>
          <a:xfrm>
            <a:off x="1064735" y="4105238"/>
            <a:ext cx="8536251" cy="192586"/>
          </a:xfrm>
          <a:prstGeom prst="rect">
            <a:avLst/>
          </a:prstGeom>
          <a:solidFill>
            <a:srgbClr val="EAE7DC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54" name="Content Placeholder 8">
            <a:extLst>
              <a:ext uri="{FF2B5EF4-FFF2-40B4-BE49-F238E27FC236}">
                <a16:creationId xmlns:a16="http://schemas.microsoft.com/office/drawing/2014/main" id="{FCB34F37-149F-4289-B5D3-293BB258E84B}"/>
              </a:ext>
            </a:extLst>
          </p:cNvPr>
          <p:cNvSpPr txBox="1">
            <a:spLocks/>
          </p:cNvSpPr>
          <p:nvPr/>
        </p:nvSpPr>
        <p:spPr>
          <a:xfrm>
            <a:off x="1064735" y="4334916"/>
            <a:ext cx="8536251" cy="192586"/>
          </a:xfrm>
          <a:prstGeom prst="rect">
            <a:avLst/>
          </a:prstGeom>
          <a:solidFill>
            <a:srgbClr val="EAE7DC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55" name="Content Placeholder 8">
            <a:extLst>
              <a:ext uri="{FF2B5EF4-FFF2-40B4-BE49-F238E27FC236}">
                <a16:creationId xmlns:a16="http://schemas.microsoft.com/office/drawing/2014/main" id="{7341727E-0037-41CB-AD25-AF9D13038363}"/>
              </a:ext>
            </a:extLst>
          </p:cNvPr>
          <p:cNvSpPr txBox="1">
            <a:spLocks/>
          </p:cNvSpPr>
          <p:nvPr/>
        </p:nvSpPr>
        <p:spPr>
          <a:xfrm>
            <a:off x="1064735" y="4560140"/>
            <a:ext cx="8536251" cy="192586"/>
          </a:xfrm>
          <a:prstGeom prst="rect">
            <a:avLst/>
          </a:prstGeom>
          <a:solidFill>
            <a:srgbClr val="EAE7DC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57" name="Content Placeholder 8">
            <a:extLst>
              <a:ext uri="{FF2B5EF4-FFF2-40B4-BE49-F238E27FC236}">
                <a16:creationId xmlns:a16="http://schemas.microsoft.com/office/drawing/2014/main" id="{7CDE67D5-C806-4E2B-88E6-B2EC8AC85512}"/>
              </a:ext>
            </a:extLst>
          </p:cNvPr>
          <p:cNvSpPr txBox="1">
            <a:spLocks/>
          </p:cNvSpPr>
          <p:nvPr/>
        </p:nvSpPr>
        <p:spPr>
          <a:xfrm>
            <a:off x="1064735" y="5010588"/>
            <a:ext cx="8536251" cy="192586"/>
          </a:xfrm>
          <a:prstGeom prst="rect">
            <a:avLst/>
          </a:prstGeom>
          <a:solidFill>
            <a:srgbClr val="EAE7DC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58" name="Content Placeholder 8">
            <a:extLst>
              <a:ext uri="{FF2B5EF4-FFF2-40B4-BE49-F238E27FC236}">
                <a16:creationId xmlns:a16="http://schemas.microsoft.com/office/drawing/2014/main" id="{F41B21A0-C5CC-430C-BE8E-DF75F6A3EF3B}"/>
              </a:ext>
            </a:extLst>
          </p:cNvPr>
          <p:cNvSpPr txBox="1">
            <a:spLocks/>
          </p:cNvSpPr>
          <p:nvPr/>
        </p:nvSpPr>
        <p:spPr>
          <a:xfrm>
            <a:off x="1064735" y="5226892"/>
            <a:ext cx="8536251" cy="192586"/>
          </a:xfrm>
          <a:prstGeom prst="rect">
            <a:avLst/>
          </a:prstGeom>
          <a:solidFill>
            <a:srgbClr val="EAE7DC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59" name="Content Placeholder 8">
            <a:extLst>
              <a:ext uri="{FF2B5EF4-FFF2-40B4-BE49-F238E27FC236}">
                <a16:creationId xmlns:a16="http://schemas.microsoft.com/office/drawing/2014/main" id="{E00CF342-3EF5-49BB-8D4F-6932B0382BF8}"/>
              </a:ext>
            </a:extLst>
          </p:cNvPr>
          <p:cNvSpPr txBox="1">
            <a:spLocks/>
          </p:cNvSpPr>
          <p:nvPr/>
        </p:nvSpPr>
        <p:spPr>
          <a:xfrm>
            <a:off x="1064735" y="5456576"/>
            <a:ext cx="8536251" cy="192586"/>
          </a:xfrm>
          <a:prstGeom prst="rect">
            <a:avLst/>
          </a:prstGeom>
          <a:solidFill>
            <a:srgbClr val="EAE7DC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60" name="Content Placeholder 8">
            <a:extLst>
              <a:ext uri="{FF2B5EF4-FFF2-40B4-BE49-F238E27FC236}">
                <a16:creationId xmlns:a16="http://schemas.microsoft.com/office/drawing/2014/main" id="{9991AA4E-2B22-4696-8E92-A1FF9C9B29B7}"/>
              </a:ext>
            </a:extLst>
          </p:cNvPr>
          <p:cNvSpPr txBox="1">
            <a:spLocks/>
          </p:cNvSpPr>
          <p:nvPr/>
        </p:nvSpPr>
        <p:spPr>
          <a:xfrm>
            <a:off x="1064735" y="5677344"/>
            <a:ext cx="8536251" cy="192586"/>
          </a:xfrm>
          <a:prstGeom prst="rect">
            <a:avLst/>
          </a:prstGeom>
          <a:solidFill>
            <a:srgbClr val="EAE7DC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61" name="Content Placeholder 8">
            <a:extLst>
              <a:ext uri="{FF2B5EF4-FFF2-40B4-BE49-F238E27FC236}">
                <a16:creationId xmlns:a16="http://schemas.microsoft.com/office/drawing/2014/main" id="{D7A42244-6E98-4C32-8F0F-17E31C6AF6F9}"/>
              </a:ext>
            </a:extLst>
          </p:cNvPr>
          <p:cNvSpPr txBox="1">
            <a:spLocks/>
          </p:cNvSpPr>
          <p:nvPr/>
        </p:nvSpPr>
        <p:spPr>
          <a:xfrm>
            <a:off x="1217135" y="2090100"/>
            <a:ext cx="8536251" cy="192586"/>
          </a:xfrm>
          <a:prstGeom prst="rect">
            <a:avLst/>
          </a:prstGeom>
          <a:solidFill>
            <a:srgbClr val="EAE7DC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A98B7FA-65B9-47DD-AEB6-9E1049A2253D}"/>
              </a:ext>
            </a:extLst>
          </p:cNvPr>
          <p:cNvSpPr/>
          <p:nvPr/>
        </p:nvSpPr>
        <p:spPr>
          <a:xfrm>
            <a:off x="2175028" y="1840637"/>
            <a:ext cx="7719512" cy="4051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6562C0-8716-4815-A5F7-614CEC8BAF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1" r="-2" b="6619"/>
          <a:stretch/>
        </p:blipFill>
        <p:spPr>
          <a:xfrm>
            <a:off x="5505272" y="2526987"/>
            <a:ext cx="4484280" cy="3924119"/>
          </a:xfrm>
          <a:prstGeom prst="rect">
            <a:avLst/>
          </a:prstGeom>
          <a:effectLst/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91CF2F-1CFC-4BAD-B82D-6B2F7CEA49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" t="2933" r="87666" b="5697"/>
          <a:stretch/>
        </p:blipFill>
        <p:spPr>
          <a:xfrm>
            <a:off x="1190473" y="1820608"/>
            <a:ext cx="979388" cy="4071206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8D5C5FB-696C-4C1F-AF6D-C6EFD3D1AD5C}"/>
              </a:ext>
            </a:extLst>
          </p:cNvPr>
          <p:cNvSpPr/>
          <p:nvPr/>
        </p:nvSpPr>
        <p:spPr>
          <a:xfrm>
            <a:off x="1070678" y="1836829"/>
            <a:ext cx="1104091" cy="260104"/>
          </a:xfrm>
          <a:prstGeom prst="roundRect">
            <a:avLst/>
          </a:prstGeom>
          <a:solidFill>
            <a:schemeClr val="accent2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57A4433-96FF-4BBA-BCC3-DC5E8357E425}"/>
              </a:ext>
            </a:extLst>
          </p:cNvPr>
          <p:cNvSpPr/>
          <p:nvPr/>
        </p:nvSpPr>
        <p:spPr>
          <a:xfrm>
            <a:off x="1070678" y="2269738"/>
            <a:ext cx="1104091" cy="260104"/>
          </a:xfrm>
          <a:prstGeom prst="roundRect">
            <a:avLst/>
          </a:prstGeom>
          <a:solidFill>
            <a:schemeClr val="accent2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4255C5D-1372-44EB-A5A8-B738A8E1785E}"/>
              </a:ext>
            </a:extLst>
          </p:cNvPr>
          <p:cNvSpPr/>
          <p:nvPr/>
        </p:nvSpPr>
        <p:spPr>
          <a:xfrm>
            <a:off x="1070678" y="3402362"/>
            <a:ext cx="1104091" cy="260104"/>
          </a:xfrm>
          <a:prstGeom prst="roundRect">
            <a:avLst/>
          </a:prstGeom>
          <a:solidFill>
            <a:schemeClr val="accent2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E2FE486-2DED-43D5-986F-37E10DCD0B8E}"/>
              </a:ext>
            </a:extLst>
          </p:cNvPr>
          <p:cNvSpPr/>
          <p:nvPr/>
        </p:nvSpPr>
        <p:spPr>
          <a:xfrm>
            <a:off x="1070678" y="4742798"/>
            <a:ext cx="1104091" cy="260104"/>
          </a:xfrm>
          <a:prstGeom prst="roundRect">
            <a:avLst/>
          </a:prstGeom>
          <a:solidFill>
            <a:schemeClr val="accent2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4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8618C46-4EFB-4EC1-9533-3E19625A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8/23/2019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C8E4314-97BF-4DAE-84EF-1985965C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33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ABB4C5-F817-43D1-AD57-F302B50337E9}"/>
              </a:ext>
            </a:extLst>
          </p:cNvPr>
          <p:cNvSpPr/>
          <p:nvPr/>
        </p:nvSpPr>
        <p:spPr>
          <a:xfrm>
            <a:off x="9673097" y="1371088"/>
            <a:ext cx="1571465" cy="214213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C19666-C3D7-4B63-A662-4B98A9634391}"/>
              </a:ext>
            </a:extLst>
          </p:cNvPr>
          <p:cNvSpPr txBox="1">
            <a:spLocks/>
          </p:cNvSpPr>
          <p:nvPr/>
        </p:nvSpPr>
        <p:spPr>
          <a:xfrm>
            <a:off x="9606929" y="429401"/>
            <a:ext cx="1746871" cy="1260554"/>
          </a:xfrm>
          <a:prstGeom prst="roundRect">
            <a:avLst/>
          </a:prstGeom>
          <a:noFill/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Objective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Facility Overview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The Data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Enhancing the Data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1400" dirty="0"/>
              <a:t>Our Solution	</a:t>
            </a:r>
          </a:p>
        </p:txBody>
      </p:sp>
      <p:sp>
        <p:nvSpPr>
          <p:cNvPr id="8" name="Footer Placeholder 45">
            <a:extLst>
              <a:ext uri="{FF2B5EF4-FFF2-40B4-BE49-F238E27FC236}">
                <a16:creationId xmlns:a16="http://schemas.microsoft.com/office/drawing/2014/main" id="{0FD7F2DA-47E5-479A-BDDF-BE46AC95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Predict product failures utilizing manufacturing data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1843CA2-5275-477B-8AB6-B12BF1C2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Pods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3D4891-3100-4A79-9288-5D4535E89B1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78" y="1689955"/>
            <a:ext cx="8911522" cy="4455761"/>
          </a:xfrm>
          <a:prstGeom prst="rect">
            <a:avLst/>
          </a:prstGeom>
        </p:spPr>
      </p:pic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B087CB4C-AA3F-4945-AFA2-7686AA5C1098}"/>
              </a:ext>
            </a:extLst>
          </p:cNvPr>
          <p:cNvSpPr txBox="1">
            <a:spLocks/>
          </p:cNvSpPr>
          <p:nvPr/>
        </p:nvSpPr>
        <p:spPr>
          <a:xfrm>
            <a:off x="718405" y="3504416"/>
            <a:ext cx="472068" cy="670996"/>
          </a:xfrm>
          <a:prstGeom prst="rect">
            <a:avLst/>
          </a:prstGeom>
          <a:solidFill>
            <a:srgbClr val="EAE7DC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46" name="Content Placeholder 8">
            <a:extLst>
              <a:ext uri="{FF2B5EF4-FFF2-40B4-BE49-F238E27FC236}">
                <a16:creationId xmlns:a16="http://schemas.microsoft.com/office/drawing/2014/main" id="{49DFF3FE-111B-437F-820A-E8B73B1EF081}"/>
              </a:ext>
            </a:extLst>
          </p:cNvPr>
          <p:cNvSpPr txBox="1">
            <a:spLocks/>
          </p:cNvSpPr>
          <p:nvPr/>
        </p:nvSpPr>
        <p:spPr>
          <a:xfrm>
            <a:off x="1064735" y="2536679"/>
            <a:ext cx="8536251" cy="192586"/>
          </a:xfrm>
          <a:prstGeom prst="rect">
            <a:avLst/>
          </a:prstGeom>
          <a:solidFill>
            <a:srgbClr val="EAE7DC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48" name="Content Placeholder 8">
            <a:extLst>
              <a:ext uri="{FF2B5EF4-FFF2-40B4-BE49-F238E27FC236}">
                <a16:creationId xmlns:a16="http://schemas.microsoft.com/office/drawing/2014/main" id="{25F09778-5DC7-48D5-85E6-1EFDFEABDBD6}"/>
              </a:ext>
            </a:extLst>
          </p:cNvPr>
          <p:cNvSpPr txBox="1">
            <a:spLocks/>
          </p:cNvSpPr>
          <p:nvPr/>
        </p:nvSpPr>
        <p:spPr>
          <a:xfrm>
            <a:off x="1064735" y="2983577"/>
            <a:ext cx="8536251" cy="192586"/>
          </a:xfrm>
          <a:prstGeom prst="rect">
            <a:avLst/>
          </a:prstGeom>
          <a:solidFill>
            <a:srgbClr val="EAE7DC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54" name="Content Placeholder 8">
            <a:extLst>
              <a:ext uri="{FF2B5EF4-FFF2-40B4-BE49-F238E27FC236}">
                <a16:creationId xmlns:a16="http://schemas.microsoft.com/office/drawing/2014/main" id="{FCB34F37-149F-4289-B5D3-293BB258E84B}"/>
              </a:ext>
            </a:extLst>
          </p:cNvPr>
          <p:cNvSpPr txBox="1">
            <a:spLocks/>
          </p:cNvSpPr>
          <p:nvPr/>
        </p:nvSpPr>
        <p:spPr>
          <a:xfrm>
            <a:off x="1064735" y="4334916"/>
            <a:ext cx="8536251" cy="192586"/>
          </a:xfrm>
          <a:prstGeom prst="rect">
            <a:avLst/>
          </a:prstGeom>
          <a:solidFill>
            <a:srgbClr val="EAE7DC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55" name="Content Placeholder 8">
            <a:extLst>
              <a:ext uri="{FF2B5EF4-FFF2-40B4-BE49-F238E27FC236}">
                <a16:creationId xmlns:a16="http://schemas.microsoft.com/office/drawing/2014/main" id="{7341727E-0037-41CB-AD25-AF9D13038363}"/>
              </a:ext>
            </a:extLst>
          </p:cNvPr>
          <p:cNvSpPr txBox="1">
            <a:spLocks/>
          </p:cNvSpPr>
          <p:nvPr/>
        </p:nvSpPr>
        <p:spPr>
          <a:xfrm>
            <a:off x="1064735" y="4560140"/>
            <a:ext cx="8536251" cy="192586"/>
          </a:xfrm>
          <a:prstGeom prst="rect">
            <a:avLst/>
          </a:prstGeom>
          <a:solidFill>
            <a:srgbClr val="EAE7DC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44F5D1-81F7-4A86-93C6-93C6805BDDD5}"/>
              </a:ext>
            </a:extLst>
          </p:cNvPr>
          <p:cNvGrpSpPr/>
          <p:nvPr/>
        </p:nvGrpSpPr>
        <p:grpSpPr>
          <a:xfrm>
            <a:off x="1064735" y="1864146"/>
            <a:ext cx="8536251" cy="3113804"/>
            <a:chOff x="1064735" y="1864146"/>
            <a:chExt cx="8536251" cy="3113804"/>
          </a:xfrm>
        </p:grpSpPr>
        <p:sp>
          <p:nvSpPr>
            <p:cNvPr id="44" name="Content Placeholder 8">
              <a:extLst>
                <a:ext uri="{FF2B5EF4-FFF2-40B4-BE49-F238E27FC236}">
                  <a16:creationId xmlns:a16="http://schemas.microsoft.com/office/drawing/2014/main" id="{84970F35-D6D2-42D4-8016-7F0F55D5B406}"/>
                </a:ext>
              </a:extLst>
            </p:cNvPr>
            <p:cNvSpPr txBox="1">
              <a:spLocks/>
            </p:cNvSpPr>
            <p:nvPr/>
          </p:nvSpPr>
          <p:spPr>
            <a:xfrm>
              <a:off x="1064735" y="1864146"/>
              <a:ext cx="8536251" cy="192586"/>
            </a:xfrm>
            <a:prstGeom prst="rect">
              <a:avLst/>
            </a:prstGeom>
            <a:solidFill>
              <a:srgbClr val="EAE7DC"/>
            </a:solidFill>
          </p:spPr>
          <p:txBody>
            <a:bodyPr vert="horz" lIns="91440" tIns="45720" rIns="91440" bIns="45720" rtlCol="0">
              <a:normAutofit fontScale="4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 dirty="0"/>
            </a:p>
          </p:txBody>
        </p:sp>
        <p:sp>
          <p:nvSpPr>
            <p:cNvPr id="45" name="Content Placeholder 8">
              <a:extLst>
                <a:ext uri="{FF2B5EF4-FFF2-40B4-BE49-F238E27FC236}">
                  <a16:creationId xmlns:a16="http://schemas.microsoft.com/office/drawing/2014/main" id="{A0CAB19D-9623-4D80-B6D4-DC1738E87878}"/>
                </a:ext>
              </a:extLst>
            </p:cNvPr>
            <p:cNvSpPr txBox="1">
              <a:spLocks/>
            </p:cNvSpPr>
            <p:nvPr/>
          </p:nvSpPr>
          <p:spPr>
            <a:xfrm>
              <a:off x="1064735" y="2316836"/>
              <a:ext cx="8536251" cy="192586"/>
            </a:xfrm>
            <a:prstGeom prst="rect">
              <a:avLst/>
            </a:prstGeom>
            <a:solidFill>
              <a:srgbClr val="EAE7DC"/>
            </a:solidFill>
          </p:spPr>
          <p:txBody>
            <a:bodyPr vert="horz" lIns="91440" tIns="45720" rIns="91440" bIns="45720" rtlCol="0">
              <a:normAutofit fontScale="4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 dirty="0"/>
            </a:p>
          </p:txBody>
        </p:sp>
        <p:sp>
          <p:nvSpPr>
            <p:cNvPr id="50" name="Content Placeholder 8">
              <a:extLst>
                <a:ext uri="{FF2B5EF4-FFF2-40B4-BE49-F238E27FC236}">
                  <a16:creationId xmlns:a16="http://schemas.microsoft.com/office/drawing/2014/main" id="{F5D652B2-962B-4D6F-AC1F-9889563330A4}"/>
                </a:ext>
              </a:extLst>
            </p:cNvPr>
            <p:cNvSpPr txBox="1">
              <a:spLocks/>
            </p:cNvSpPr>
            <p:nvPr/>
          </p:nvSpPr>
          <p:spPr>
            <a:xfrm>
              <a:off x="1064735" y="3429576"/>
              <a:ext cx="8536251" cy="192586"/>
            </a:xfrm>
            <a:prstGeom prst="rect">
              <a:avLst/>
            </a:prstGeom>
            <a:solidFill>
              <a:srgbClr val="EAE7DC"/>
            </a:solidFill>
          </p:spPr>
          <p:txBody>
            <a:bodyPr vert="horz" lIns="91440" tIns="45720" rIns="91440" bIns="45720" rtlCol="0">
              <a:normAutofit fontScale="4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 dirty="0"/>
            </a:p>
          </p:txBody>
        </p:sp>
        <p:sp>
          <p:nvSpPr>
            <p:cNvPr id="56" name="Content Placeholder 8">
              <a:extLst>
                <a:ext uri="{FF2B5EF4-FFF2-40B4-BE49-F238E27FC236}">
                  <a16:creationId xmlns:a16="http://schemas.microsoft.com/office/drawing/2014/main" id="{89FE1EA4-9EA7-4119-AE66-99186F6CADE1}"/>
                </a:ext>
              </a:extLst>
            </p:cNvPr>
            <p:cNvSpPr txBox="1">
              <a:spLocks/>
            </p:cNvSpPr>
            <p:nvPr/>
          </p:nvSpPr>
          <p:spPr>
            <a:xfrm>
              <a:off x="1064735" y="4785364"/>
              <a:ext cx="8536251" cy="192586"/>
            </a:xfrm>
            <a:prstGeom prst="rect">
              <a:avLst/>
            </a:prstGeom>
            <a:solidFill>
              <a:srgbClr val="EAE7DC"/>
            </a:solidFill>
          </p:spPr>
          <p:txBody>
            <a:bodyPr vert="horz" lIns="91440" tIns="45720" rIns="91440" bIns="45720" rtlCol="0">
              <a:normAutofit fontScale="4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 dirty="0"/>
            </a:p>
          </p:txBody>
        </p:sp>
      </p:grpSp>
      <p:sp>
        <p:nvSpPr>
          <p:cNvPr id="57" name="Content Placeholder 8">
            <a:extLst>
              <a:ext uri="{FF2B5EF4-FFF2-40B4-BE49-F238E27FC236}">
                <a16:creationId xmlns:a16="http://schemas.microsoft.com/office/drawing/2014/main" id="{7CDE67D5-C806-4E2B-88E6-B2EC8AC85512}"/>
              </a:ext>
            </a:extLst>
          </p:cNvPr>
          <p:cNvSpPr txBox="1">
            <a:spLocks/>
          </p:cNvSpPr>
          <p:nvPr/>
        </p:nvSpPr>
        <p:spPr>
          <a:xfrm>
            <a:off x="1064735" y="5010588"/>
            <a:ext cx="8536251" cy="192586"/>
          </a:xfrm>
          <a:prstGeom prst="rect">
            <a:avLst/>
          </a:prstGeom>
          <a:solidFill>
            <a:srgbClr val="EAE7DC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58" name="Content Placeholder 8">
            <a:extLst>
              <a:ext uri="{FF2B5EF4-FFF2-40B4-BE49-F238E27FC236}">
                <a16:creationId xmlns:a16="http://schemas.microsoft.com/office/drawing/2014/main" id="{F41B21A0-C5CC-430C-BE8E-DF75F6A3EF3B}"/>
              </a:ext>
            </a:extLst>
          </p:cNvPr>
          <p:cNvSpPr txBox="1">
            <a:spLocks/>
          </p:cNvSpPr>
          <p:nvPr/>
        </p:nvSpPr>
        <p:spPr>
          <a:xfrm>
            <a:off x="1064735" y="5226892"/>
            <a:ext cx="8536251" cy="192586"/>
          </a:xfrm>
          <a:prstGeom prst="rect">
            <a:avLst/>
          </a:prstGeom>
          <a:solidFill>
            <a:srgbClr val="EAE7DC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59" name="Content Placeholder 8">
            <a:extLst>
              <a:ext uri="{FF2B5EF4-FFF2-40B4-BE49-F238E27FC236}">
                <a16:creationId xmlns:a16="http://schemas.microsoft.com/office/drawing/2014/main" id="{E00CF342-3EF5-49BB-8D4F-6932B0382BF8}"/>
              </a:ext>
            </a:extLst>
          </p:cNvPr>
          <p:cNvSpPr txBox="1">
            <a:spLocks/>
          </p:cNvSpPr>
          <p:nvPr/>
        </p:nvSpPr>
        <p:spPr>
          <a:xfrm>
            <a:off x="1064735" y="5456576"/>
            <a:ext cx="8536251" cy="192586"/>
          </a:xfrm>
          <a:prstGeom prst="rect">
            <a:avLst/>
          </a:prstGeom>
          <a:solidFill>
            <a:srgbClr val="EAE7DC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60" name="Content Placeholder 8">
            <a:extLst>
              <a:ext uri="{FF2B5EF4-FFF2-40B4-BE49-F238E27FC236}">
                <a16:creationId xmlns:a16="http://schemas.microsoft.com/office/drawing/2014/main" id="{9991AA4E-2B22-4696-8E92-A1FF9C9B29B7}"/>
              </a:ext>
            </a:extLst>
          </p:cNvPr>
          <p:cNvSpPr txBox="1">
            <a:spLocks/>
          </p:cNvSpPr>
          <p:nvPr/>
        </p:nvSpPr>
        <p:spPr>
          <a:xfrm>
            <a:off x="1064735" y="5677344"/>
            <a:ext cx="8536251" cy="192586"/>
          </a:xfrm>
          <a:prstGeom prst="rect">
            <a:avLst/>
          </a:prstGeom>
          <a:solidFill>
            <a:srgbClr val="EAE7DC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647797-EA08-4632-AAB8-6D2E2DBA1580}"/>
              </a:ext>
            </a:extLst>
          </p:cNvPr>
          <p:cNvGrpSpPr/>
          <p:nvPr/>
        </p:nvGrpSpPr>
        <p:grpSpPr>
          <a:xfrm>
            <a:off x="1064735" y="2090100"/>
            <a:ext cx="8688651" cy="2207724"/>
            <a:chOff x="1064735" y="2090100"/>
            <a:chExt cx="8688651" cy="2207724"/>
          </a:xfrm>
        </p:grpSpPr>
        <p:sp>
          <p:nvSpPr>
            <p:cNvPr id="47" name="Content Placeholder 8">
              <a:extLst>
                <a:ext uri="{FF2B5EF4-FFF2-40B4-BE49-F238E27FC236}">
                  <a16:creationId xmlns:a16="http://schemas.microsoft.com/office/drawing/2014/main" id="{44FE9070-8B68-421C-BCE2-B60F3A4568BE}"/>
                </a:ext>
              </a:extLst>
            </p:cNvPr>
            <p:cNvSpPr txBox="1">
              <a:spLocks/>
            </p:cNvSpPr>
            <p:nvPr/>
          </p:nvSpPr>
          <p:spPr>
            <a:xfrm>
              <a:off x="1064735" y="2758358"/>
              <a:ext cx="8536251" cy="192586"/>
            </a:xfrm>
            <a:prstGeom prst="rect">
              <a:avLst/>
            </a:prstGeom>
            <a:solidFill>
              <a:srgbClr val="EAE7DC"/>
            </a:solidFill>
          </p:spPr>
          <p:txBody>
            <a:bodyPr vert="horz" lIns="91440" tIns="45720" rIns="91440" bIns="45720" rtlCol="0">
              <a:normAutofit fontScale="4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 dirty="0"/>
            </a:p>
          </p:txBody>
        </p:sp>
        <p:sp>
          <p:nvSpPr>
            <p:cNvPr id="52" name="Content Placeholder 8">
              <a:extLst>
                <a:ext uri="{FF2B5EF4-FFF2-40B4-BE49-F238E27FC236}">
                  <a16:creationId xmlns:a16="http://schemas.microsoft.com/office/drawing/2014/main" id="{A0F5DB13-DC83-4630-9E0D-C003D8907908}"/>
                </a:ext>
              </a:extLst>
            </p:cNvPr>
            <p:cNvSpPr txBox="1">
              <a:spLocks/>
            </p:cNvSpPr>
            <p:nvPr/>
          </p:nvSpPr>
          <p:spPr>
            <a:xfrm>
              <a:off x="1064735" y="3888940"/>
              <a:ext cx="8536251" cy="192586"/>
            </a:xfrm>
            <a:prstGeom prst="rect">
              <a:avLst/>
            </a:prstGeom>
            <a:solidFill>
              <a:srgbClr val="EAE7DC"/>
            </a:solidFill>
          </p:spPr>
          <p:txBody>
            <a:bodyPr vert="horz" lIns="91440" tIns="45720" rIns="91440" bIns="45720" rtlCol="0">
              <a:normAutofit fontScale="4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 dirty="0"/>
            </a:p>
          </p:txBody>
        </p:sp>
        <p:sp>
          <p:nvSpPr>
            <p:cNvPr id="53" name="Content Placeholder 8">
              <a:extLst>
                <a:ext uri="{FF2B5EF4-FFF2-40B4-BE49-F238E27FC236}">
                  <a16:creationId xmlns:a16="http://schemas.microsoft.com/office/drawing/2014/main" id="{96652148-9604-4475-9588-0F4B3EF871C8}"/>
                </a:ext>
              </a:extLst>
            </p:cNvPr>
            <p:cNvSpPr txBox="1">
              <a:spLocks/>
            </p:cNvSpPr>
            <p:nvPr/>
          </p:nvSpPr>
          <p:spPr>
            <a:xfrm>
              <a:off x="1064735" y="4105238"/>
              <a:ext cx="8536251" cy="192586"/>
            </a:xfrm>
            <a:prstGeom prst="rect">
              <a:avLst/>
            </a:prstGeom>
            <a:solidFill>
              <a:srgbClr val="EAE7DC"/>
            </a:solidFill>
          </p:spPr>
          <p:txBody>
            <a:bodyPr vert="horz" lIns="91440" tIns="45720" rIns="91440" bIns="45720" rtlCol="0">
              <a:normAutofit fontScale="4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 dirty="0"/>
            </a:p>
          </p:txBody>
        </p:sp>
        <p:sp>
          <p:nvSpPr>
            <p:cNvPr id="61" name="Content Placeholder 8">
              <a:extLst>
                <a:ext uri="{FF2B5EF4-FFF2-40B4-BE49-F238E27FC236}">
                  <a16:creationId xmlns:a16="http://schemas.microsoft.com/office/drawing/2014/main" id="{D7A42244-6E98-4C32-8F0F-17E31C6AF6F9}"/>
                </a:ext>
              </a:extLst>
            </p:cNvPr>
            <p:cNvSpPr txBox="1">
              <a:spLocks/>
            </p:cNvSpPr>
            <p:nvPr/>
          </p:nvSpPr>
          <p:spPr>
            <a:xfrm>
              <a:off x="1217135" y="2090100"/>
              <a:ext cx="8536251" cy="192586"/>
            </a:xfrm>
            <a:prstGeom prst="rect">
              <a:avLst/>
            </a:prstGeom>
            <a:solidFill>
              <a:srgbClr val="EAE7DC"/>
            </a:solidFill>
          </p:spPr>
          <p:txBody>
            <a:bodyPr vert="horz" lIns="91440" tIns="45720" rIns="91440" bIns="45720" rtlCol="0">
              <a:normAutofit fontScale="4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9A0B5C9-E99E-46F0-A578-F1A371FCC98F}"/>
              </a:ext>
            </a:extLst>
          </p:cNvPr>
          <p:cNvSpPr/>
          <p:nvPr/>
        </p:nvSpPr>
        <p:spPr>
          <a:xfrm>
            <a:off x="2175028" y="1840637"/>
            <a:ext cx="7719512" cy="4051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4DB95BFE-1B13-4D16-9647-5468853746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4" r="-2" b="6366"/>
          <a:stretch/>
        </p:blipFill>
        <p:spPr>
          <a:xfrm>
            <a:off x="5505272" y="2473911"/>
            <a:ext cx="4476928" cy="4065002"/>
          </a:xfrm>
          <a:prstGeom prst="rect">
            <a:avLst/>
          </a:prstGeom>
          <a:effectLst/>
        </p:spPr>
      </p:pic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EDF6E9-1F09-4639-832E-3B1DB6BBF2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" t="2933" r="87666" b="5697"/>
          <a:stretch/>
        </p:blipFill>
        <p:spPr>
          <a:xfrm>
            <a:off x="1190473" y="1820608"/>
            <a:ext cx="979388" cy="4071206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B83E206-0D1D-4CFC-A0FB-08B352045A17}"/>
              </a:ext>
            </a:extLst>
          </p:cNvPr>
          <p:cNvSpPr/>
          <p:nvPr/>
        </p:nvSpPr>
        <p:spPr>
          <a:xfrm>
            <a:off x="1070678" y="3623685"/>
            <a:ext cx="1104091" cy="260104"/>
          </a:xfrm>
          <a:prstGeom prst="roundRect">
            <a:avLst/>
          </a:prstGeom>
          <a:solidFill>
            <a:schemeClr val="accent2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F930603-8714-4F34-ABA0-F36ECCD16E3A}"/>
              </a:ext>
            </a:extLst>
          </p:cNvPr>
          <p:cNvSpPr/>
          <p:nvPr/>
        </p:nvSpPr>
        <p:spPr>
          <a:xfrm>
            <a:off x="1070678" y="3174800"/>
            <a:ext cx="1104091" cy="260104"/>
          </a:xfrm>
          <a:prstGeom prst="roundRect">
            <a:avLst/>
          </a:prstGeom>
          <a:solidFill>
            <a:schemeClr val="accent2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8618C46-4EFB-4EC1-9533-3E19625A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8/23/2019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C8E4314-97BF-4DAE-84EF-1985965C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34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ABB4C5-F817-43D1-AD57-F302B50337E9}"/>
              </a:ext>
            </a:extLst>
          </p:cNvPr>
          <p:cNvSpPr/>
          <p:nvPr/>
        </p:nvSpPr>
        <p:spPr>
          <a:xfrm>
            <a:off x="9673097" y="1371088"/>
            <a:ext cx="1571465" cy="214213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C19666-C3D7-4B63-A662-4B98A9634391}"/>
              </a:ext>
            </a:extLst>
          </p:cNvPr>
          <p:cNvSpPr txBox="1">
            <a:spLocks/>
          </p:cNvSpPr>
          <p:nvPr/>
        </p:nvSpPr>
        <p:spPr>
          <a:xfrm>
            <a:off x="9606929" y="429401"/>
            <a:ext cx="1746871" cy="1260554"/>
          </a:xfrm>
          <a:prstGeom prst="roundRect">
            <a:avLst/>
          </a:prstGeom>
          <a:noFill/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Objective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Facility Overview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The Data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Enhancing the Data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1400" dirty="0"/>
              <a:t>Our Solution	</a:t>
            </a:r>
          </a:p>
        </p:txBody>
      </p:sp>
      <p:sp>
        <p:nvSpPr>
          <p:cNvPr id="8" name="Footer Placeholder 45">
            <a:extLst>
              <a:ext uri="{FF2B5EF4-FFF2-40B4-BE49-F238E27FC236}">
                <a16:creationId xmlns:a16="http://schemas.microsoft.com/office/drawing/2014/main" id="{0FD7F2DA-47E5-479A-BDDF-BE46AC95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Predict product failures utilizing manufacturing data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1843CA2-5275-477B-8AB6-B12BF1C2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Production sequence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3D4891-3100-4A79-9288-5D4535E89B1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78" y="1689955"/>
            <a:ext cx="8911522" cy="4455761"/>
          </a:xfrm>
          <a:prstGeom prst="rect">
            <a:avLst/>
          </a:prstGeom>
        </p:spPr>
      </p:pic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B087CB4C-AA3F-4945-AFA2-7686AA5C1098}"/>
              </a:ext>
            </a:extLst>
          </p:cNvPr>
          <p:cNvSpPr txBox="1">
            <a:spLocks/>
          </p:cNvSpPr>
          <p:nvPr/>
        </p:nvSpPr>
        <p:spPr>
          <a:xfrm>
            <a:off x="718405" y="3504416"/>
            <a:ext cx="472068" cy="670996"/>
          </a:xfrm>
          <a:prstGeom prst="rect">
            <a:avLst/>
          </a:prstGeom>
          <a:solidFill>
            <a:srgbClr val="EAE7DC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44F5D1-81F7-4A86-93C6-93C6805BDDD5}"/>
              </a:ext>
            </a:extLst>
          </p:cNvPr>
          <p:cNvGrpSpPr/>
          <p:nvPr/>
        </p:nvGrpSpPr>
        <p:grpSpPr>
          <a:xfrm>
            <a:off x="2182144" y="1864146"/>
            <a:ext cx="7425958" cy="3113804"/>
            <a:chOff x="1064735" y="1864146"/>
            <a:chExt cx="8536251" cy="3113804"/>
          </a:xfrm>
          <a:solidFill>
            <a:srgbClr val="EAE7DC"/>
          </a:solidFill>
        </p:grpSpPr>
        <p:sp>
          <p:nvSpPr>
            <p:cNvPr id="44" name="Content Placeholder 8">
              <a:extLst>
                <a:ext uri="{FF2B5EF4-FFF2-40B4-BE49-F238E27FC236}">
                  <a16:creationId xmlns:a16="http://schemas.microsoft.com/office/drawing/2014/main" id="{84970F35-D6D2-42D4-8016-7F0F55D5B406}"/>
                </a:ext>
              </a:extLst>
            </p:cNvPr>
            <p:cNvSpPr txBox="1">
              <a:spLocks/>
            </p:cNvSpPr>
            <p:nvPr/>
          </p:nvSpPr>
          <p:spPr>
            <a:xfrm>
              <a:off x="1064735" y="1864146"/>
              <a:ext cx="8536251" cy="192586"/>
            </a:xfrm>
            <a:prstGeom prst="rect">
              <a:avLst/>
            </a:prstGeom>
            <a:grpFill/>
          </p:spPr>
          <p:txBody>
            <a:bodyPr vert="horz" lIns="91440" tIns="45720" rIns="91440" bIns="45720" rtlCol="0">
              <a:normAutofit fontScale="4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 dirty="0"/>
            </a:p>
          </p:txBody>
        </p:sp>
        <p:sp>
          <p:nvSpPr>
            <p:cNvPr id="45" name="Content Placeholder 8">
              <a:extLst>
                <a:ext uri="{FF2B5EF4-FFF2-40B4-BE49-F238E27FC236}">
                  <a16:creationId xmlns:a16="http://schemas.microsoft.com/office/drawing/2014/main" id="{A0CAB19D-9623-4D80-B6D4-DC1738E87878}"/>
                </a:ext>
              </a:extLst>
            </p:cNvPr>
            <p:cNvSpPr txBox="1">
              <a:spLocks/>
            </p:cNvSpPr>
            <p:nvPr/>
          </p:nvSpPr>
          <p:spPr>
            <a:xfrm>
              <a:off x="1064735" y="2316836"/>
              <a:ext cx="8536251" cy="192586"/>
            </a:xfrm>
            <a:prstGeom prst="rect">
              <a:avLst/>
            </a:prstGeom>
            <a:grpFill/>
          </p:spPr>
          <p:txBody>
            <a:bodyPr vert="horz" lIns="91440" tIns="45720" rIns="91440" bIns="45720" rtlCol="0">
              <a:normAutofit fontScale="4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 dirty="0"/>
            </a:p>
          </p:txBody>
        </p:sp>
        <p:sp>
          <p:nvSpPr>
            <p:cNvPr id="50" name="Content Placeholder 8">
              <a:extLst>
                <a:ext uri="{FF2B5EF4-FFF2-40B4-BE49-F238E27FC236}">
                  <a16:creationId xmlns:a16="http://schemas.microsoft.com/office/drawing/2014/main" id="{F5D652B2-962B-4D6F-AC1F-9889563330A4}"/>
                </a:ext>
              </a:extLst>
            </p:cNvPr>
            <p:cNvSpPr txBox="1">
              <a:spLocks/>
            </p:cNvSpPr>
            <p:nvPr/>
          </p:nvSpPr>
          <p:spPr>
            <a:xfrm>
              <a:off x="1064735" y="3429576"/>
              <a:ext cx="8536251" cy="192586"/>
            </a:xfrm>
            <a:prstGeom prst="rect">
              <a:avLst/>
            </a:prstGeom>
            <a:grpFill/>
          </p:spPr>
          <p:txBody>
            <a:bodyPr vert="horz" lIns="91440" tIns="45720" rIns="91440" bIns="45720" rtlCol="0">
              <a:normAutofit fontScale="4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 dirty="0"/>
            </a:p>
          </p:txBody>
        </p:sp>
        <p:sp>
          <p:nvSpPr>
            <p:cNvPr id="56" name="Content Placeholder 8">
              <a:extLst>
                <a:ext uri="{FF2B5EF4-FFF2-40B4-BE49-F238E27FC236}">
                  <a16:creationId xmlns:a16="http://schemas.microsoft.com/office/drawing/2014/main" id="{89FE1EA4-9EA7-4119-AE66-99186F6CADE1}"/>
                </a:ext>
              </a:extLst>
            </p:cNvPr>
            <p:cNvSpPr txBox="1">
              <a:spLocks/>
            </p:cNvSpPr>
            <p:nvPr/>
          </p:nvSpPr>
          <p:spPr>
            <a:xfrm>
              <a:off x="1064735" y="4785364"/>
              <a:ext cx="8536251" cy="192586"/>
            </a:xfrm>
            <a:prstGeom prst="rect">
              <a:avLst/>
            </a:prstGeom>
            <a:grpFill/>
          </p:spPr>
          <p:txBody>
            <a:bodyPr vert="horz" lIns="91440" tIns="45720" rIns="91440" bIns="45720" rtlCol="0">
              <a:normAutofit fontScale="4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0150C1D-8876-4C93-ACBB-000D3F473560}"/>
              </a:ext>
            </a:extLst>
          </p:cNvPr>
          <p:cNvGrpSpPr/>
          <p:nvPr/>
        </p:nvGrpSpPr>
        <p:grpSpPr>
          <a:xfrm>
            <a:off x="2175028" y="5226892"/>
            <a:ext cx="7425958" cy="643038"/>
            <a:chOff x="1064735" y="5226892"/>
            <a:chExt cx="8536251" cy="643038"/>
          </a:xfrm>
        </p:grpSpPr>
        <p:sp>
          <p:nvSpPr>
            <p:cNvPr id="58" name="Content Placeholder 8">
              <a:extLst>
                <a:ext uri="{FF2B5EF4-FFF2-40B4-BE49-F238E27FC236}">
                  <a16:creationId xmlns:a16="http://schemas.microsoft.com/office/drawing/2014/main" id="{F41B21A0-C5CC-430C-BE8E-DF75F6A3EF3B}"/>
                </a:ext>
              </a:extLst>
            </p:cNvPr>
            <p:cNvSpPr txBox="1">
              <a:spLocks/>
            </p:cNvSpPr>
            <p:nvPr/>
          </p:nvSpPr>
          <p:spPr>
            <a:xfrm>
              <a:off x="1064735" y="5226892"/>
              <a:ext cx="8536251" cy="192586"/>
            </a:xfrm>
            <a:prstGeom prst="rect">
              <a:avLst/>
            </a:prstGeom>
            <a:solidFill>
              <a:srgbClr val="EAE7DC"/>
            </a:solidFill>
          </p:spPr>
          <p:txBody>
            <a:bodyPr vert="horz" lIns="91440" tIns="45720" rIns="91440" bIns="45720" rtlCol="0">
              <a:normAutofit fontScale="4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 dirty="0"/>
            </a:p>
          </p:txBody>
        </p:sp>
        <p:sp>
          <p:nvSpPr>
            <p:cNvPr id="59" name="Content Placeholder 8">
              <a:extLst>
                <a:ext uri="{FF2B5EF4-FFF2-40B4-BE49-F238E27FC236}">
                  <a16:creationId xmlns:a16="http://schemas.microsoft.com/office/drawing/2014/main" id="{E00CF342-3EF5-49BB-8D4F-6932B0382BF8}"/>
                </a:ext>
              </a:extLst>
            </p:cNvPr>
            <p:cNvSpPr txBox="1">
              <a:spLocks/>
            </p:cNvSpPr>
            <p:nvPr/>
          </p:nvSpPr>
          <p:spPr>
            <a:xfrm>
              <a:off x="1064735" y="5456576"/>
              <a:ext cx="8536251" cy="192586"/>
            </a:xfrm>
            <a:prstGeom prst="rect">
              <a:avLst/>
            </a:prstGeom>
            <a:solidFill>
              <a:srgbClr val="EAE7DC"/>
            </a:solidFill>
          </p:spPr>
          <p:txBody>
            <a:bodyPr vert="horz" lIns="91440" tIns="45720" rIns="91440" bIns="45720" rtlCol="0">
              <a:normAutofit fontScale="4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 dirty="0"/>
            </a:p>
          </p:txBody>
        </p:sp>
        <p:sp>
          <p:nvSpPr>
            <p:cNvPr id="60" name="Content Placeholder 8">
              <a:extLst>
                <a:ext uri="{FF2B5EF4-FFF2-40B4-BE49-F238E27FC236}">
                  <a16:creationId xmlns:a16="http://schemas.microsoft.com/office/drawing/2014/main" id="{9991AA4E-2B22-4696-8E92-A1FF9C9B29B7}"/>
                </a:ext>
              </a:extLst>
            </p:cNvPr>
            <p:cNvSpPr txBox="1">
              <a:spLocks/>
            </p:cNvSpPr>
            <p:nvPr/>
          </p:nvSpPr>
          <p:spPr>
            <a:xfrm>
              <a:off x="1064735" y="5677344"/>
              <a:ext cx="8536251" cy="192586"/>
            </a:xfrm>
            <a:prstGeom prst="rect">
              <a:avLst/>
            </a:prstGeom>
            <a:solidFill>
              <a:srgbClr val="EAE7DC"/>
            </a:solidFill>
          </p:spPr>
          <p:txBody>
            <a:bodyPr vert="horz" lIns="91440" tIns="45720" rIns="91440" bIns="45720" rtlCol="0">
              <a:normAutofit fontScale="4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693A18F-4E30-4107-97B6-9C7778CBAE2F}"/>
              </a:ext>
            </a:extLst>
          </p:cNvPr>
          <p:cNvGrpSpPr/>
          <p:nvPr/>
        </p:nvGrpSpPr>
        <p:grpSpPr>
          <a:xfrm>
            <a:off x="2182633" y="2758380"/>
            <a:ext cx="8536251" cy="1994368"/>
            <a:chOff x="1064735" y="2758358"/>
            <a:chExt cx="8536251" cy="1994368"/>
          </a:xfrm>
        </p:grpSpPr>
        <p:sp>
          <p:nvSpPr>
            <p:cNvPr id="49" name="Content Placeholder 8">
              <a:extLst>
                <a:ext uri="{FF2B5EF4-FFF2-40B4-BE49-F238E27FC236}">
                  <a16:creationId xmlns:a16="http://schemas.microsoft.com/office/drawing/2014/main" id="{2F6DC01B-A8A0-4FFA-AEC4-19420B203BEA}"/>
                </a:ext>
              </a:extLst>
            </p:cNvPr>
            <p:cNvSpPr txBox="1">
              <a:spLocks/>
            </p:cNvSpPr>
            <p:nvPr/>
          </p:nvSpPr>
          <p:spPr>
            <a:xfrm>
              <a:off x="1064735" y="3204341"/>
              <a:ext cx="8536251" cy="192586"/>
            </a:xfrm>
            <a:prstGeom prst="rect">
              <a:avLst/>
            </a:prstGeom>
            <a:solidFill>
              <a:srgbClr val="EAE7DC"/>
            </a:solidFill>
          </p:spPr>
          <p:txBody>
            <a:bodyPr vert="horz" lIns="91440" tIns="45720" rIns="91440" bIns="45720" rtlCol="0">
              <a:normAutofit fontScale="4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 dirty="0"/>
            </a:p>
          </p:txBody>
        </p:sp>
        <p:sp>
          <p:nvSpPr>
            <p:cNvPr id="51" name="Content Placeholder 8">
              <a:extLst>
                <a:ext uri="{FF2B5EF4-FFF2-40B4-BE49-F238E27FC236}">
                  <a16:creationId xmlns:a16="http://schemas.microsoft.com/office/drawing/2014/main" id="{E00B757E-1E66-4C7C-8EF4-4AC6D4E59F7B}"/>
                </a:ext>
              </a:extLst>
            </p:cNvPr>
            <p:cNvSpPr txBox="1">
              <a:spLocks/>
            </p:cNvSpPr>
            <p:nvPr/>
          </p:nvSpPr>
          <p:spPr>
            <a:xfrm>
              <a:off x="1064735" y="3659250"/>
              <a:ext cx="8536251" cy="192586"/>
            </a:xfrm>
            <a:prstGeom prst="rect">
              <a:avLst/>
            </a:prstGeom>
            <a:solidFill>
              <a:srgbClr val="EAE7DC"/>
            </a:solidFill>
          </p:spPr>
          <p:txBody>
            <a:bodyPr vert="horz" lIns="91440" tIns="45720" rIns="91440" bIns="45720" rtlCol="0">
              <a:normAutofit fontScale="4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 dirty="0"/>
            </a:p>
          </p:txBody>
        </p:sp>
        <p:sp>
          <p:nvSpPr>
            <p:cNvPr id="54" name="Content Placeholder 8">
              <a:extLst>
                <a:ext uri="{FF2B5EF4-FFF2-40B4-BE49-F238E27FC236}">
                  <a16:creationId xmlns:a16="http://schemas.microsoft.com/office/drawing/2014/main" id="{FCB34F37-149F-4289-B5D3-293BB258E84B}"/>
                </a:ext>
              </a:extLst>
            </p:cNvPr>
            <p:cNvSpPr txBox="1">
              <a:spLocks/>
            </p:cNvSpPr>
            <p:nvPr/>
          </p:nvSpPr>
          <p:spPr>
            <a:xfrm>
              <a:off x="1064735" y="4334916"/>
              <a:ext cx="8536251" cy="192586"/>
            </a:xfrm>
            <a:prstGeom prst="rect">
              <a:avLst/>
            </a:prstGeom>
            <a:solidFill>
              <a:srgbClr val="EAE7DC"/>
            </a:solidFill>
          </p:spPr>
          <p:txBody>
            <a:bodyPr vert="horz" lIns="91440" tIns="45720" rIns="91440" bIns="45720" rtlCol="0">
              <a:normAutofit fontScale="4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 dirty="0"/>
            </a:p>
          </p:txBody>
        </p:sp>
        <p:sp>
          <p:nvSpPr>
            <p:cNvPr id="55" name="Content Placeholder 8">
              <a:extLst>
                <a:ext uri="{FF2B5EF4-FFF2-40B4-BE49-F238E27FC236}">
                  <a16:creationId xmlns:a16="http://schemas.microsoft.com/office/drawing/2014/main" id="{7341727E-0037-41CB-AD25-AF9D13038363}"/>
                </a:ext>
              </a:extLst>
            </p:cNvPr>
            <p:cNvSpPr txBox="1">
              <a:spLocks/>
            </p:cNvSpPr>
            <p:nvPr/>
          </p:nvSpPr>
          <p:spPr>
            <a:xfrm>
              <a:off x="1064735" y="4560140"/>
              <a:ext cx="8536251" cy="192586"/>
            </a:xfrm>
            <a:prstGeom prst="rect">
              <a:avLst/>
            </a:prstGeom>
            <a:solidFill>
              <a:srgbClr val="EAE7DC"/>
            </a:solidFill>
          </p:spPr>
          <p:txBody>
            <a:bodyPr vert="horz" lIns="91440" tIns="45720" rIns="91440" bIns="45720" rtlCol="0">
              <a:normAutofit fontScale="4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000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E647797-EA08-4632-AAB8-6D2E2DBA1580}"/>
                </a:ext>
              </a:extLst>
            </p:cNvPr>
            <p:cNvGrpSpPr/>
            <p:nvPr/>
          </p:nvGrpSpPr>
          <p:grpSpPr>
            <a:xfrm>
              <a:off x="1064735" y="2758358"/>
              <a:ext cx="7438441" cy="1539466"/>
              <a:chOff x="1064735" y="2758358"/>
              <a:chExt cx="8536251" cy="1539466"/>
            </a:xfrm>
          </p:grpSpPr>
          <p:sp>
            <p:nvSpPr>
              <p:cNvPr id="47" name="Content Placeholder 8">
                <a:extLst>
                  <a:ext uri="{FF2B5EF4-FFF2-40B4-BE49-F238E27FC236}">
                    <a16:creationId xmlns:a16="http://schemas.microsoft.com/office/drawing/2014/main" id="{44FE9070-8B68-421C-BCE2-B60F3A4568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4735" y="2758358"/>
                <a:ext cx="8536251" cy="192586"/>
              </a:xfrm>
              <a:prstGeom prst="rect">
                <a:avLst/>
              </a:prstGeom>
              <a:solidFill>
                <a:srgbClr val="EAE7DC"/>
              </a:solidFill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 dirty="0"/>
              </a:p>
            </p:txBody>
          </p:sp>
          <p:sp>
            <p:nvSpPr>
              <p:cNvPr id="52" name="Content Placeholder 8">
                <a:extLst>
                  <a:ext uri="{FF2B5EF4-FFF2-40B4-BE49-F238E27FC236}">
                    <a16:creationId xmlns:a16="http://schemas.microsoft.com/office/drawing/2014/main" id="{A0F5DB13-DC83-4630-9E0D-C003D89079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4735" y="3888940"/>
                <a:ext cx="8536251" cy="192586"/>
              </a:xfrm>
              <a:prstGeom prst="rect">
                <a:avLst/>
              </a:prstGeom>
              <a:solidFill>
                <a:srgbClr val="EAE7DC"/>
              </a:solidFill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 dirty="0"/>
              </a:p>
            </p:txBody>
          </p:sp>
          <p:sp>
            <p:nvSpPr>
              <p:cNvPr id="53" name="Content Placeholder 8">
                <a:extLst>
                  <a:ext uri="{FF2B5EF4-FFF2-40B4-BE49-F238E27FC236}">
                    <a16:creationId xmlns:a16="http://schemas.microsoft.com/office/drawing/2014/main" id="{96652148-9604-4475-9588-0F4B3EF871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4735" y="4105238"/>
                <a:ext cx="8536251" cy="192586"/>
              </a:xfrm>
              <a:prstGeom prst="rect">
                <a:avLst/>
              </a:prstGeom>
              <a:solidFill>
                <a:srgbClr val="EAE7DC"/>
              </a:solidFill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 dirty="0"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9A0B5C9-E99E-46F0-A578-F1A371FCC98F}"/>
              </a:ext>
            </a:extLst>
          </p:cNvPr>
          <p:cNvSpPr/>
          <p:nvPr/>
        </p:nvSpPr>
        <p:spPr>
          <a:xfrm>
            <a:off x="2175028" y="1840637"/>
            <a:ext cx="7719512" cy="4051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785C1C5-0FD0-4396-8D55-C7E1B15808C7}"/>
              </a:ext>
            </a:extLst>
          </p:cNvPr>
          <p:cNvSpPr/>
          <p:nvPr/>
        </p:nvSpPr>
        <p:spPr>
          <a:xfrm>
            <a:off x="1066742" y="2512249"/>
            <a:ext cx="1104091" cy="260104"/>
          </a:xfrm>
          <a:prstGeom prst="roundRect">
            <a:avLst/>
          </a:prstGeom>
          <a:solidFill>
            <a:schemeClr val="accent2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B7B8751-FDA9-4D3E-AC42-A1C5CE1EEE1E}"/>
              </a:ext>
            </a:extLst>
          </p:cNvPr>
          <p:cNvSpPr/>
          <p:nvPr/>
        </p:nvSpPr>
        <p:spPr>
          <a:xfrm>
            <a:off x="1066741" y="2953423"/>
            <a:ext cx="1104091" cy="260104"/>
          </a:xfrm>
          <a:prstGeom prst="roundRect">
            <a:avLst/>
          </a:prstGeom>
          <a:solidFill>
            <a:schemeClr val="accent2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2422280-72A6-4E1D-B706-D03892DBB7CA}"/>
              </a:ext>
            </a:extLst>
          </p:cNvPr>
          <p:cNvSpPr/>
          <p:nvPr/>
        </p:nvSpPr>
        <p:spPr>
          <a:xfrm>
            <a:off x="1066740" y="4970477"/>
            <a:ext cx="1104091" cy="260104"/>
          </a:xfrm>
          <a:prstGeom prst="roundRect">
            <a:avLst/>
          </a:prstGeom>
          <a:solidFill>
            <a:schemeClr val="accent2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Content Placeholder 8">
            <a:extLst>
              <a:ext uri="{FF2B5EF4-FFF2-40B4-BE49-F238E27FC236}">
                <a16:creationId xmlns:a16="http://schemas.microsoft.com/office/drawing/2014/main" id="{F554F870-ADE9-462E-8704-0BDB85100800}"/>
              </a:ext>
            </a:extLst>
          </p:cNvPr>
          <p:cNvSpPr txBox="1">
            <a:spLocks/>
          </p:cNvSpPr>
          <p:nvPr/>
        </p:nvSpPr>
        <p:spPr>
          <a:xfrm>
            <a:off x="2182186" y="2082696"/>
            <a:ext cx="7438441" cy="192586"/>
          </a:xfrm>
          <a:prstGeom prst="rect">
            <a:avLst/>
          </a:prstGeom>
          <a:solidFill>
            <a:srgbClr val="EAE7DC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993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8618C46-4EFB-4EC1-9533-3E19625A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8/23/2019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C8E4314-97BF-4DAE-84EF-1985965C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35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ABB4C5-F817-43D1-AD57-F302B50337E9}"/>
              </a:ext>
            </a:extLst>
          </p:cNvPr>
          <p:cNvSpPr/>
          <p:nvPr/>
        </p:nvSpPr>
        <p:spPr>
          <a:xfrm>
            <a:off x="9673097" y="1371088"/>
            <a:ext cx="1571465" cy="214213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C19666-C3D7-4B63-A662-4B98A9634391}"/>
              </a:ext>
            </a:extLst>
          </p:cNvPr>
          <p:cNvSpPr txBox="1">
            <a:spLocks/>
          </p:cNvSpPr>
          <p:nvPr/>
        </p:nvSpPr>
        <p:spPr>
          <a:xfrm>
            <a:off x="9606929" y="429401"/>
            <a:ext cx="1746871" cy="1260554"/>
          </a:xfrm>
          <a:prstGeom prst="roundRect">
            <a:avLst/>
          </a:prstGeom>
          <a:noFill/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Objective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Facility Overview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The Data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Enhancing the Data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1400" dirty="0"/>
              <a:t>Our Solution	</a:t>
            </a:r>
          </a:p>
        </p:txBody>
      </p:sp>
      <p:sp>
        <p:nvSpPr>
          <p:cNvPr id="8" name="Footer Placeholder 45">
            <a:extLst>
              <a:ext uri="{FF2B5EF4-FFF2-40B4-BE49-F238E27FC236}">
                <a16:creationId xmlns:a16="http://schemas.microsoft.com/office/drawing/2014/main" id="{0FD7F2DA-47E5-479A-BDDF-BE46AC95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Predict product failures utilizing manufacturing data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1843CA2-5275-477B-8AB6-B12BF1C2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it works and why you care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3D4891-3100-4A79-9288-5D4535E89B1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78" y="1689955"/>
            <a:ext cx="8911522" cy="4455761"/>
          </a:xfrm>
          <a:prstGeom prst="rect">
            <a:avLst/>
          </a:prstGeom>
        </p:spPr>
      </p:pic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B087CB4C-AA3F-4945-AFA2-7686AA5C1098}"/>
              </a:ext>
            </a:extLst>
          </p:cNvPr>
          <p:cNvSpPr txBox="1">
            <a:spLocks/>
          </p:cNvSpPr>
          <p:nvPr/>
        </p:nvSpPr>
        <p:spPr>
          <a:xfrm>
            <a:off x="718405" y="3504416"/>
            <a:ext cx="472068" cy="670996"/>
          </a:xfrm>
          <a:prstGeom prst="rect">
            <a:avLst/>
          </a:prstGeom>
          <a:solidFill>
            <a:srgbClr val="EAE7DC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1AA407-521B-494D-AC77-F64D4CDF660C}"/>
              </a:ext>
            </a:extLst>
          </p:cNvPr>
          <p:cNvSpPr/>
          <p:nvPr/>
        </p:nvSpPr>
        <p:spPr>
          <a:xfrm>
            <a:off x="2175028" y="1840637"/>
            <a:ext cx="7719512" cy="4051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7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468ED9E-AA13-4515-A7EF-B76F76A92A8D}"/>
              </a:ext>
            </a:extLst>
          </p:cNvPr>
          <p:cNvSpPr/>
          <p:nvPr/>
        </p:nvSpPr>
        <p:spPr>
          <a:xfrm>
            <a:off x="3545562" y="1904380"/>
            <a:ext cx="7283385" cy="4451943"/>
          </a:xfrm>
          <a:prstGeom prst="roundRect">
            <a:avLst/>
          </a:prstGeom>
          <a:solidFill>
            <a:schemeClr val="tx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F6700-1992-40A7-9FDC-750F7EB2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Eliminate Failures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FCD4458-0FE6-4A6A-89D1-0B02C89A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8/23/2019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B85F23-5F09-4999-8F7D-E89350EB7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 product failures utilizing manufacturing data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3614BDE-E145-4E09-B86A-C094CCEB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36</a:t>
            </a:fld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536721A-0938-4B2D-AA2A-F8357F30F963}"/>
              </a:ext>
            </a:extLst>
          </p:cNvPr>
          <p:cNvSpPr/>
          <p:nvPr/>
        </p:nvSpPr>
        <p:spPr>
          <a:xfrm>
            <a:off x="3708726" y="2567840"/>
            <a:ext cx="4500589" cy="30732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Bosch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Production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Facility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D2567C-9576-4BD1-A15A-A019514D201B}"/>
              </a:ext>
            </a:extLst>
          </p:cNvPr>
          <p:cNvGrpSpPr/>
          <p:nvPr/>
        </p:nvGrpSpPr>
        <p:grpSpPr>
          <a:xfrm>
            <a:off x="1232930" y="3072233"/>
            <a:ext cx="2312632" cy="2171199"/>
            <a:chOff x="1239280" y="2261492"/>
            <a:chExt cx="2312632" cy="2171199"/>
          </a:xfrm>
          <a:solidFill>
            <a:srgbClr val="A7BCE3"/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EAB4ACF-0DF7-4DB6-9D79-CF0A6E9A9CB4}"/>
                </a:ext>
              </a:extLst>
            </p:cNvPr>
            <p:cNvSpPr/>
            <p:nvPr/>
          </p:nvSpPr>
          <p:spPr>
            <a:xfrm>
              <a:off x="1239280" y="2261492"/>
              <a:ext cx="1316736" cy="944880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Raw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Materials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B9E56E9-2E9C-451C-92C0-A2633491F9A9}"/>
                </a:ext>
              </a:extLst>
            </p:cNvPr>
            <p:cNvSpPr/>
            <p:nvPr/>
          </p:nvSpPr>
          <p:spPr>
            <a:xfrm>
              <a:off x="1239280" y="3487811"/>
              <a:ext cx="1316736" cy="944880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Assembly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Parts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E622074-44B7-4C2A-8309-6B67D1115702}"/>
                </a:ext>
              </a:extLst>
            </p:cNvPr>
            <p:cNvCxnSpPr>
              <a:cxnSpLocks/>
            </p:cNvCxnSpPr>
            <p:nvPr/>
          </p:nvCxnSpPr>
          <p:spPr>
            <a:xfrm>
              <a:off x="2616234" y="3960251"/>
              <a:ext cx="935678" cy="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7B0A82D-17CC-4736-86B8-D5B443FA0958}"/>
                </a:ext>
              </a:extLst>
            </p:cNvPr>
            <p:cNvCxnSpPr>
              <a:cxnSpLocks/>
            </p:cNvCxnSpPr>
            <p:nvPr/>
          </p:nvCxnSpPr>
          <p:spPr>
            <a:xfrm>
              <a:off x="2616234" y="2733932"/>
              <a:ext cx="935678" cy="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BF9E1A3-39B4-47BE-99BF-40F727F02BAE}"/>
              </a:ext>
            </a:extLst>
          </p:cNvPr>
          <p:cNvSpPr/>
          <p:nvPr/>
        </p:nvSpPr>
        <p:spPr>
          <a:xfrm>
            <a:off x="9360547" y="3072233"/>
            <a:ext cx="1316736" cy="944880"/>
          </a:xfrm>
          <a:prstGeom prst="roundRect">
            <a:avLst/>
          </a:prstGeom>
          <a:solidFill>
            <a:srgbClr val="92D050">
              <a:alpha val="43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Good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Products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AA700BC-2EA1-4589-B7E3-9302760AAD81}"/>
              </a:ext>
            </a:extLst>
          </p:cNvPr>
          <p:cNvSpPr/>
          <p:nvPr/>
        </p:nvSpPr>
        <p:spPr>
          <a:xfrm>
            <a:off x="9360547" y="4298552"/>
            <a:ext cx="1316736" cy="944880"/>
          </a:xfrm>
          <a:prstGeom prst="roundRect">
            <a:avLst/>
          </a:prstGeom>
          <a:solidFill>
            <a:srgbClr val="FF0000">
              <a:alpha val="18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Products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4C55A0-219F-4B62-8064-8A63964563E9}"/>
              </a:ext>
            </a:extLst>
          </p:cNvPr>
          <p:cNvCxnSpPr>
            <a:cxnSpLocks/>
          </p:cNvCxnSpPr>
          <p:nvPr/>
        </p:nvCxnSpPr>
        <p:spPr>
          <a:xfrm>
            <a:off x="8317437" y="4770992"/>
            <a:ext cx="935678" cy="0"/>
          </a:xfrm>
          <a:prstGeom prst="straightConnector1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6C525F-5A94-41F5-B71B-B30AC10A8D06}"/>
              </a:ext>
            </a:extLst>
          </p:cNvPr>
          <p:cNvCxnSpPr>
            <a:cxnSpLocks/>
          </p:cNvCxnSpPr>
          <p:nvPr/>
        </p:nvCxnSpPr>
        <p:spPr>
          <a:xfrm>
            <a:off x="8317437" y="3544673"/>
            <a:ext cx="935678" cy="0"/>
          </a:xfrm>
          <a:prstGeom prst="straightConnector1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BDA8F1C-705D-4310-845E-10A9ED6AA3C9}"/>
              </a:ext>
            </a:extLst>
          </p:cNvPr>
          <p:cNvSpPr txBox="1"/>
          <p:nvPr/>
        </p:nvSpPr>
        <p:spPr>
          <a:xfrm>
            <a:off x="5067045" y="2091656"/>
            <a:ext cx="178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 from this…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C3D1A8-386F-4A54-8A34-4CBB451CFD41}"/>
              </a:ext>
            </a:extLst>
          </p:cNvPr>
          <p:cNvCxnSpPr>
            <a:cxnSpLocks/>
          </p:cNvCxnSpPr>
          <p:nvPr/>
        </p:nvCxnSpPr>
        <p:spPr>
          <a:xfrm>
            <a:off x="7059897" y="2283138"/>
            <a:ext cx="2204926" cy="0"/>
          </a:xfrm>
          <a:prstGeom prst="straightConnector1">
            <a:avLst/>
          </a:prstGeom>
          <a:solidFill>
            <a:srgbClr val="A7BCE3"/>
          </a:solidFill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4B7D9BC-9B3C-48A4-A9FE-E5C326751695}"/>
              </a:ext>
            </a:extLst>
          </p:cNvPr>
          <p:cNvSpPr txBox="1"/>
          <p:nvPr/>
        </p:nvSpPr>
        <p:spPr>
          <a:xfrm>
            <a:off x="9303386" y="2087658"/>
            <a:ext cx="127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 This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83FABF-EDA0-45B1-9CD6-4CCB1CB88F93}"/>
              </a:ext>
            </a:extLst>
          </p:cNvPr>
          <p:cNvCxnSpPr>
            <a:cxnSpLocks/>
          </p:cNvCxnSpPr>
          <p:nvPr/>
        </p:nvCxnSpPr>
        <p:spPr>
          <a:xfrm>
            <a:off x="9946430" y="2420826"/>
            <a:ext cx="0" cy="518294"/>
          </a:xfrm>
          <a:prstGeom prst="straightConnector1">
            <a:avLst/>
          </a:prstGeom>
          <a:solidFill>
            <a:srgbClr val="A7BCE3"/>
          </a:solidFill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2EF8FB8-CA40-404E-B2AF-8A0FD846405A}"/>
              </a:ext>
            </a:extLst>
          </p:cNvPr>
          <p:cNvGrpSpPr/>
          <p:nvPr/>
        </p:nvGrpSpPr>
        <p:grpSpPr>
          <a:xfrm>
            <a:off x="9606929" y="429401"/>
            <a:ext cx="1746871" cy="1260554"/>
            <a:chOff x="9606929" y="429401"/>
            <a:chExt cx="1746871" cy="1260554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34B2EC23-DD6D-4CB1-A58C-139ED70F0099}"/>
                </a:ext>
              </a:extLst>
            </p:cNvPr>
            <p:cNvSpPr/>
            <p:nvPr/>
          </p:nvSpPr>
          <p:spPr>
            <a:xfrm>
              <a:off x="9673097" y="1368799"/>
              <a:ext cx="1571465" cy="214213"/>
            </a:xfrm>
            <a:prstGeom prst="roundRect">
              <a:avLst/>
            </a:prstGeom>
            <a:solidFill>
              <a:srgbClr val="D8C3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ontent Placeholder 2">
              <a:extLst>
                <a:ext uri="{FF2B5EF4-FFF2-40B4-BE49-F238E27FC236}">
                  <a16:creationId xmlns:a16="http://schemas.microsoft.com/office/drawing/2014/main" id="{C2768F0B-0FEC-4B22-B40B-C0CDBE00013D}"/>
                </a:ext>
              </a:extLst>
            </p:cNvPr>
            <p:cNvSpPr txBox="1">
              <a:spLocks/>
            </p:cNvSpPr>
            <p:nvPr/>
          </p:nvSpPr>
          <p:spPr>
            <a:xfrm>
              <a:off x="9606929" y="429401"/>
              <a:ext cx="1746871" cy="1260554"/>
            </a:xfrm>
            <a:prstGeom prst="roundRect">
              <a:avLst/>
            </a:prstGeom>
            <a:noFill/>
          </p:spPr>
          <p:txBody>
            <a:bodyPr vert="horz" lIns="91440" tIns="45720" rIns="91440" bIns="45720" rtlCol="0" anchor="b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50000"/>
                </a:lnSpc>
                <a:buFont typeface="Arial" panose="020B0604020202020204" pitchFamily="34" charset="0"/>
                <a:buNone/>
              </a:pPr>
              <a:r>
                <a:rPr lang="en-US" sz="1400" dirty="0"/>
                <a:t>Objective</a:t>
              </a:r>
            </a:p>
            <a:p>
              <a:pPr marL="0" indent="0">
                <a:lnSpc>
                  <a:spcPct val="50000"/>
                </a:lnSpc>
                <a:buFont typeface="Arial" panose="020B0604020202020204" pitchFamily="34" charset="0"/>
                <a:buNone/>
              </a:pPr>
              <a:r>
                <a:rPr lang="en-US" sz="1400" dirty="0"/>
                <a:t>Facility Overview</a:t>
              </a:r>
            </a:p>
            <a:p>
              <a:pPr marL="0" indent="0">
                <a:lnSpc>
                  <a:spcPct val="50000"/>
                </a:lnSpc>
                <a:buFont typeface="Arial" panose="020B0604020202020204" pitchFamily="34" charset="0"/>
                <a:buNone/>
              </a:pPr>
              <a:r>
                <a:rPr lang="en-US" sz="1400" dirty="0"/>
                <a:t>The Data</a:t>
              </a:r>
            </a:p>
            <a:p>
              <a:pPr marL="0" indent="0">
                <a:lnSpc>
                  <a:spcPct val="50000"/>
                </a:lnSpc>
                <a:buFont typeface="Arial" panose="020B0604020202020204" pitchFamily="34" charset="0"/>
                <a:buNone/>
              </a:pPr>
              <a:r>
                <a:rPr lang="en-US" sz="1400" dirty="0"/>
                <a:t>Enhancing the Data</a:t>
              </a:r>
            </a:p>
            <a:p>
              <a:pPr marL="0" indent="0">
                <a:lnSpc>
                  <a:spcPct val="60000"/>
                </a:lnSpc>
                <a:buFont typeface="Arial" panose="020B0604020202020204" pitchFamily="34" charset="0"/>
                <a:buNone/>
              </a:pPr>
              <a:r>
                <a:rPr lang="en-US" sz="1400" dirty="0"/>
                <a:t>Our Solution	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6773549-21C4-4D75-8810-A9D0D8353568}"/>
              </a:ext>
            </a:extLst>
          </p:cNvPr>
          <p:cNvGrpSpPr/>
          <p:nvPr/>
        </p:nvGrpSpPr>
        <p:grpSpPr>
          <a:xfrm>
            <a:off x="6236606" y="5381898"/>
            <a:ext cx="3749260" cy="828561"/>
            <a:chOff x="6236606" y="5381898"/>
            <a:chExt cx="3749260" cy="828561"/>
          </a:xfrm>
          <a:noFill/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758D9DB-63BD-4854-A89D-4C807712CF7F}"/>
                </a:ext>
              </a:extLst>
            </p:cNvPr>
            <p:cNvCxnSpPr>
              <a:cxnSpLocks/>
            </p:cNvCxnSpPr>
            <p:nvPr/>
          </p:nvCxnSpPr>
          <p:spPr>
            <a:xfrm>
              <a:off x="9985866" y="5381898"/>
              <a:ext cx="0" cy="518294"/>
            </a:xfrm>
            <a:prstGeom prst="straightConnector1">
              <a:avLst/>
            </a:prstGeom>
            <a:grpFill/>
            <a:ln w="254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8398E42-45A9-4682-90F1-A7D641EF9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6606" y="6027824"/>
              <a:ext cx="1670222" cy="0"/>
            </a:xfrm>
            <a:prstGeom prst="straightConnector1">
              <a:avLst/>
            </a:prstGeom>
            <a:grpFill/>
            <a:ln w="25400">
              <a:solidFill>
                <a:srgbClr val="FFFF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4AB12BF-CD56-446B-8B19-AF7F9FE14CA0}"/>
                </a:ext>
              </a:extLst>
            </p:cNvPr>
            <p:cNvSpPr txBox="1"/>
            <p:nvPr/>
          </p:nvSpPr>
          <p:spPr>
            <a:xfrm>
              <a:off x="8141499" y="5841127"/>
              <a:ext cx="1798890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cap="small" dirty="0">
                  <a:solidFill>
                    <a:srgbClr val="FFFF00"/>
                  </a:solidFill>
                </a:rPr>
                <a:t>So we can fix this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A24DCEA-CB49-4FF2-B679-DC751CCA39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606" y="5448832"/>
              <a:ext cx="0" cy="591247"/>
            </a:xfrm>
            <a:prstGeom prst="straightConnector1">
              <a:avLst/>
            </a:prstGeom>
            <a:grpFill/>
            <a:ln w="254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53955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6700-1992-40A7-9FDC-750F7EB20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now…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C1866F6-0DD7-4A77-A4BB-DC0BFE47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8/23/2019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BFB3CA7-5478-4E6B-93CE-30D5D863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 product failures utilizing manufacturing data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D6343B5-1EA1-460A-AC8E-0376B539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37</a:t>
            </a:fld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AA700BC-2EA1-4589-B7E3-9302760AAD81}"/>
              </a:ext>
            </a:extLst>
          </p:cNvPr>
          <p:cNvSpPr/>
          <p:nvPr/>
        </p:nvSpPr>
        <p:spPr>
          <a:xfrm>
            <a:off x="1088879" y="1923031"/>
            <a:ext cx="2576416" cy="1848817"/>
          </a:xfrm>
          <a:prstGeom prst="roundRect">
            <a:avLst/>
          </a:prstGeom>
          <a:solidFill>
            <a:srgbClr val="FF0000">
              <a:alpha val="18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6,879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1FD4880D-1B18-40A6-8EDB-4D37E73CBA8A}"/>
              </a:ext>
            </a:extLst>
          </p:cNvPr>
          <p:cNvSpPr txBox="1">
            <a:spLocks/>
          </p:cNvSpPr>
          <p:nvPr/>
        </p:nvSpPr>
        <p:spPr>
          <a:xfrm>
            <a:off x="162962" y="3902044"/>
            <a:ext cx="3545764" cy="2334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9976CAB-DEF3-425C-94CF-2A59DF4DC918}"/>
              </a:ext>
            </a:extLst>
          </p:cNvPr>
          <p:cNvSpPr/>
          <p:nvPr/>
        </p:nvSpPr>
        <p:spPr>
          <a:xfrm>
            <a:off x="9675319" y="1365807"/>
            <a:ext cx="1571465" cy="214213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06DBB54-A515-47A9-BB1F-82D0E6DEB7E8}"/>
              </a:ext>
            </a:extLst>
          </p:cNvPr>
          <p:cNvSpPr txBox="1">
            <a:spLocks/>
          </p:cNvSpPr>
          <p:nvPr/>
        </p:nvSpPr>
        <p:spPr>
          <a:xfrm>
            <a:off x="9606929" y="429401"/>
            <a:ext cx="1746871" cy="1260554"/>
          </a:xfrm>
          <a:prstGeom prst="roundRect">
            <a:avLst/>
          </a:prstGeom>
          <a:noFill/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Objective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Facility Overview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The Data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Enhancing the Data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1400" dirty="0"/>
              <a:t>Our Solution	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3C8D4E-7B57-4046-A2A9-A055E0C66E63}"/>
              </a:ext>
            </a:extLst>
          </p:cNvPr>
          <p:cNvGrpSpPr/>
          <p:nvPr/>
        </p:nvGrpSpPr>
        <p:grpSpPr>
          <a:xfrm>
            <a:off x="1088879" y="3175537"/>
            <a:ext cx="2576416" cy="852007"/>
            <a:chOff x="9360547" y="4968459"/>
            <a:chExt cx="1316736" cy="43543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11E330F-5F1A-425A-ADC8-717ED425FE27}"/>
                </a:ext>
              </a:extLst>
            </p:cNvPr>
            <p:cNvCxnSpPr/>
            <p:nvPr/>
          </p:nvCxnSpPr>
          <p:spPr>
            <a:xfrm>
              <a:off x="9360547" y="4968459"/>
              <a:ext cx="131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5C58A4-DCE4-4038-87F0-83C5378C1163}"/>
                </a:ext>
              </a:extLst>
            </p:cNvPr>
            <p:cNvSpPr txBox="1"/>
            <p:nvPr/>
          </p:nvSpPr>
          <p:spPr>
            <a:xfrm>
              <a:off x="9891704" y="5034565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17%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A75BB7-09D2-4D7C-B7E2-3FE897FC6D0C}"/>
              </a:ext>
            </a:extLst>
          </p:cNvPr>
          <p:cNvGrpSpPr/>
          <p:nvPr/>
        </p:nvGrpSpPr>
        <p:grpSpPr>
          <a:xfrm>
            <a:off x="1088879" y="5177367"/>
            <a:ext cx="3477812" cy="846086"/>
            <a:chOff x="5958228" y="3133244"/>
            <a:chExt cx="3477812" cy="8460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487A75B-0B60-4889-ACBF-894286E0FE87}"/>
                </a:ext>
              </a:extLst>
            </p:cNvPr>
            <p:cNvSpPr txBox="1"/>
            <p:nvPr/>
          </p:nvSpPr>
          <p:spPr>
            <a:xfrm>
              <a:off x="5958228" y="3133244"/>
              <a:ext cx="2953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1,174 Bad products predicted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64619F8-8512-4E79-86D0-B2F645168C56}"/>
                </a:ext>
              </a:extLst>
            </p:cNvPr>
            <p:cNvSpPr txBox="1"/>
            <p:nvPr/>
          </p:nvSpPr>
          <p:spPr>
            <a:xfrm>
              <a:off x="5958228" y="3609998"/>
              <a:ext cx="347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35 Good products identified as bad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A3D9D30-CD06-4CC5-9194-44578A86DEEA}"/>
              </a:ext>
            </a:extLst>
          </p:cNvPr>
          <p:cNvGrpSpPr/>
          <p:nvPr/>
        </p:nvGrpSpPr>
        <p:grpSpPr>
          <a:xfrm>
            <a:off x="162962" y="4569658"/>
            <a:ext cx="5127785" cy="1526879"/>
            <a:chOff x="5032311" y="2525535"/>
            <a:chExt cx="5127785" cy="1526879"/>
          </a:xfrm>
        </p:grpSpPr>
        <p:sp>
          <p:nvSpPr>
            <p:cNvPr id="4" name="Arrow: Curved Right 3">
              <a:extLst>
                <a:ext uri="{FF2B5EF4-FFF2-40B4-BE49-F238E27FC236}">
                  <a16:creationId xmlns:a16="http://schemas.microsoft.com/office/drawing/2014/main" id="{B5A15099-A8F4-4D64-8EC2-9C36AA9E336F}"/>
                </a:ext>
              </a:extLst>
            </p:cNvPr>
            <p:cNvSpPr/>
            <p:nvPr/>
          </p:nvSpPr>
          <p:spPr>
            <a:xfrm>
              <a:off x="5032311" y="3167579"/>
              <a:ext cx="731520" cy="884835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Arrow: Curved Right 20">
              <a:extLst>
                <a:ext uri="{FF2B5EF4-FFF2-40B4-BE49-F238E27FC236}">
                  <a16:creationId xmlns:a16="http://schemas.microsoft.com/office/drawing/2014/main" id="{8D0423DE-367D-41A8-A1F3-0D573AADE015}"/>
                </a:ext>
              </a:extLst>
            </p:cNvPr>
            <p:cNvSpPr/>
            <p:nvPr/>
          </p:nvSpPr>
          <p:spPr>
            <a:xfrm flipH="1" flipV="1">
              <a:off x="9428576" y="3167579"/>
              <a:ext cx="731520" cy="884835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F4B368-FE92-4B9D-8570-8B04EF4F62F6}"/>
                </a:ext>
              </a:extLst>
            </p:cNvPr>
            <p:cNvSpPr txBox="1"/>
            <p:nvPr/>
          </p:nvSpPr>
          <p:spPr>
            <a:xfrm>
              <a:off x="5958228" y="2525535"/>
              <a:ext cx="3244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5">
                      <a:lumMod val="50000"/>
                    </a:schemeClr>
                  </a:solidFill>
                </a:rPr>
                <a:t>Cost / Benefit Analysis Required</a:t>
              </a:r>
            </a:p>
          </p:txBody>
        </p:sp>
      </p:grpSp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15D21A-B2C7-4AEF-ADA8-59281D16DFB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56" y="1687442"/>
            <a:ext cx="7197744" cy="359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5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6700-1992-40A7-9FDC-750F7EB2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Eliminate Failures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FCD4458-0FE6-4A6A-89D1-0B02C89A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8/23/2019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B85F23-5F09-4999-8F7D-E89350EB7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 product failures utilizing manufacturing data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3614BDE-E145-4E09-B86A-C094CCEB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38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2EF8FB8-CA40-404E-B2AF-8A0FD846405A}"/>
              </a:ext>
            </a:extLst>
          </p:cNvPr>
          <p:cNvGrpSpPr/>
          <p:nvPr/>
        </p:nvGrpSpPr>
        <p:grpSpPr>
          <a:xfrm>
            <a:off x="9606929" y="429401"/>
            <a:ext cx="1746871" cy="1260554"/>
            <a:chOff x="9606929" y="429401"/>
            <a:chExt cx="1746871" cy="1260554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34B2EC23-DD6D-4CB1-A58C-139ED70F0099}"/>
                </a:ext>
              </a:extLst>
            </p:cNvPr>
            <p:cNvSpPr/>
            <p:nvPr/>
          </p:nvSpPr>
          <p:spPr>
            <a:xfrm>
              <a:off x="9673097" y="1368799"/>
              <a:ext cx="1571465" cy="214213"/>
            </a:xfrm>
            <a:prstGeom prst="roundRect">
              <a:avLst/>
            </a:prstGeom>
            <a:solidFill>
              <a:srgbClr val="D8C3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ontent Placeholder 2">
              <a:extLst>
                <a:ext uri="{FF2B5EF4-FFF2-40B4-BE49-F238E27FC236}">
                  <a16:creationId xmlns:a16="http://schemas.microsoft.com/office/drawing/2014/main" id="{C2768F0B-0FEC-4B22-B40B-C0CDBE00013D}"/>
                </a:ext>
              </a:extLst>
            </p:cNvPr>
            <p:cNvSpPr txBox="1">
              <a:spLocks/>
            </p:cNvSpPr>
            <p:nvPr/>
          </p:nvSpPr>
          <p:spPr>
            <a:xfrm>
              <a:off x="9606929" y="429401"/>
              <a:ext cx="1746871" cy="1260554"/>
            </a:xfrm>
            <a:prstGeom prst="roundRect">
              <a:avLst/>
            </a:prstGeom>
            <a:noFill/>
          </p:spPr>
          <p:txBody>
            <a:bodyPr vert="horz" lIns="91440" tIns="45720" rIns="91440" bIns="45720" rtlCol="0" anchor="b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50000"/>
                </a:lnSpc>
                <a:buFont typeface="Arial" panose="020B0604020202020204" pitchFamily="34" charset="0"/>
                <a:buNone/>
              </a:pPr>
              <a:r>
                <a:rPr lang="en-US" sz="1400" dirty="0"/>
                <a:t>Objective</a:t>
              </a:r>
            </a:p>
            <a:p>
              <a:pPr marL="0" indent="0">
                <a:lnSpc>
                  <a:spcPct val="50000"/>
                </a:lnSpc>
                <a:buFont typeface="Arial" panose="020B0604020202020204" pitchFamily="34" charset="0"/>
                <a:buNone/>
              </a:pPr>
              <a:r>
                <a:rPr lang="en-US" sz="1400" dirty="0"/>
                <a:t>Facility Overview</a:t>
              </a:r>
            </a:p>
            <a:p>
              <a:pPr marL="0" indent="0">
                <a:lnSpc>
                  <a:spcPct val="50000"/>
                </a:lnSpc>
                <a:buFont typeface="Arial" panose="020B0604020202020204" pitchFamily="34" charset="0"/>
                <a:buNone/>
              </a:pPr>
              <a:r>
                <a:rPr lang="en-US" sz="1400" dirty="0"/>
                <a:t>The Data</a:t>
              </a:r>
            </a:p>
            <a:p>
              <a:pPr marL="0" indent="0">
                <a:lnSpc>
                  <a:spcPct val="50000"/>
                </a:lnSpc>
                <a:buFont typeface="Arial" panose="020B0604020202020204" pitchFamily="34" charset="0"/>
                <a:buNone/>
              </a:pPr>
              <a:r>
                <a:rPr lang="en-US" sz="1400" dirty="0"/>
                <a:t>Enhancing the Data</a:t>
              </a:r>
            </a:p>
            <a:p>
              <a:pPr marL="0" indent="0">
                <a:lnSpc>
                  <a:spcPct val="60000"/>
                </a:lnSpc>
                <a:buFont typeface="Arial" panose="020B0604020202020204" pitchFamily="34" charset="0"/>
                <a:buNone/>
              </a:pPr>
              <a:r>
                <a:rPr lang="en-US" sz="1400" dirty="0"/>
                <a:t>Our Solution	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1B2EF52-2A6A-46E3-8474-02507FB77F98}"/>
              </a:ext>
            </a:extLst>
          </p:cNvPr>
          <p:cNvSpPr txBox="1"/>
          <p:nvPr/>
        </p:nvSpPr>
        <p:spPr>
          <a:xfrm>
            <a:off x="3411416" y="3075057"/>
            <a:ext cx="50442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408822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8618C46-4EFB-4EC1-9533-3E19625A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8/23/2019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C8E4314-97BF-4DAE-84EF-1985965C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ABB4C5-F817-43D1-AD57-F302B50337E9}"/>
              </a:ext>
            </a:extLst>
          </p:cNvPr>
          <p:cNvSpPr/>
          <p:nvPr/>
        </p:nvSpPr>
        <p:spPr>
          <a:xfrm>
            <a:off x="9673097" y="511552"/>
            <a:ext cx="1571465" cy="214213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C19666-C3D7-4B63-A662-4B98A9634391}"/>
              </a:ext>
            </a:extLst>
          </p:cNvPr>
          <p:cNvSpPr txBox="1">
            <a:spLocks/>
          </p:cNvSpPr>
          <p:nvPr/>
        </p:nvSpPr>
        <p:spPr>
          <a:xfrm>
            <a:off x="9606929" y="429401"/>
            <a:ext cx="1746871" cy="1260554"/>
          </a:xfrm>
          <a:prstGeom prst="roundRect">
            <a:avLst/>
          </a:prstGeom>
          <a:noFill/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Objective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Facility Overview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The Data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Enhancing the Data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1400" dirty="0"/>
              <a:t>Our Solution	</a:t>
            </a:r>
          </a:p>
        </p:txBody>
      </p:sp>
      <p:sp>
        <p:nvSpPr>
          <p:cNvPr id="8" name="Footer Placeholder 45">
            <a:extLst>
              <a:ext uri="{FF2B5EF4-FFF2-40B4-BE49-F238E27FC236}">
                <a16:creationId xmlns:a16="http://schemas.microsoft.com/office/drawing/2014/main" id="{0FD7F2DA-47E5-479A-BDDF-BE46AC95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Predict product failures utilizing manufacturing data</a:t>
            </a:r>
          </a:p>
        </p:txBody>
      </p:sp>
    </p:spTree>
    <p:extLst>
      <p:ext uri="{BB962C8B-B14F-4D97-AF65-F5344CB8AC3E}">
        <p14:creationId xmlns:p14="http://schemas.microsoft.com/office/powerpoint/2010/main" val="370316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50">
        <p159:morph option="byChar"/>
      </p:transition>
    </mc:Choice>
    <mc:Fallback xmlns="">
      <p:transition spd="slow" advClick="0" advTm="25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6700-1992-40A7-9FDC-750F7EB2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Bosch Facility</a:t>
            </a:r>
          </a:p>
        </p:txBody>
      </p:sp>
      <p:sp>
        <p:nvSpPr>
          <p:cNvPr id="45" name="Date Placeholder 44">
            <a:extLst>
              <a:ext uri="{FF2B5EF4-FFF2-40B4-BE49-F238E27FC236}">
                <a16:creationId xmlns:a16="http://schemas.microsoft.com/office/drawing/2014/main" id="{77301B8B-1202-4CB9-ADDB-F3797388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8/23/2019</a:t>
            </a:r>
          </a:p>
        </p:txBody>
      </p:sp>
      <p:sp>
        <p:nvSpPr>
          <p:cNvPr id="46" name="Footer Placeholder 45">
            <a:extLst>
              <a:ext uri="{FF2B5EF4-FFF2-40B4-BE49-F238E27FC236}">
                <a16:creationId xmlns:a16="http://schemas.microsoft.com/office/drawing/2014/main" id="{8F0BA5B5-5F14-4D3A-A9F7-B93CC660B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 product failures utilizing manufacturing data</a:t>
            </a:r>
            <a:endParaRPr lang="en-US" dirty="0"/>
          </a:p>
        </p:txBody>
      </p: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5B821085-3A5D-4C46-B61F-D6A1F0F5E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F65CE3D-6280-4A0F-B02B-5C487B767998}"/>
              </a:ext>
            </a:extLst>
          </p:cNvPr>
          <p:cNvGrpSpPr/>
          <p:nvPr/>
        </p:nvGrpSpPr>
        <p:grpSpPr>
          <a:xfrm>
            <a:off x="1232930" y="2567834"/>
            <a:ext cx="9444353" cy="3653502"/>
            <a:chOff x="1232930" y="2567834"/>
            <a:chExt cx="9444353" cy="365350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3A52ECD-DC7C-439D-94A4-9F87CD50B6DE}"/>
                </a:ext>
              </a:extLst>
            </p:cNvPr>
            <p:cNvGrpSpPr/>
            <p:nvPr/>
          </p:nvGrpSpPr>
          <p:grpSpPr>
            <a:xfrm>
              <a:off x="1232930" y="2567840"/>
              <a:ext cx="9444353" cy="3073205"/>
              <a:chOff x="1239280" y="2873834"/>
              <a:chExt cx="9444353" cy="307320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536721A-0938-4B2D-AA2A-F8357F30F963}"/>
                  </a:ext>
                </a:extLst>
              </p:cNvPr>
              <p:cNvSpPr/>
              <p:nvPr/>
            </p:nvSpPr>
            <p:spPr>
              <a:xfrm>
                <a:off x="3715076" y="2873834"/>
                <a:ext cx="4500589" cy="307320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Bosch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Production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Facility</a:t>
                </a: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7D2567C-9576-4BD1-A15A-A019514D201B}"/>
                  </a:ext>
                </a:extLst>
              </p:cNvPr>
              <p:cNvGrpSpPr/>
              <p:nvPr/>
            </p:nvGrpSpPr>
            <p:grpSpPr>
              <a:xfrm>
                <a:off x="1239280" y="3378227"/>
                <a:ext cx="2312632" cy="2171199"/>
                <a:chOff x="1239280" y="2261492"/>
                <a:chExt cx="2312632" cy="2171199"/>
              </a:xfrm>
              <a:solidFill>
                <a:srgbClr val="A7BCE3"/>
              </a:solidFill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5EAB4ACF-0DF7-4DB6-9D79-CF0A6E9A9CB4}"/>
                    </a:ext>
                  </a:extLst>
                </p:cNvPr>
                <p:cNvSpPr/>
                <p:nvPr/>
              </p:nvSpPr>
              <p:spPr>
                <a:xfrm>
                  <a:off x="1239280" y="2261492"/>
                  <a:ext cx="1316736" cy="944880"/>
                </a:xfrm>
                <a:prstGeom prst="roundRect">
                  <a:avLst/>
                </a:prstGeom>
                <a:grp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Raw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Materials</a:t>
                  </a:r>
                </a:p>
              </p:txBody>
            </p: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3B9E56E9-2E9C-451C-92C0-A2633491F9A9}"/>
                    </a:ext>
                  </a:extLst>
                </p:cNvPr>
                <p:cNvSpPr/>
                <p:nvPr/>
              </p:nvSpPr>
              <p:spPr>
                <a:xfrm>
                  <a:off x="1239280" y="3487811"/>
                  <a:ext cx="1316736" cy="944880"/>
                </a:xfrm>
                <a:prstGeom prst="roundRect">
                  <a:avLst/>
                </a:prstGeom>
                <a:grp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Assembly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Parts</a:t>
                  </a:r>
                </a:p>
              </p:txBody>
            </p: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BE622074-44B7-4C2A-8309-6B67D11157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6234" y="3960251"/>
                  <a:ext cx="935678" cy="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E7B0A82D-17CC-4736-86B8-D5B443FA0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6234" y="2733932"/>
                  <a:ext cx="935678" cy="0"/>
                </a:xfrm>
                <a:prstGeom prst="straightConnector1">
                  <a:avLst/>
                </a:prstGeom>
                <a:grpFill/>
                <a:ln w="254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7BF9E1A3-39B4-47BE-99BF-40F727F02BAE}"/>
                  </a:ext>
                </a:extLst>
              </p:cNvPr>
              <p:cNvSpPr/>
              <p:nvPr/>
            </p:nvSpPr>
            <p:spPr>
              <a:xfrm>
                <a:off x="9366897" y="3378227"/>
                <a:ext cx="1316736" cy="944880"/>
              </a:xfrm>
              <a:prstGeom prst="roundRect">
                <a:avLst/>
              </a:prstGeom>
              <a:solidFill>
                <a:srgbClr val="92D050">
                  <a:alpha val="43000"/>
                </a:srgb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Good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Products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BAA700BC-2EA1-4589-B7E3-9302760AAD81}"/>
                  </a:ext>
                </a:extLst>
              </p:cNvPr>
              <p:cNvSpPr/>
              <p:nvPr/>
            </p:nvSpPr>
            <p:spPr>
              <a:xfrm>
                <a:off x="9366897" y="4604546"/>
                <a:ext cx="1316736" cy="944880"/>
              </a:xfrm>
              <a:prstGeom prst="roundRect">
                <a:avLst/>
              </a:prstGeom>
              <a:solidFill>
                <a:srgbClr val="FF0000">
                  <a:alpha val="18000"/>
                </a:srgb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Bad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Products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CB4C55A0-219F-4B62-8064-8A63964563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3787" y="5076986"/>
                <a:ext cx="935678" cy="0"/>
              </a:xfrm>
              <a:prstGeom prst="straightConnector1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96C525F-5A94-41F5-B71B-B30AC10A8D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3787" y="3850667"/>
                <a:ext cx="935678" cy="0"/>
              </a:xfrm>
              <a:prstGeom prst="straightConnector1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5DEB77E6-1055-4E20-9749-061764F95BFC}"/>
                </a:ext>
              </a:extLst>
            </p:cNvPr>
            <p:cNvSpPr/>
            <p:nvPr/>
          </p:nvSpPr>
          <p:spPr>
            <a:xfrm>
              <a:off x="3708726" y="2567834"/>
              <a:ext cx="4500589" cy="3073205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3EBBEE4-65E8-4909-A9E9-544F2698761C}"/>
                </a:ext>
              </a:extLst>
            </p:cNvPr>
            <p:cNvGrpSpPr/>
            <p:nvPr/>
          </p:nvGrpSpPr>
          <p:grpSpPr>
            <a:xfrm>
              <a:off x="4196864" y="5776047"/>
              <a:ext cx="3647974" cy="445289"/>
              <a:chOff x="6786613" y="5275688"/>
              <a:chExt cx="3647974" cy="445289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54EC97B-3D56-4E75-880A-B3F41E629C6E}"/>
                  </a:ext>
                </a:extLst>
              </p:cNvPr>
              <p:cNvCxnSpPr/>
              <p:nvPr/>
            </p:nvCxnSpPr>
            <p:spPr>
              <a:xfrm>
                <a:off x="6786613" y="5275688"/>
                <a:ext cx="3647974" cy="0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6603EA-75AC-4302-B1C7-ACB7634ACFF9}"/>
                  </a:ext>
                </a:extLst>
              </p:cNvPr>
              <p:cNvSpPr txBox="1"/>
              <p:nvPr/>
            </p:nvSpPr>
            <p:spPr>
              <a:xfrm>
                <a:off x="7831874" y="5351645"/>
                <a:ext cx="1417568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Product Flow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1DC9109-ECFD-4942-A866-BBED601279DC}"/>
              </a:ext>
            </a:extLst>
          </p:cNvPr>
          <p:cNvGrpSpPr/>
          <p:nvPr/>
        </p:nvGrpSpPr>
        <p:grpSpPr>
          <a:xfrm>
            <a:off x="9606929" y="429401"/>
            <a:ext cx="1746871" cy="1260554"/>
            <a:chOff x="9606929" y="429401"/>
            <a:chExt cx="1746871" cy="1260554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BF132D5-1630-4966-A1C8-89CB56194F66}"/>
                </a:ext>
              </a:extLst>
            </p:cNvPr>
            <p:cNvSpPr/>
            <p:nvPr/>
          </p:nvSpPr>
          <p:spPr>
            <a:xfrm>
              <a:off x="9673097" y="740152"/>
              <a:ext cx="1571465" cy="214213"/>
            </a:xfrm>
            <a:prstGeom prst="roundRect">
              <a:avLst/>
            </a:prstGeom>
            <a:solidFill>
              <a:srgbClr val="D8C3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5683ADDE-5858-48A6-BB66-BC1D5F0AF864}"/>
                </a:ext>
              </a:extLst>
            </p:cNvPr>
            <p:cNvSpPr txBox="1">
              <a:spLocks/>
            </p:cNvSpPr>
            <p:nvPr/>
          </p:nvSpPr>
          <p:spPr>
            <a:xfrm>
              <a:off x="9606929" y="429401"/>
              <a:ext cx="1746871" cy="1260554"/>
            </a:xfrm>
            <a:prstGeom prst="roundRect">
              <a:avLst/>
            </a:prstGeom>
            <a:noFill/>
          </p:spPr>
          <p:txBody>
            <a:bodyPr vert="horz" lIns="91440" tIns="45720" rIns="91440" bIns="45720" rtlCol="0" anchor="b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50000"/>
                </a:lnSpc>
                <a:buFont typeface="Arial" panose="020B0604020202020204" pitchFamily="34" charset="0"/>
                <a:buNone/>
              </a:pPr>
              <a:r>
                <a:rPr lang="en-US" sz="1400" dirty="0"/>
                <a:t>Objective</a:t>
              </a:r>
            </a:p>
            <a:p>
              <a:pPr marL="0" indent="0">
                <a:lnSpc>
                  <a:spcPct val="50000"/>
                </a:lnSpc>
                <a:buFont typeface="Arial" panose="020B0604020202020204" pitchFamily="34" charset="0"/>
                <a:buNone/>
              </a:pPr>
              <a:r>
                <a:rPr lang="en-US" sz="1400" dirty="0"/>
                <a:t>Facility Overview</a:t>
              </a:r>
            </a:p>
            <a:p>
              <a:pPr marL="0" indent="0">
                <a:lnSpc>
                  <a:spcPct val="50000"/>
                </a:lnSpc>
                <a:buFont typeface="Arial" panose="020B0604020202020204" pitchFamily="34" charset="0"/>
                <a:buNone/>
              </a:pPr>
              <a:r>
                <a:rPr lang="en-US" sz="1400" dirty="0"/>
                <a:t>The Data</a:t>
              </a:r>
            </a:p>
            <a:p>
              <a:pPr marL="0" indent="0">
                <a:lnSpc>
                  <a:spcPct val="50000"/>
                </a:lnSpc>
                <a:buFont typeface="Arial" panose="020B0604020202020204" pitchFamily="34" charset="0"/>
                <a:buNone/>
              </a:pPr>
              <a:r>
                <a:rPr lang="en-US" sz="1400" dirty="0"/>
                <a:t>Enhancing the Data</a:t>
              </a:r>
            </a:p>
            <a:p>
              <a:pPr marL="0" indent="0">
                <a:lnSpc>
                  <a:spcPct val="60000"/>
                </a:lnSpc>
                <a:buFont typeface="Arial" panose="020B0604020202020204" pitchFamily="34" charset="0"/>
                <a:buNone/>
              </a:pPr>
              <a:r>
                <a:rPr lang="en-US" sz="1400" dirty="0"/>
                <a:t>Our Solution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390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468ED9E-AA13-4515-A7EF-B76F76A92A8D}"/>
              </a:ext>
            </a:extLst>
          </p:cNvPr>
          <p:cNvSpPr/>
          <p:nvPr/>
        </p:nvSpPr>
        <p:spPr>
          <a:xfrm>
            <a:off x="3545562" y="1904380"/>
            <a:ext cx="7283385" cy="4451943"/>
          </a:xfrm>
          <a:prstGeom prst="roundRect">
            <a:avLst/>
          </a:prstGeom>
          <a:solidFill>
            <a:schemeClr val="tx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This project’s focus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F6700-1992-40A7-9FDC-750F7EB2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Focus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FCD4458-0FE6-4A6A-89D1-0B02C89A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8/23/2019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B85F23-5F09-4999-8F7D-E89350EB7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 product failures utilizing manufacturing data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3614BDE-E145-4E09-B86A-C094CCEB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6</a:t>
            </a:fld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536721A-0938-4B2D-AA2A-F8357F30F963}"/>
              </a:ext>
            </a:extLst>
          </p:cNvPr>
          <p:cNvSpPr/>
          <p:nvPr/>
        </p:nvSpPr>
        <p:spPr>
          <a:xfrm>
            <a:off x="3708726" y="2567840"/>
            <a:ext cx="4500589" cy="30732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Bosch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Production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Facility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D2567C-9576-4BD1-A15A-A019514D201B}"/>
              </a:ext>
            </a:extLst>
          </p:cNvPr>
          <p:cNvGrpSpPr/>
          <p:nvPr/>
        </p:nvGrpSpPr>
        <p:grpSpPr>
          <a:xfrm>
            <a:off x="1232930" y="3072233"/>
            <a:ext cx="2312632" cy="2171199"/>
            <a:chOff x="1239280" y="2261492"/>
            <a:chExt cx="2312632" cy="2171199"/>
          </a:xfrm>
          <a:solidFill>
            <a:srgbClr val="A7BCE3"/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EAB4ACF-0DF7-4DB6-9D79-CF0A6E9A9CB4}"/>
                </a:ext>
              </a:extLst>
            </p:cNvPr>
            <p:cNvSpPr/>
            <p:nvPr/>
          </p:nvSpPr>
          <p:spPr>
            <a:xfrm>
              <a:off x="1239280" y="2261492"/>
              <a:ext cx="1316736" cy="944880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Raw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Materials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B9E56E9-2E9C-451C-92C0-A2633491F9A9}"/>
                </a:ext>
              </a:extLst>
            </p:cNvPr>
            <p:cNvSpPr/>
            <p:nvPr/>
          </p:nvSpPr>
          <p:spPr>
            <a:xfrm>
              <a:off x="1239280" y="3487811"/>
              <a:ext cx="1316736" cy="944880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Assembly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Parts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E622074-44B7-4C2A-8309-6B67D1115702}"/>
                </a:ext>
              </a:extLst>
            </p:cNvPr>
            <p:cNvCxnSpPr>
              <a:cxnSpLocks/>
            </p:cNvCxnSpPr>
            <p:nvPr/>
          </p:nvCxnSpPr>
          <p:spPr>
            <a:xfrm>
              <a:off x="2616234" y="3960251"/>
              <a:ext cx="935678" cy="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7B0A82D-17CC-4736-86B8-D5B443FA0958}"/>
                </a:ext>
              </a:extLst>
            </p:cNvPr>
            <p:cNvCxnSpPr>
              <a:cxnSpLocks/>
            </p:cNvCxnSpPr>
            <p:nvPr/>
          </p:nvCxnSpPr>
          <p:spPr>
            <a:xfrm>
              <a:off x="2616234" y="2733932"/>
              <a:ext cx="935678" cy="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BF9E1A3-39B4-47BE-99BF-40F727F02BAE}"/>
              </a:ext>
            </a:extLst>
          </p:cNvPr>
          <p:cNvSpPr/>
          <p:nvPr/>
        </p:nvSpPr>
        <p:spPr>
          <a:xfrm>
            <a:off x="9360547" y="3072233"/>
            <a:ext cx="1316736" cy="944880"/>
          </a:xfrm>
          <a:prstGeom prst="roundRect">
            <a:avLst/>
          </a:prstGeom>
          <a:solidFill>
            <a:srgbClr val="92D050">
              <a:alpha val="43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Good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Products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AA700BC-2EA1-4589-B7E3-9302760AAD81}"/>
              </a:ext>
            </a:extLst>
          </p:cNvPr>
          <p:cNvSpPr/>
          <p:nvPr/>
        </p:nvSpPr>
        <p:spPr>
          <a:xfrm>
            <a:off x="9360547" y="4298552"/>
            <a:ext cx="1316736" cy="944880"/>
          </a:xfrm>
          <a:prstGeom prst="roundRect">
            <a:avLst/>
          </a:prstGeom>
          <a:solidFill>
            <a:srgbClr val="FF0000">
              <a:alpha val="18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Products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4C55A0-219F-4B62-8064-8A63964563E9}"/>
              </a:ext>
            </a:extLst>
          </p:cNvPr>
          <p:cNvCxnSpPr>
            <a:cxnSpLocks/>
          </p:cNvCxnSpPr>
          <p:nvPr/>
        </p:nvCxnSpPr>
        <p:spPr>
          <a:xfrm>
            <a:off x="8317437" y="4770992"/>
            <a:ext cx="935678" cy="0"/>
          </a:xfrm>
          <a:prstGeom prst="straightConnector1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6C525F-5A94-41F5-B71B-B30AC10A8D06}"/>
              </a:ext>
            </a:extLst>
          </p:cNvPr>
          <p:cNvCxnSpPr>
            <a:cxnSpLocks/>
          </p:cNvCxnSpPr>
          <p:nvPr/>
        </p:nvCxnSpPr>
        <p:spPr>
          <a:xfrm>
            <a:off x="8317437" y="3544673"/>
            <a:ext cx="935678" cy="0"/>
          </a:xfrm>
          <a:prstGeom prst="straightConnector1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BDA8F1C-705D-4310-845E-10A9ED6AA3C9}"/>
              </a:ext>
            </a:extLst>
          </p:cNvPr>
          <p:cNvSpPr txBox="1"/>
          <p:nvPr/>
        </p:nvSpPr>
        <p:spPr>
          <a:xfrm>
            <a:off x="5067045" y="2091656"/>
            <a:ext cx="178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 from this…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C3D1A8-386F-4A54-8A34-4CBB451CFD41}"/>
              </a:ext>
            </a:extLst>
          </p:cNvPr>
          <p:cNvCxnSpPr>
            <a:cxnSpLocks/>
          </p:cNvCxnSpPr>
          <p:nvPr/>
        </p:nvCxnSpPr>
        <p:spPr>
          <a:xfrm>
            <a:off x="7059897" y="2283138"/>
            <a:ext cx="2204926" cy="0"/>
          </a:xfrm>
          <a:prstGeom prst="straightConnector1">
            <a:avLst/>
          </a:prstGeom>
          <a:solidFill>
            <a:srgbClr val="A7BCE3"/>
          </a:solidFill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4B7D9BC-9B3C-48A4-A9FE-E5C326751695}"/>
              </a:ext>
            </a:extLst>
          </p:cNvPr>
          <p:cNvSpPr txBox="1"/>
          <p:nvPr/>
        </p:nvSpPr>
        <p:spPr>
          <a:xfrm>
            <a:off x="9303386" y="2087658"/>
            <a:ext cx="127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 This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83FABF-EDA0-45B1-9CD6-4CCB1CB88F93}"/>
              </a:ext>
            </a:extLst>
          </p:cNvPr>
          <p:cNvCxnSpPr>
            <a:cxnSpLocks/>
          </p:cNvCxnSpPr>
          <p:nvPr/>
        </p:nvCxnSpPr>
        <p:spPr>
          <a:xfrm>
            <a:off x="9946430" y="2420826"/>
            <a:ext cx="0" cy="518294"/>
          </a:xfrm>
          <a:prstGeom prst="straightConnector1">
            <a:avLst/>
          </a:prstGeom>
          <a:solidFill>
            <a:srgbClr val="A7BCE3"/>
          </a:solidFill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2EF8FB8-CA40-404E-B2AF-8A0FD846405A}"/>
              </a:ext>
            </a:extLst>
          </p:cNvPr>
          <p:cNvGrpSpPr/>
          <p:nvPr/>
        </p:nvGrpSpPr>
        <p:grpSpPr>
          <a:xfrm>
            <a:off x="9606929" y="429401"/>
            <a:ext cx="1746871" cy="1260554"/>
            <a:chOff x="9606929" y="429401"/>
            <a:chExt cx="1746871" cy="1260554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34B2EC23-DD6D-4CB1-A58C-139ED70F0099}"/>
                </a:ext>
              </a:extLst>
            </p:cNvPr>
            <p:cNvSpPr/>
            <p:nvPr/>
          </p:nvSpPr>
          <p:spPr>
            <a:xfrm>
              <a:off x="9673097" y="740152"/>
              <a:ext cx="1571465" cy="214213"/>
            </a:xfrm>
            <a:prstGeom prst="roundRect">
              <a:avLst/>
            </a:prstGeom>
            <a:solidFill>
              <a:srgbClr val="D8C3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ontent Placeholder 2">
              <a:extLst>
                <a:ext uri="{FF2B5EF4-FFF2-40B4-BE49-F238E27FC236}">
                  <a16:creationId xmlns:a16="http://schemas.microsoft.com/office/drawing/2014/main" id="{C2768F0B-0FEC-4B22-B40B-C0CDBE00013D}"/>
                </a:ext>
              </a:extLst>
            </p:cNvPr>
            <p:cNvSpPr txBox="1">
              <a:spLocks/>
            </p:cNvSpPr>
            <p:nvPr/>
          </p:nvSpPr>
          <p:spPr>
            <a:xfrm>
              <a:off x="9606929" y="429401"/>
              <a:ext cx="1746871" cy="1260554"/>
            </a:xfrm>
            <a:prstGeom prst="roundRect">
              <a:avLst/>
            </a:prstGeom>
            <a:noFill/>
          </p:spPr>
          <p:txBody>
            <a:bodyPr vert="horz" lIns="91440" tIns="45720" rIns="91440" bIns="45720" rtlCol="0" anchor="b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50000"/>
                </a:lnSpc>
                <a:buFont typeface="Arial" panose="020B0604020202020204" pitchFamily="34" charset="0"/>
                <a:buNone/>
              </a:pPr>
              <a:r>
                <a:rPr lang="en-US" sz="1400" dirty="0"/>
                <a:t>Objective</a:t>
              </a:r>
            </a:p>
            <a:p>
              <a:pPr marL="0" indent="0">
                <a:lnSpc>
                  <a:spcPct val="50000"/>
                </a:lnSpc>
                <a:buFont typeface="Arial" panose="020B0604020202020204" pitchFamily="34" charset="0"/>
                <a:buNone/>
              </a:pPr>
              <a:r>
                <a:rPr lang="en-US" sz="1400" dirty="0"/>
                <a:t>Facility Overview</a:t>
              </a:r>
            </a:p>
            <a:p>
              <a:pPr marL="0" indent="0">
                <a:lnSpc>
                  <a:spcPct val="50000"/>
                </a:lnSpc>
                <a:buFont typeface="Arial" panose="020B0604020202020204" pitchFamily="34" charset="0"/>
                <a:buNone/>
              </a:pPr>
              <a:r>
                <a:rPr lang="en-US" sz="1400" dirty="0"/>
                <a:t>The Data</a:t>
              </a:r>
            </a:p>
            <a:p>
              <a:pPr marL="0" indent="0">
                <a:lnSpc>
                  <a:spcPct val="50000"/>
                </a:lnSpc>
                <a:buFont typeface="Arial" panose="020B0604020202020204" pitchFamily="34" charset="0"/>
                <a:buNone/>
              </a:pPr>
              <a:r>
                <a:rPr lang="en-US" sz="1400" dirty="0"/>
                <a:t>Enhancing the Data</a:t>
              </a:r>
            </a:p>
            <a:p>
              <a:pPr marL="0" indent="0">
                <a:lnSpc>
                  <a:spcPct val="60000"/>
                </a:lnSpc>
                <a:buFont typeface="Arial" panose="020B0604020202020204" pitchFamily="34" charset="0"/>
                <a:buNone/>
              </a:pPr>
              <a:r>
                <a:rPr lang="en-US" sz="1400" dirty="0"/>
                <a:t>Our Solution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036490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6700-1992-40A7-9FDC-750F7EB20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926"/>
            <a:ext cx="10515600" cy="1325563"/>
          </a:xfrm>
        </p:spPr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C1866F6-0DD7-4A77-A4BB-DC0BFE47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8/23/2019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BFB3CA7-5478-4E6B-93CE-30D5D863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 product failures utilizing manufacturing data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D6343B5-1EA1-460A-AC8E-0376B539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7</a:t>
            </a:fld>
            <a:endParaRPr lang="en-US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1FD4880D-1B18-40A6-8EDB-4D37E73CBA8A}"/>
              </a:ext>
            </a:extLst>
          </p:cNvPr>
          <p:cNvSpPr txBox="1">
            <a:spLocks/>
          </p:cNvSpPr>
          <p:nvPr/>
        </p:nvSpPr>
        <p:spPr>
          <a:xfrm>
            <a:off x="162962" y="3902044"/>
            <a:ext cx="3545764" cy="2334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9976CAB-DEF3-425C-94CF-2A59DF4DC918}"/>
              </a:ext>
            </a:extLst>
          </p:cNvPr>
          <p:cNvSpPr/>
          <p:nvPr/>
        </p:nvSpPr>
        <p:spPr>
          <a:xfrm>
            <a:off x="9675319" y="920799"/>
            <a:ext cx="1571465" cy="214213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06DBB54-A515-47A9-BB1F-82D0E6DEB7E8}"/>
              </a:ext>
            </a:extLst>
          </p:cNvPr>
          <p:cNvSpPr txBox="1">
            <a:spLocks/>
          </p:cNvSpPr>
          <p:nvPr/>
        </p:nvSpPr>
        <p:spPr>
          <a:xfrm>
            <a:off x="9606929" y="429401"/>
            <a:ext cx="1746871" cy="1260554"/>
          </a:xfrm>
          <a:prstGeom prst="roundRect">
            <a:avLst/>
          </a:prstGeom>
          <a:noFill/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Objective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Facility Overview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The Data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Enhancing the Data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1400" dirty="0"/>
              <a:t>Our Solution	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503F97B1-B9A3-4524-840A-5D08BD454CAC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8/23/2019</a:t>
            </a:r>
          </a:p>
        </p:txBody>
      </p:sp>
      <p:sp>
        <p:nvSpPr>
          <p:cNvPr id="16" name="Footer Placeholder 11">
            <a:extLst>
              <a:ext uri="{FF2B5EF4-FFF2-40B4-BE49-F238E27FC236}">
                <a16:creationId xmlns:a16="http://schemas.microsoft.com/office/drawing/2014/main" id="{33DCC241-1CD6-40FE-A204-F6C5272366E3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Predict product failures utilizing manufacturing data</a:t>
            </a:r>
            <a:endParaRPr lang="en-US" dirty="0"/>
          </a:p>
        </p:txBody>
      </p:sp>
      <p:sp>
        <p:nvSpPr>
          <p:cNvPr id="17" name="Slide Number Placeholder 13">
            <a:extLst>
              <a:ext uri="{FF2B5EF4-FFF2-40B4-BE49-F238E27FC236}">
                <a16:creationId xmlns:a16="http://schemas.microsoft.com/office/drawing/2014/main" id="{055635FC-AE2B-4863-95FC-56C1DA477EA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32786A-AE33-4C2C-BB6A-43DB8D371D5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2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A81D33A-7036-44BA-815D-927EF10814AF}"/>
              </a:ext>
            </a:extLst>
          </p:cNvPr>
          <p:cNvSpPr/>
          <p:nvPr/>
        </p:nvSpPr>
        <p:spPr>
          <a:xfrm>
            <a:off x="9675319" y="920799"/>
            <a:ext cx="1571465" cy="214213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F6700-1992-40A7-9FDC-750F7EB2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produced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FCD4458-0FE6-4A6A-89D1-0B02C89A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8/23/2019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B85F23-5F09-4999-8F7D-E89350EB7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 product failures utilizing manufacturing data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3614BDE-E145-4E09-B86A-C094CCEB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8</a:t>
            </a:fld>
            <a:endParaRPr lang="en-US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C2768F0B-0FEC-4B22-B40B-C0CDBE00013D}"/>
              </a:ext>
            </a:extLst>
          </p:cNvPr>
          <p:cNvSpPr txBox="1">
            <a:spLocks/>
          </p:cNvSpPr>
          <p:nvPr/>
        </p:nvSpPr>
        <p:spPr>
          <a:xfrm>
            <a:off x="9606929" y="429401"/>
            <a:ext cx="1746871" cy="1260554"/>
          </a:xfrm>
          <a:prstGeom prst="roundRect">
            <a:avLst/>
          </a:prstGeom>
          <a:noFill/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Objective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Facility Overview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The Data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Enhancing the Data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1400" dirty="0"/>
              <a:t>Our Solution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C5B4D0-705A-40DE-AB6B-18DFE2E9D2E7}"/>
              </a:ext>
            </a:extLst>
          </p:cNvPr>
          <p:cNvSpPr txBox="1"/>
          <p:nvPr/>
        </p:nvSpPr>
        <p:spPr>
          <a:xfrm>
            <a:off x="5134165" y="369692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2,367,495 parts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3EA688E-36EA-45CE-9215-515E38F3AF3F}"/>
              </a:ext>
            </a:extLst>
          </p:cNvPr>
          <p:cNvSpPr/>
          <p:nvPr/>
        </p:nvSpPr>
        <p:spPr>
          <a:xfrm>
            <a:off x="2660699" y="1808401"/>
            <a:ext cx="6598910" cy="45060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Bosch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Production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Facility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D7790C-756C-42C7-8D67-F3B3B1DA70C5}"/>
              </a:ext>
            </a:extLst>
          </p:cNvPr>
          <p:cNvSpPr txBox="1"/>
          <p:nvPr/>
        </p:nvSpPr>
        <p:spPr>
          <a:xfrm>
            <a:off x="5170849" y="199380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2,367,495 parts</a:t>
            </a:r>
          </a:p>
        </p:txBody>
      </p:sp>
    </p:spTree>
    <p:extLst>
      <p:ext uri="{BB962C8B-B14F-4D97-AF65-F5344CB8AC3E}">
        <p14:creationId xmlns:p14="http://schemas.microsoft.com/office/powerpoint/2010/main" val="386367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6700-1992-40A7-9FDC-750F7EB20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926"/>
            <a:ext cx="10515600" cy="1325563"/>
          </a:xfrm>
        </p:spPr>
        <p:txBody>
          <a:bodyPr/>
          <a:lstStyle/>
          <a:p>
            <a:r>
              <a:rPr lang="en-US" dirty="0"/>
              <a:t>Parts with outcome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C1866F6-0DD7-4A77-A4BB-DC0BFE47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8/23/2019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BFB3CA7-5478-4E6B-93CE-30D5D863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 product failures utilizing manufacturing data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D6343B5-1EA1-460A-AC8E-0376B539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786A-AE33-4C2C-BB6A-43DB8D371D51}" type="slidenum">
              <a:rPr lang="en-US" smtClean="0"/>
              <a:t>9</a:t>
            </a:fld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536721A-0938-4B2D-AA2A-F8357F30F963}"/>
              </a:ext>
            </a:extLst>
          </p:cNvPr>
          <p:cNvSpPr/>
          <p:nvPr/>
        </p:nvSpPr>
        <p:spPr>
          <a:xfrm>
            <a:off x="2659565" y="1815226"/>
            <a:ext cx="6598909" cy="4506033"/>
          </a:xfrm>
          <a:prstGeom prst="roundRect">
            <a:avLst/>
          </a:prstGeom>
          <a:solidFill>
            <a:srgbClr val="BDD3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1FD4880D-1B18-40A6-8EDB-4D37E73CBA8A}"/>
              </a:ext>
            </a:extLst>
          </p:cNvPr>
          <p:cNvSpPr txBox="1">
            <a:spLocks/>
          </p:cNvSpPr>
          <p:nvPr/>
        </p:nvSpPr>
        <p:spPr>
          <a:xfrm>
            <a:off x="162962" y="3902044"/>
            <a:ext cx="3545764" cy="2334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9976CAB-DEF3-425C-94CF-2A59DF4DC918}"/>
              </a:ext>
            </a:extLst>
          </p:cNvPr>
          <p:cNvSpPr/>
          <p:nvPr/>
        </p:nvSpPr>
        <p:spPr>
          <a:xfrm>
            <a:off x="9675319" y="920799"/>
            <a:ext cx="1571465" cy="214213"/>
          </a:xfrm>
          <a:prstGeom prst="roundRect">
            <a:avLst/>
          </a:prstGeom>
          <a:solidFill>
            <a:srgbClr val="D8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06DBB54-A515-47A9-BB1F-82D0E6DEB7E8}"/>
              </a:ext>
            </a:extLst>
          </p:cNvPr>
          <p:cNvSpPr txBox="1">
            <a:spLocks/>
          </p:cNvSpPr>
          <p:nvPr/>
        </p:nvSpPr>
        <p:spPr>
          <a:xfrm>
            <a:off x="9606929" y="429401"/>
            <a:ext cx="1746871" cy="1260554"/>
          </a:xfrm>
          <a:prstGeom prst="roundRect">
            <a:avLst/>
          </a:prstGeom>
          <a:noFill/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Objective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Facility Overview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The Data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sz="1400" dirty="0"/>
              <a:t>Enhancing the Data</a:t>
            </a:r>
          </a:p>
          <a:p>
            <a:pPr marL="0" indent="0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sz="1400" dirty="0"/>
              <a:t>Our Solution	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499C645-D3E2-488A-9306-D8731FF49261}"/>
              </a:ext>
            </a:extLst>
          </p:cNvPr>
          <p:cNvSpPr/>
          <p:nvPr/>
        </p:nvSpPr>
        <p:spPr>
          <a:xfrm>
            <a:off x="3708726" y="2567840"/>
            <a:ext cx="4500589" cy="30732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1,183,747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(known outcomes)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BC6AC8-0CBD-4D67-AAD4-37B886E409CD}"/>
              </a:ext>
            </a:extLst>
          </p:cNvPr>
          <p:cNvSpPr txBox="1"/>
          <p:nvPr/>
        </p:nvSpPr>
        <p:spPr>
          <a:xfrm>
            <a:off x="5170849" y="199380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2,367,495 parts</a:t>
            </a:r>
          </a:p>
        </p:txBody>
      </p:sp>
    </p:spTree>
    <p:extLst>
      <p:ext uri="{BB962C8B-B14F-4D97-AF65-F5344CB8AC3E}">
        <p14:creationId xmlns:p14="http://schemas.microsoft.com/office/powerpoint/2010/main" val="131183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6872</TotalTime>
  <Words>1105</Words>
  <Application>Microsoft Office PowerPoint</Application>
  <PresentationFormat>Widescreen</PresentationFormat>
  <Paragraphs>503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Eliminating Failures</vt:lpstr>
      <vt:lpstr>Presentation Overview</vt:lpstr>
      <vt:lpstr>PowerPoint Presentation</vt:lpstr>
      <vt:lpstr>PowerPoint Presentation</vt:lpstr>
      <vt:lpstr>The Bosch Facility</vt:lpstr>
      <vt:lpstr>Project Focus</vt:lpstr>
      <vt:lpstr>The Data</vt:lpstr>
      <vt:lpstr>Parts produced</vt:lpstr>
      <vt:lpstr>Parts with outcome</vt:lpstr>
      <vt:lpstr>Parts with outcome</vt:lpstr>
      <vt:lpstr>Product Failure Rate (1/172)</vt:lpstr>
      <vt:lpstr>Product Failure Rate (1/172)</vt:lpstr>
      <vt:lpstr>Production lines</vt:lpstr>
      <vt:lpstr>Production stations</vt:lpstr>
      <vt:lpstr>The Data - What we learned</vt:lpstr>
      <vt:lpstr>Time and Date (3 months)</vt:lpstr>
      <vt:lpstr>Time and Date (3 months)</vt:lpstr>
      <vt:lpstr>Production by Line</vt:lpstr>
      <vt:lpstr>Production by Station</vt:lpstr>
      <vt:lpstr>Production by Pod</vt:lpstr>
      <vt:lpstr>Routes through Pods</vt:lpstr>
      <vt:lpstr>Routes through Line</vt:lpstr>
      <vt:lpstr>Routes through Station</vt:lpstr>
      <vt:lpstr>Enhancement summary</vt:lpstr>
      <vt:lpstr>PowerPoint Presentation</vt:lpstr>
      <vt:lpstr>The Target…</vt:lpstr>
      <vt:lpstr>Predicted failures</vt:lpstr>
      <vt:lpstr>Adjustments for cost/benefit</vt:lpstr>
      <vt:lpstr>How it works and why you care</vt:lpstr>
      <vt:lpstr>Original Measurements</vt:lpstr>
      <vt:lpstr>Lines</vt:lpstr>
      <vt:lpstr>Stations</vt:lpstr>
      <vt:lpstr>Pods</vt:lpstr>
      <vt:lpstr>Production sequence</vt:lpstr>
      <vt:lpstr>How it works and why you care</vt:lpstr>
      <vt:lpstr>Eliminate Failures</vt:lpstr>
      <vt:lpstr>What now…</vt:lpstr>
      <vt:lpstr>Eliminate Failures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Failure</dc:title>
  <dc:creator>Thomas Widdows</dc:creator>
  <cp:lastModifiedBy>Thomas Widdows</cp:lastModifiedBy>
  <cp:revision>209</cp:revision>
  <dcterms:created xsi:type="dcterms:W3CDTF">2019-08-22T21:44:27Z</dcterms:created>
  <dcterms:modified xsi:type="dcterms:W3CDTF">2019-09-16T13:40:01Z</dcterms:modified>
</cp:coreProperties>
</file>