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5" r:id="rId3"/>
    <p:sldId id="393" r:id="rId4"/>
    <p:sldId id="370" r:id="rId5"/>
    <p:sldId id="389" r:id="rId6"/>
    <p:sldId id="390" r:id="rId7"/>
    <p:sldId id="394" r:id="rId8"/>
    <p:sldId id="395" r:id="rId9"/>
    <p:sldId id="392" r:id="rId10"/>
    <p:sldId id="396" r:id="rId11"/>
    <p:sldId id="373" r:id="rId12"/>
    <p:sldId id="374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75" r:id="rId21"/>
    <p:sldId id="383" r:id="rId22"/>
    <p:sldId id="384" r:id="rId23"/>
    <p:sldId id="385" r:id="rId24"/>
    <p:sldId id="397" r:id="rId25"/>
    <p:sldId id="386" r:id="rId26"/>
    <p:sldId id="399" r:id="rId27"/>
    <p:sldId id="400" r:id="rId28"/>
    <p:sldId id="40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66661B-A9A5-4A37-98C7-6A79ED484179}">
          <p14:sldIdLst>
            <p14:sldId id="256"/>
            <p14:sldId id="365"/>
            <p14:sldId id="393"/>
            <p14:sldId id="370"/>
            <p14:sldId id="389"/>
            <p14:sldId id="390"/>
            <p14:sldId id="394"/>
            <p14:sldId id="395"/>
            <p14:sldId id="392"/>
            <p14:sldId id="396"/>
            <p14:sldId id="373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75"/>
            <p14:sldId id="383"/>
            <p14:sldId id="384"/>
            <p14:sldId id="385"/>
            <p14:sldId id="397"/>
            <p14:sldId id="386"/>
            <p14:sldId id="399"/>
            <p14:sldId id="400"/>
            <p14:sldId id="401"/>
          </p14:sldIdLst>
        </p14:section>
        <p14:section name="Untitled Section" id="{5BEB987A-F8CA-486C-B23C-AC4EA8A5812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7DC"/>
    <a:srgbClr val="FA0000"/>
    <a:srgbClr val="FFFF00"/>
    <a:srgbClr val="33CC33"/>
    <a:srgbClr val="BDD3FF"/>
    <a:srgbClr val="9BBCFF"/>
    <a:srgbClr val="D1E0FF"/>
    <a:srgbClr val="8BB2FF"/>
    <a:srgbClr val="6699FF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0" autoAdjust="0"/>
    <p:restoredTop sz="93290" autoAdjust="0"/>
  </p:normalViewPr>
  <p:slideViewPr>
    <p:cSldViewPr snapToGrid="0">
      <p:cViewPr varScale="1">
        <p:scale>
          <a:sx n="152" d="100"/>
          <a:sy n="152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9" d="100"/>
          <a:sy n="139" d="100"/>
        </p:scale>
        <p:origin x="378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F9B8A0-DFA7-48E2-920B-C90F012B1A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F31C8-A1E7-4C5B-8314-7C50E8C410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8C75D-E3E6-42F8-B785-A8C68D319FC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DC531-F809-45A2-90A9-6264A3B38E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09E29-C562-4537-8876-583B906200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0249E-C51C-4AE5-B1F2-43999D58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3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8052-E224-4847-8478-38046E1A576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FD487-8A0C-4480-9CCD-64B79B2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Identifying a target player on the Fútbol pitch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6C7-2842-4489-B770-55EE9C8F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9210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164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5371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957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1457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5847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144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3523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5337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420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70033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slow">
    <p:wipe dir="r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.jpe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.jpe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.jpe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.jpe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26" Type="http://schemas.openxmlformats.org/officeDocument/2006/relationships/image" Target="../media/image27.jpg"/><Relationship Id="rId3" Type="http://schemas.openxmlformats.org/officeDocument/2006/relationships/image" Target="../media/image4.png"/><Relationship Id="rId21" Type="http://schemas.openxmlformats.org/officeDocument/2006/relationships/image" Target="../media/image22.jp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17" Type="http://schemas.openxmlformats.org/officeDocument/2006/relationships/image" Target="../media/image18.JPG"/><Relationship Id="rId25" Type="http://schemas.openxmlformats.org/officeDocument/2006/relationships/image" Target="../media/image26.jp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29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24" Type="http://schemas.openxmlformats.org/officeDocument/2006/relationships/image" Target="../media/image25.jpg"/><Relationship Id="rId32" Type="http://schemas.openxmlformats.org/officeDocument/2006/relationships/image" Target="../media/image1.jpe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23" Type="http://schemas.openxmlformats.org/officeDocument/2006/relationships/image" Target="../media/image24.jpg"/><Relationship Id="rId28" Type="http://schemas.openxmlformats.org/officeDocument/2006/relationships/image" Target="../media/image29.jp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jp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jpg"/><Relationship Id="rId22" Type="http://schemas.openxmlformats.org/officeDocument/2006/relationships/image" Target="../media/image23.jpg"/><Relationship Id="rId27" Type="http://schemas.openxmlformats.org/officeDocument/2006/relationships/image" Target="../media/image28.jpg"/><Relationship Id="rId30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.jpe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sasports.org/recruiting/how-to-get-recruited/scholarship-fac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C6F2-49CA-4D3A-8651-69211104B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1916"/>
            <a:ext cx="12192000" cy="108628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cap="small" dirty="0">
                <a:solidFill>
                  <a:srgbClr val="D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Facial Recognition of</a:t>
            </a:r>
            <a:br>
              <a:rPr lang="en-US" b="1" cap="small" dirty="0">
                <a:solidFill>
                  <a:srgbClr val="D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cap="small" dirty="0">
                <a:solidFill>
                  <a:srgbClr val="D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Fútbol Players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F1FB6-8BBE-4592-ACE2-EDF99E611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243" y="3429000"/>
            <a:ext cx="9144000" cy="1031694"/>
          </a:xfrm>
        </p:spPr>
        <p:txBody>
          <a:bodyPr>
            <a:normAutofit/>
          </a:bodyPr>
          <a:lstStyle/>
          <a:p>
            <a:r>
              <a:rPr lang="en-US" sz="2800" dirty="0"/>
              <a:t>Identifying a target player on the Fútbol pitch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ABCFA9-F3BA-4FBC-ABF6-1F6605B2E63E}"/>
              </a:ext>
            </a:extLst>
          </p:cNvPr>
          <p:cNvSpPr txBox="1">
            <a:spLocks/>
          </p:cNvSpPr>
          <p:nvPr/>
        </p:nvSpPr>
        <p:spPr>
          <a:xfrm>
            <a:off x="1626243" y="5219790"/>
            <a:ext cx="9144000" cy="1031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Thomas Widdows</a:t>
            </a:r>
          </a:p>
          <a:p>
            <a:r>
              <a:rPr lang="en-US" dirty="0"/>
              <a:t>Capstone 2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851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B9E571-769D-477D-A02B-123DBFA4954E}"/>
              </a:ext>
            </a:extLst>
          </p:cNvPr>
          <p:cNvSpPr/>
          <p:nvPr/>
        </p:nvSpPr>
        <p:spPr>
          <a:xfrm>
            <a:off x="9349483" y="150912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2DA12-70E9-4690-8874-03C911AB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0997-5776-4F02-AEE8-1C1CE2FD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3668-EAFE-46FF-B64B-AA1ACEB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D325-9CD6-4FC4-B306-AB1B9D6F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BA9A-68EE-478D-843C-E19E0782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71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11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16791610" y="-758333"/>
            <a:ext cx="4293366" cy="4669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474313" y="2067043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1690582"/>
            <a:ext cx="641880" cy="634771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1690582"/>
            <a:ext cx="641880" cy="634771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1690582"/>
            <a:ext cx="641880" cy="634771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1690582"/>
            <a:ext cx="641880" cy="634771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1690582"/>
            <a:ext cx="641880" cy="63477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5977" y="-1690582"/>
            <a:ext cx="641880" cy="634771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7061349" y="-3804565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8136453" y="-2919684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033580" y="-3801717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7465977" y="-3828520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20143400" y="-3786443"/>
            <a:ext cx="162146" cy="1973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20703864" y="-3786443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7D3FD4-2BC0-4E6D-8108-579988BAFA29}"/>
              </a:ext>
            </a:extLst>
          </p:cNvPr>
          <p:cNvSpPr/>
          <p:nvPr/>
        </p:nvSpPr>
        <p:spPr>
          <a:xfrm>
            <a:off x="9349483" y="150912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53132FA2-BAB7-46A4-9451-4463CE4F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59159408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12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16791610" y="-758333"/>
            <a:ext cx="4293366" cy="4669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474313" y="2067043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1690582"/>
            <a:ext cx="641880" cy="634771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1690582"/>
            <a:ext cx="641880" cy="634771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1690582"/>
            <a:ext cx="641880" cy="634771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1690582"/>
            <a:ext cx="641880" cy="634771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1690582"/>
            <a:ext cx="641880" cy="63477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5977" y="-1690582"/>
            <a:ext cx="641880" cy="634771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193556" y="2422378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3705489" y="2495008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2269929" y="2349350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9184593" y="2463344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0657660" y="249282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423A669-8CE9-434B-84DA-7C17715ADC68}"/>
              </a:ext>
            </a:extLst>
          </p:cNvPr>
          <p:cNvSpPr/>
          <p:nvPr/>
        </p:nvSpPr>
        <p:spPr>
          <a:xfrm>
            <a:off x="9349483" y="384824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2BD73DBC-D0DB-451E-89E4-260FC985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00619FC-D757-4401-A4F0-67CEF92B7666}"/>
              </a:ext>
            </a:extLst>
          </p:cNvPr>
          <p:cNvSpPr/>
          <p:nvPr/>
        </p:nvSpPr>
        <p:spPr>
          <a:xfrm>
            <a:off x="4000060" y="4726924"/>
            <a:ext cx="356616" cy="4663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13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4267092" y="11186017"/>
            <a:ext cx="4293366" cy="4669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461478" y="209637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118422"/>
            <a:ext cx="1155801" cy="1143000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0" y="5118422"/>
            <a:ext cx="1155801" cy="1143000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6" y="5118422"/>
            <a:ext cx="1155801" cy="1143000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177" y="5118422"/>
            <a:ext cx="1155801" cy="11430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7092" y="5118422"/>
            <a:ext cx="1155801" cy="1143000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E55CD32-ED71-4E09-8646-38B3E061C8B1}"/>
              </a:ext>
            </a:extLst>
          </p:cNvPr>
          <p:cNvSpPr/>
          <p:nvPr/>
        </p:nvSpPr>
        <p:spPr>
          <a:xfrm>
            <a:off x="9349483" y="384824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B00FD600-A01D-4987-AC99-1D17FED3F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66" y="5118422"/>
            <a:ext cx="1155801" cy="1143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F4613D4-D83B-41F3-8B23-A4DEDC9B3956}"/>
              </a:ext>
            </a:extLst>
          </p:cNvPr>
          <p:cNvGrpSpPr/>
          <p:nvPr/>
        </p:nvGrpSpPr>
        <p:grpSpPr>
          <a:xfrm>
            <a:off x="1193556" y="2347117"/>
            <a:ext cx="9820720" cy="2846151"/>
            <a:chOff x="1193556" y="2347117"/>
            <a:chExt cx="9820720" cy="284615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DFA84BA-AB33-4A76-ABF3-043C72C948E2}"/>
                </a:ext>
              </a:extLst>
            </p:cNvPr>
            <p:cNvSpPr/>
            <p:nvPr/>
          </p:nvSpPr>
          <p:spPr>
            <a:xfrm>
              <a:off x="1193556" y="2420145"/>
              <a:ext cx="357130" cy="464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29A9BAD-F2F3-4780-9D86-6C14510F8033}"/>
                </a:ext>
              </a:extLst>
            </p:cNvPr>
            <p:cNvSpPr/>
            <p:nvPr/>
          </p:nvSpPr>
          <p:spPr>
            <a:xfrm>
              <a:off x="3705489" y="2492775"/>
              <a:ext cx="331000" cy="466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4384F41-F1C9-4318-943F-D36D27FF49D5}"/>
                </a:ext>
              </a:extLst>
            </p:cNvPr>
            <p:cNvSpPr/>
            <p:nvPr/>
          </p:nvSpPr>
          <p:spPr>
            <a:xfrm>
              <a:off x="2269929" y="2347117"/>
              <a:ext cx="299696" cy="466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3802015-4FA8-4161-ACCB-3EB2446C1055}"/>
                </a:ext>
              </a:extLst>
            </p:cNvPr>
            <p:cNvSpPr/>
            <p:nvPr/>
          </p:nvSpPr>
          <p:spPr>
            <a:xfrm>
              <a:off x="9184593" y="2461111"/>
              <a:ext cx="356616" cy="4663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8974C0A-73E3-4F3E-8FAA-48D2B682F85A}"/>
                </a:ext>
              </a:extLst>
            </p:cNvPr>
            <p:cNvSpPr/>
            <p:nvPr/>
          </p:nvSpPr>
          <p:spPr>
            <a:xfrm>
              <a:off x="10657660" y="2490594"/>
              <a:ext cx="356616" cy="466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69E1694-12FA-4DE7-9FC5-254EE4214C45}"/>
                </a:ext>
              </a:extLst>
            </p:cNvPr>
            <p:cNvSpPr/>
            <p:nvPr/>
          </p:nvSpPr>
          <p:spPr>
            <a:xfrm>
              <a:off x="4000060" y="4726924"/>
              <a:ext cx="356616" cy="4663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99643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Objects (non-faces)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14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3454104"/>
            <a:ext cx="10805802" cy="832145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690532" y="-445156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770821"/>
            <a:ext cx="1155801" cy="1143000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1770821"/>
            <a:ext cx="1155801" cy="1143000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1770821"/>
            <a:ext cx="1155801" cy="1143000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770821"/>
            <a:ext cx="1155801" cy="1143000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1770821"/>
            <a:ext cx="1155801" cy="11430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2826" y="1770821"/>
            <a:ext cx="1155801" cy="1143000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409775" y="-40962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6556045" y="-3864133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3921708" y="-4023595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2486148" y="-4169253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9400812" y="-4055259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0873879" y="-4025776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607837B-F628-4A98-A6FA-5E81E3D9A644}"/>
              </a:ext>
            </a:extLst>
          </p:cNvPr>
          <p:cNvSpPr/>
          <p:nvPr/>
        </p:nvSpPr>
        <p:spPr>
          <a:xfrm>
            <a:off x="9349483" y="597469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AE714187-95D4-431E-B4B8-868B944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361533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Objects (non-faces)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15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3798627" y="10261116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3454104"/>
            <a:ext cx="10805802" cy="832145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251065" y="846434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770821"/>
            <a:ext cx="1155801" cy="1143000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1770821"/>
            <a:ext cx="1155801" cy="1143000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1770821"/>
            <a:ext cx="1155801" cy="1143000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770821"/>
            <a:ext cx="1155801" cy="1143000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1770821"/>
            <a:ext cx="1155801" cy="11430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2826" y="1770821"/>
            <a:ext cx="1155801" cy="1143000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409775" y="-40962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6556045" y="-3864133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3921708" y="-4023595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2486148" y="-4169253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9400812" y="-4055259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0873879" y="-4025776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4906665"/>
            <a:ext cx="1155801" cy="1143000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4906665"/>
            <a:ext cx="1155801" cy="1143000"/>
          </a:xfrm>
          <a:prstGeom prst="rect">
            <a:avLst/>
          </a:prstGeom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4906665"/>
            <a:ext cx="1155801" cy="1143000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4906665"/>
            <a:ext cx="1155801" cy="1143000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4906665"/>
            <a:ext cx="1155801" cy="1143000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8BC66F7-654F-457B-8E15-4C1317E81C10}"/>
              </a:ext>
            </a:extLst>
          </p:cNvPr>
          <p:cNvSpPr/>
          <p:nvPr/>
        </p:nvSpPr>
        <p:spPr>
          <a:xfrm>
            <a:off x="9349483" y="597469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0A152A-E4CD-4935-9EA0-A5C07854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6873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d"/>
      </p:transition>
    </mc:Choice>
    <mc:Fallback xmlns="">
      <p:transition spd="slow">
        <p:wipe dir="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Out-of-Focus 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16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257602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848289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4660026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4660026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4660026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4660026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4660026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4660026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677657"/>
            <a:ext cx="1155801" cy="1143000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1677657"/>
            <a:ext cx="1155801" cy="1143000"/>
          </a:xfrm>
          <a:prstGeom prst="rect">
            <a:avLst/>
          </a:prstGeom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1677657"/>
            <a:ext cx="1155801" cy="1143000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677657"/>
            <a:ext cx="1155801" cy="1143000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1677657"/>
            <a:ext cx="1155801" cy="1143000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6F82A8-4644-4697-AA93-A84952548150}"/>
              </a:ext>
            </a:extLst>
          </p:cNvPr>
          <p:cNvSpPr/>
          <p:nvPr/>
        </p:nvSpPr>
        <p:spPr>
          <a:xfrm>
            <a:off x="9349483" y="817206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499F4A45-DBC1-4F00-9592-810F9893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672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Out-of-Focus 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17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4691029"/>
            <a:ext cx="1152144" cy="1139384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8" y="4692259"/>
            <a:ext cx="1152144" cy="1139384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4692259"/>
            <a:ext cx="1152144" cy="1139384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3949317" y="11095666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257602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848289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4660026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4660026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4660026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4660026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4660026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4660026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677657"/>
            <a:ext cx="1155801" cy="1143000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1677657"/>
            <a:ext cx="1155801" cy="1143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1677657"/>
            <a:ext cx="1155801" cy="1143000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677657"/>
            <a:ext cx="1155801" cy="1143000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1677657"/>
            <a:ext cx="1155801" cy="1143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2DD84C8-263B-4958-A055-CB363011C064}"/>
              </a:ext>
            </a:extLst>
          </p:cNvPr>
          <p:cNvSpPr/>
          <p:nvPr/>
        </p:nvSpPr>
        <p:spPr>
          <a:xfrm>
            <a:off x="9349483" y="817206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14D4D149-6149-4BC0-BA18-3E89CEA0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212355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d"/>
      </p:transition>
    </mc:Choice>
    <mc:Fallback xmlns="">
      <p:transition spd="slow">
        <p:wipe dir="d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Target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18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676346"/>
            <a:ext cx="1152144" cy="1139384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8" y="1677576"/>
            <a:ext cx="1152144" cy="1139384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677576"/>
            <a:ext cx="1152144" cy="1139384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810" y="253752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3255264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-1442995"/>
            <a:ext cx="10808208" cy="50292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848289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4660026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4660026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4660026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4660026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4660026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4660026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-3022940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-3022940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-3022940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3022940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-3022940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018D8FE-C70C-4237-B903-80432E7A3FD4}"/>
              </a:ext>
            </a:extLst>
          </p:cNvPr>
          <p:cNvSpPr/>
          <p:nvPr/>
        </p:nvSpPr>
        <p:spPr>
          <a:xfrm>
            <a:off x="9349483" y="1029855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A0510FC-9DCE-4AAC-A416-A661EE4B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681214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Target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19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676346"/>
            <a:ext cx="1152144" cy="1139384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8" y="1677576"/>
            <a:ext cx="1152144" cy="11393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677576"/>
            <a:ext cx="1152144" cy="11393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4652167"/>
            <a:ext cx="1152144" cy="113938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3255264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-1442995"/>
            <a:ext cx="10808208" cy="50292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848289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4660026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4660026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4660026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4660026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4660026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4826" y="-4660026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-3022940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-3022940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-3022940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3022940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-3022940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776DEAAE-6C44-4241-A8F5-A98930FC8F59}"/>
              </a:ext>
            </a:extLst>
          </p:cNvPr>
          <p:cNvGrpSpPr/>
          <p:nvPr/>
        </p:nvGrpSpPr>
        <p:grpSpPr>
          <a:xfrm>
            <a:off x="712826" y="7460195"/>
            <a:ext cx="11142511" cy="3593552"/>
            <a:chOff x="474313" y="2067043"/>
            <a:chExt cx="11142511" cy="3593552"/>
          </a:xfrm>
        </p:grpSpPr>
        <p:pic>
          <p:nvPicPr>
            <p:cNvPr id="73" name="Picture 72" descr="A group of people playing football on a field&#10;&#10;Description automatically generated">
              <a:extLst>
                <a:ext uri="{FF2B5EF4-FFF2-40B4-BE49-F238E27FC236}">
                  <a16:creationId xmlns:a16="http://schemas.microsoft.com/office/drawing/2014/main" id="{17295C12-AE1B-4E61-8C51-7A37FC1C0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89" t="34315" r="7278" b="35917"/>
            <a:stretch/>
          </p:blipFill>
          <p:spPr>
            <a:xfrm>
              <a:off x="474313" y="2067043"/>
              <a:ext cx="11142511" cy="3593552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D87138C-0C62-4DA7-8743-5282F1DFABE7}"/>
                </a:ext>
              </a:extLst>
            </p:cNvPr>
            <p:cNvSpPr/>
            <p:nvPr/>
          </p:nvSpPr>
          <p:spPr>
            <a:xfrm>
              <a:off x="9184593" y="2463344"/>
              <a:ext cx="356616" cy="4663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1012EDC-99F2-4856-BB23-58A78A648CB6}"/>
              </a:ext>
            </a:extLst>
          </p:cNvPr>
          <p:cNvSpPr/>
          <p:nvPr/>
        </p:nvSpPr>
        <p:spPr>
          <a:xfrm>
            <a:off x="9349483" y="1256677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4BBE502A-6C84-4394-882D-D8F9D1DC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2151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u"/>
      </p:transition>
    </mc:Choice>
    <mc:Fallback xmlns="">
      <p:transition spd="slow">
        <p:wipe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CC4-0D5B-4143-B96C-C6829645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Soccer Scholarship Requirement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876E-0EAE-4D61-A484-CDA400D4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4/21/2020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3DEC-159B-4787-94C6-9E90057B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79F7-6436-4CDC-B1E7-E8A1A36D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F1852-35D9-493B-9B06-CECBCB050196}"/>
              </a:ext>
            </a:extLst>
          </p:cNvPr>
          <p:cNvSpPr/>
          <p:nvPr/>
        </p:nvSpPr>
        <p:spPr>
          <a:xfrm>
            <a:off x="838199" y="1870076"/>
            <a:ext cx="1051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College coaches require soccer players to submit highlight video and game film to be considered for an athletic scholarship. </a:t>
            </a:r>
          </a:p>
        </p:txBody>
      </p:sp>
      <p:pic>
        <p:nvPicPr>
          <p:cNvPr id="14" name="Picture 13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538DE7D0-196F-4730-B0F7-E6E7890CC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5775" r="7278" b="37531"/>
          <a:stretch/>
        </p:blipFill>
        <p:spPr>
          <a:xfrm>
            <a:off x="524742" y="2978982"/>
            <a:ext cx="11142511" cy="32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93585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Target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20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574" y="3365629"/>
            <a:ext cx="826293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16791610" y="-758333"/>
            <a:ext cx="4293366" cy="4669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1690582"/>
            <a:ext cx="641880" cy="634771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1690582"/>
            <a:ext cx="641880" cy="634771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1690582"/>
            <a:ext cx="641880" cy="634771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1690582"/>
            <a:ext cx="641880" cy="634771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1690582"/>
            <a:ext cx="641880" cy="63477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55977" y="-1690582"/>
            <a:ext cx="641880" cy="634771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60539C-3BBD-447D-A23E-ECDECE49D381}"/>
              </a:ext>
            </a:extLst>
          </p:cNvPr>
          <p:cNvGrpSpPr/>
          <p:nvPr/>
        </p:nvGrpSpPr>
        <p:grpSpPr>
          <a:xfrm>
            <a:off x="474313" y="2067043"/>
            <a:ext cx="11142511" cy="3593552"/>
            <a:chOff x="474313" y="2067043"/>
            <a:chExt cx="11142511" cy="3593552"/>
          </a:xfrm>
        </p:grpSpPr>
        <p:pic>
          <p:nvPicPr>
            <p:cNvPr id="128" name="Picture 127" descr="A group of people playing football on a field&#10;&#10;Description automatically generated">
              <a:extLst>
                <a:ext uri="{FF2B5EF4-FFF2-40B4-BE49-F238E27FC236}">
                  <a16:creationId xmlns:a16="http://schemas.microsoft.com/office/drawing/2014/main" id="{E01A8FB6-92F0-4370-A6E3-27EE09E48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89" t="34315" r="7278" b="35917"/>
            <a:stretch/>
          </p:blipFill>
          <p:spPr>
            <a:xfrm>
              <a:off x="474313" y="2067043"/>
              <a:ext cx="11142511" cy="3593552"/>
            </a:xfrm>
            <a:prstGeom prst="rect">
              <a:avLst/>
            </a:prstGeom>
          </p:spPr>
        </p:pic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3802015-4FA8-4161-ACCB-3EB2446C1055}"/>
                </a:ext>
              </a:extLst>
            </p:cNvPr>
            <p:cNvSpPr/>
            <p:nvPr/>
          </p:nvSpPr>
          <p:spPr>
            <a:xfrm>
              <a:off x="9184593" y="2463344"/>
              <a:ext cx="356616" cy="4663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B62A6E4-F66A-4F15-920B-49BA13A99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01" y="908246"/>
            <a:ext cx="940667" cy="930249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6AB88C4-2E6B-4143-AA3D-266AED947EC0}"/>
              </a:ext>
            </a:extLst>
          </p:cNvPr>
          <p:cNvSpPr/>
          <p:nvPr/>
        </p:nvSpPr>
        <p:spPr>
          <a:xfrm>
            <a:off x="9349483" y="1256677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1796058-75A1-4C18-9939-DD801D94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187951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21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4373733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4374963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4374963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5633110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5078880"/>
            <a:ext cx="10808208" cy="50292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812243"/>
            <a:ext cx="10808208" cy="50292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539740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1816142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1816142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1816142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816142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1816142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1816142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3103079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3103079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3103079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3103079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3103079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592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Models Trained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22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4936380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669743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397239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5809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Train “Face vs Object Model”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23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7085942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7084712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084712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826565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8855232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7588595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654747" y="3482833"/>
            <a:ext cx="3679757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3750375" y="8079172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643533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643533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643533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643533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643533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643533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3321" y="3365629"/>
            <a:ext cx="1649210" cy="1174437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025244" y="2470356"/>
            <a:ext cx="4327502" cy="29447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2772256"/>
            <a:ext cx="1143000" cy="1143000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72" y="2772256"/>
            <a:ext cx="1143000" cy="1143000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2" y="2772256"/>
            <a:ext cx="1143000" cy="1143000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4064013"/>
            <a:ext cx="1143000" cy="1143000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65662" y="4101265"/>
            <a:ext cx="1143000" cy="1143000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72" y="4064013"/>
            <a:ext cx="1143000" cy="1143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07161" y="3164033"/>
            <a:ext cx="920614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07161" y="4460042"/>
            <a:ext cx="920614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8356596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8356596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8356596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8356596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8356596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74300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Model Trained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24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4936380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669743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397239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02C65DAA-9D52-4882-BB4C-C0A034B23716}"/>
              </a:ext>
            </a:extLst>
          </p:cNvPr>
          <p:cNvSpPr/>
          <p:nvPr/>
        </p:nvSpPr>
        <p:spPr>
          <a:xfrm>
            <a:off x="712826" y="-3058408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</p:spTree>
    <p:extLst>
      <p:ext uri="{BB962C8B-B14F-4D97-AF65-F5344CB8AC3E}">
        <p14:creationId xmlns:p14="http://schemas.microsoft.com/office/powerpoint/2010/main" val="3312186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032870" y="2535967"/>
            <a:ext cx="4325112" cy="294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Train “Focused vs Unfocused”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25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083" y="3410614"/>
            <a:ext cx="1645920" cy="117804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7085942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7084712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084712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826565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8855232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654747" y="3578672"/>
            <a:ext cx="3679757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654747" y="-4188615"/>
            <a:ext cx="3679757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3750375" y="8079172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643533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643533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643533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643533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643533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643533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3321" y="-4305819"/>
            <a:ext cx="1649210" cy="1174437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025244" y="-5201092"/>
            <a:ext cx="4327502" cy="29447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-4982314"/>
            <a:ext cx="1143000" cy="1143000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72" y="-4982314"/>
            <a:ext cx="1143000" cy="1143000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2" y="-4982314"/>
            <a:ext cx="1143000" cy="1143000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-3690557"/>
            <a:ext cx="1143000" cy="1143000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65662" y="-3653305"/>
            <a:ext cx="1143000" cy="1143000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72" y="-3690557"/>
            <a:ext cx="1143000" cy="1143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07161" y="-4590537"/>
            <a:ext cx="920614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07161" y="-3294528"/>
            <a:ext cx="920614" cy="386668"/>
          </a:xfrm>
          <a:prstGeom prst="rect">
            <a:avLst/>
          </a:prstGeom>
        </p:spPr>
      </p:pic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03" y="2816895"/>
            <a:ext cx="1143000" cy="1143000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58" y="2816895"/>
            <a:ext cx="1143000" cy="1143000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2783087"/>
            <a:ext cx="1143000" cy="1143000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3994724"/>
            <a:ext cx="1143000" cy="1143000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09" y="4006561"/>
            <a:ext cx="1143000" cy="1143000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89" y="4000785"/>
            <a:ext cx="1143000" cy="11430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51099" y="3454888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52931" y="4372890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8356596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8356596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8356596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8356596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8356596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2FDDB5D3-AB94-48DE-BEFE-4F7456D3A142}"/>
              </a:ext>
            </a:extLst>
          </p:cNvPr>
          <p:cNvSpPr/>
          <p:nvPr/>
        </p:nvSpPr>
        <p:spPr>
          <a:xfrm>
            <a:off x="712826" y="-2174766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</p:spTree>
    <p:extLst>
      <p:ext uri="{BB962C8B-B14F-4D97-AF65-F5344CB8AC3E}">
        <p14:creationId xmlns:p14="http://schemas.microsoft.com/office/powerpoint/2010/main" val="136763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Models Trained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26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4936380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669743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397239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4508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Train Facial Recognition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27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704" y="3410712"/>
            <a:ext cx="1645920" cy="1178045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653528" y="3575304"/>
            <a:ext cx="367588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-1588057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127261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033272" y="2532888"/>
            <a:ext cx="4325112" cy="29443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2811786"/>
            <a:ext cx="1143000" cy="1143000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10" y="2811786"/>
            <a:ext cx="1143000" cy="1143000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79" y="2811786"/>
            <a:ext cx="1143000" cy="1143000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4059658"/>
            <a:ext cx="1143000" cy="1143000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10" y="4059658"/>
            <a:ext cx="1143000" cy="1143000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35" y="4059658"/>
            <a:ext cx="1143000" cy="1143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400569" y="3188636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420456" y="4325717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6911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Models Trained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28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4936380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669743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397239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7969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CC4-0D5B-4143-B96C-C6829645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facing the Student Athlete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876E-0EAE-4D61-A484-CDA400D4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4/21/2020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3DEC-159B-4787-94C6-9E90057B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79F7-6436-4CDC-B1E7-E8A1A36D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AB143-BFB1-454C-AD33-95000FAB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797976"/>
            <a:ext cx="10817352" cy="3513763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/>
              <a:t>Recording and processing video is time-consuming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The athlete must rely on others for game video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People enjoy watching the game, not being a videographer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The required hardware and software are expensive.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9082496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1F0D-DFFF-41D4-A307-AC10BA77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A1C1-3ED4-447F-A698-3EF678B5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8582"/>
          </a:xfrm>
        </p:spPr>
        <p:txBody>
          <a:bodyPr/>
          <a:lstStyle/>
          <a:p>
            <a:r>
              <a:rPr lang="en-US" dirty="0"/>
              <a:t>D1 men's soccer programs can give out a maximum of </a:t>
            </a:r>
            <a:r>
              <a:rPr lang="en-US" b="1" dirty="0"/>
              <a:t>9.9 scholarships</a:t>
            </a:r>
            <a:r>
              <a:rPr lang="en-US" dirty="0"/>
              <a:t> a year and these can be a mix of </a:t>
            </a:r>
            <a:r>
              <a:rPr lang="en-US" b="1" dirty="0"/>
              <a:t>full-ride</a:t>
            </a:r>
            <a:r>
              <a:rPr lang="en-US" dirty="0"/>
              <a:t> scholarships and </a:t>
            </a:r>
            <a:r>
              <a:rPr lang="en-US" b="1" dirty="0"/>
              <a:t>partial scholarships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Division I and Division II schools provided more than </a:t>
            </a:r>
            <a:r>
              <a:rPr lang="en-US" b="1" dirty="0"/>
              <a:t>$3 billion </a:t>
            </a:r>
            <a:r>
              <a:rPr lang="en-US" dirty="0"/>
              <a:t>in athletic scholarships in 2017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2FD1-3479-499B-A04C-8ABC8B62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DECF-823D-46A9-90C5-C08D40BE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Identifying a target player on the Fútbol pitch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3081-E4F3-4AFD-A72C-7D469E25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C3937-5218-4BA3-B214-04793A63D34C}"/>
              </a:ext>
            </a:extLst>
          </p:cNvPr>
          <p:cNvSpPr/>
          <p:nvPr/>
        </p:nvSpPr>
        <p:spPr>
          <a:xfrm>
            <a:off x="1232899" y="5081041"/>
            <a:ext cx="10120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The financial impact of a scholarship is substantial</a:t>
            </a:r>
          </a:p>
        </p:txBody>
      </p:sp>
    </p:spTree>
    <p:extLst>
      <p:ext uri="{BB962C8B-B14F-4D97-AF65-F5344CB8AC3E}">
        <p14:creationId xmlns:p14="http://schemas.microsoft.com/office/powerpoint/2010/main" val="358368480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70F0-0CA6-45D3-8F59-9E76CA72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gives scholarships?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1FF6-506A-4E02-B727-8481027A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56CC-35A1-4938-B03B-20CC9C9D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B723-69B4-4234-9B88-DB760618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A070F-F6D5-4072-9887-ED8DABB4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5713" y="1480468"/>
            <a:ext cx="8144962" cy="45723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EF281F-8C63-438B-AD24-925477995EE1}"/>
              </a:ext>
            </a:extLst>
          </p:cNvPr>
          <p:cNvSpPr/>
          <p:nvPr/>
        </p:nvSpPr>
        <p:spPr>
          <a:xfrm>
            <a:off x="1931542" y="5445303"/>
            <a:ext cx="8866597" cy="205484"/>
          </a:xfrm>
          <a:prstGeom prst="rect">
            <a:avLst/>
          </a:prstGeom>
          <a:solidFill>
            <a:srgbClr val="EAE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18B42-3DC1-4235-85E7-8834399F3409}"/>
              </a:ext>
            </a:extLst>
          </p:cNvPr>
          <p:cNvSpPr/>
          <p:nvPr/>
        </p:nvSpPr>
        <p:spPr>
          <a:xfrm>
            <a:off x="1952458" y="6008491"/>
            <a:ext cx="8298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https://www.ncsasports.org/recruiting/how-to-get-recruited/scholarship-facts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9612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EC6-25A3-43A2-BB2A-762545BA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Springboard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8ECF-CA71-45CB-B5B8-2D4F83B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1845" cy="4351338"/>
          </a:xfrm>
        </p:spPr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Identify a target player on the pitch in a photograph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8DFD-5F7A-4F19-9A2F-7C9E761E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4991-3AE7-4DBE-BF8F-AD440843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D681-EF19-47FE-88F2-DDAACD03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433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EC6-25A3-43A2-BB2A-762545BA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Springboard 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8ECF-CA71-45CB-B5B8-2D4F83B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Faces extracted from the video (image)</a:t>
            </a:r>
          </a:p>
          <a:p>
            <a:r>
              <a:rPr lang="en-US" sz="3200" dirty="0"/>
              <a:t>Facial recognition applied to images </a:t>
            </a:r>
          </a:p>
          <a:p>
            <a:r>
              <a:rPr lang="en-US" sz="3200" dirty="0"/>
              <a:t>Target player identified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8DFD-5F7A-4F19-9A2F-7C9E761E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4991-3AE7-4DBE-BF8F-AD440843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D681-EF19-47FE-88F2-DDAACD03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9278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EC6-25A3-43A2-BB2A-762545BA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Springboard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8ECF-CA71-45CB-B5B8-2D4F83B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r>
              <a:rPr lang="en-US" sz="3200" dirty="0"/>
              <a:t>Videos of pitch stitched together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Faces extracted from the video (image)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Facial recognition applied to image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Target player identified </a:t>
            </a:r>
          </a:p>
          <a:p>
            <a:r>
              <a:rPr lang="en-US" sz="3200" dirty="0"/>
              <a:t>Target player tracked</a:t>
            </a:r>
          </a:p>
          <a:p>
            <a:r>
              <a:rPr lang="en-US" sz="3200" dirty="0"/>
              <a:t>Create college highlight video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8DFD-5F7A-4F19-9A2F-7C9E761E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4991-3AE7-4DBE-BF8F-AD440843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D681-EF19-47FE-88F2-DDAACD03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8</a:t>
            </a:fld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2F09710-0932-48D2-9BC0-4F02FE4FF0BC}"/>
              </a:ext>
            </a:extLst>
          </p:cNvPr>
          <p:cNvSpPr/>
          <p:nvPr/>
        </p:nvSpPr>
        <p:spPr>
          <a:xfrm>
            <a:off x="7680731" y="2646673"/>
            <a:ext cx="182986" cy="1477321"/>
          </a:xfrm>
          <a:prstGeom prst="rightBrace">
            <a:avLst/>
          </a:prstGeom>
          <a:noFill/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2F804-5C27-4D5C-8B0B-6D6941AD0C0B}"/>
              </a:ext>
            </a:extLst>
          </p:cNvPr>
          <p:cNvSpPr/>
          <p:nvPr/>
        </p:nvSpPr>
        <p:spPr>
          <a:xfrm>
            <a:off x="7989759" y="3284671"/>
            <a:ext cx="3497495" cy="63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Springboard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547505634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DA12-70E9-4690-8874-03C911AB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0997-5776-4F02-AEE8-1C1CE2FD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photograph from pitch</a:t>
            </a:r>
          </a:p>
          <a:p>
            <a:r>
              <a:rPr lang="en-US" dirty="0"/>
              <a:t>Locate probable faces</a:t>
            </a:r>
          </a:p>
          <a:p>
            <a:r>
              <a:rPr lang="en-US" dirty="0"/>
              <a:t>Remove objects (non-faces)</a:t>
            </a:r>
          </a:p>
          <a:p>
            <a:r>
              <a:rPr lang="en-US" dirty="0"/>
              <a:t>Remove out-of-focus photos</a:t>
            </a:r>
          </a:p>
          <a:p>
            <a:r>
              <a:rPr lang="en-US" dirty="0"/>
              <a:t>Apply facial recognition model</a:t>
            </a:r>
          </a:p>
          <a:p>
            <a:r>
              <a:rPr lang="en-US" dirty="0"/>
              <a:t>Identify target player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3668-EAFE-46FF-B64B-AA1ACEB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D325-9CD6-4FC4-B306-AB1B9D6F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BA9A-68EE-478D-843C-E19E0782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625413-FE23-41BC-B9FD-F8B89ECF7331}"/>
              </a:ext>
            </a:extLst>
          </p:cNvPr>
          <p:cNvSpPr/>
          <p:nvPr/>
        </p:nvSpPr>
        <p:spPr>
          <a:xfrm>
            <a:off x="12879499" y="150912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8879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10222</TotalTime>
  <Words>1097</Words>
  <Application>Microsoft Office PowerPoint</Application>
  <PresentationFormat>Widescreen</PresentationFormat>
  <Paragraphs>283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Facial Recognition of Fútbol Players</vt:lpstr>
      <vt:lpstr>College Soccer Scholarship Requirement</vt:lpstr>
      <vt:lpstr>Issues facing the Student Athlete</vt:lpstr>
      <vt:lpstr>Business Problem</vt:lpstr>
      <vt:lpstr>Who gives scholarships?</vt:lpstr>
      <vt:lpstr>Springboard Project Goal</vt:lpstr>
      <vt:lpstr>Springboard Capstone Project</vt:lpstr>
      <vt:lpstr>Post Springboard Enhancements </vt:lpstr>
      <vt:lpstr>Overview of the Process</vt:lpstr>
      <vt:lpstr>Overview of the Process</vt:lpstr>
      <vt:lpstr>Source Photo</vt:lpstr>
      <vt:lpstr>Locate Faces</vt:lpstr>
      <vt:lpstr>Locate Faces</vt:lpstr>
      <vt:lpstr>Remove Objects (non-faces)</vt:lpstr>
      <vt:lpstr>Remove Objects (non-faces)</vt:lpstr>
      <vt:lpstr>Remove Out-of-Focus Faces</vt:lpstr>
      <vt:lpstr>Remove Out-of-Focus Faces</vt:lpstr>
      <vt:lpstr>Identify Target Player</vt:lpstr>
      <vt:lpstr>Identify Target Player</vt:lpstr>
      <vt:lpstr>Identify Target Player</vt:lpstr>
      <vt:lpstr>Summary</vt:lpstr>
      <vt:lpstr>Models Trained</vt:lpstr>
      <vt:lpstr>Train “Face vs Object Model”</vt:lpstr>
      <vt:lpstr>Model Trained</vt:lpstr>
      <vt:lpstr>Train “Focused vs Unfocused” Model</vt:lpstr>
      <vt:lpstr>Models Trained</vt:lpstr>
      <vt:lpstr>Train Facial Recognition Model</vt:lpstr>
      <vt:lpstr>Models Trained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Fútbol Match Highlights</dc:title>
  <dc:creator>Thomas Widdows</dc:creator>
  <cp:lastModifiedBy>Thomas Widdows</cp:lastModifiedBy>
  <cp:revision>260</cp:revision>
  <dcterms:created xsi:type="dcterms:W3CDTF">2019-08-22T21:44:27Z</dcterms:created>
  <dcterms:modified xsi:type="dcterms:W3CDTF">2020-04-21T00:55:08Z</dcterms:modified>
</cp:coreProperties>
</file>