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1" r:id="rId9"/>
    <p:sldId id="270" r:id="rId10"/>
    <p:sldId id="263" r:id="rId11"/>
    <p:sldId id="268" r:id="rId12"/>
    <p:sldId id="269" r:id="rId13"/>
    <p:sldId id="271" r:id="rId14"/>
    <p:sldId id="272" r:id="rId15"/>
    <p:sldId id="273" r:id="rId16"/>
    <p:sldId id="276" r:id="rId17"/>
    <p:sldId id="262" r:id="rId18"/>
    <p:sldId id="267" r:id="rId19"/>
    <p:sldId id="274" r:id="rId20"/>
    <p:sldId id="275" r:id="rId21"/>
    <p:sldId id="260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664" autoAdjust="0"/>
  </p:normalViewPr>
  <p:slideViewPr>
    <p:cSldViewPr snapToGrid="0">
      <p:cViewPr varScale="1">
        <p:scale>
          <a:sx n="70" d="100"/>
          <a:sy n="70" d="100"/>
        </p:scale>
        <p:origin x="46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93332E-065A-4E34-A30F-13ACFEC37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CB55980-46FA-424F-8856-967FF87DD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A9AC73-969B-4125-A76B-EDBBCF3F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86CA35-B2B7-4F19-B119-FF1B2D93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701AC1-91A6-4C8F-AE18-1FCA8F4C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08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F44034-405B-4AC3-8BC7-BAD8A16B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544053-03B0-432A-A1C6-F09DCBEE2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77A99F-4097-435B-8F22-714FDC5E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5DB393-226F-4B6F-965D-204A3CD4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19CC35-F60F-4ECF-8269-AB2445C0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40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EDCC3BB-811E-4BF4-98C3-C82D69857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C5C848-B461-4CD9-9CEF-F0ADE7690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8C5E36-16AE-4998-892D-F3B6A817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D133B3-61ED-450B-9290-BDF631D3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BF0C7C-115D-4EB1-B29C-01FC9D89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48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DC8CCF-51BF-4167-B095-3DB3986E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6858B7-E43E-4E37-A65E-CD82D84A0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00CBE1-4995-4797-B1C4-3D55D1B1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1981F4-261B-4479-9879-4A3ACF29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0FB85D-B8D5-4B69-9480-A12F08E8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96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C5BB7E-A08C-4518-85F3-40FB82657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27D05D-E974-47BE-9CB5-08999844E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457F75-CD14-45B1-AF80-0A8D42EE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FE3AA5-D77E-4D9A-A3F6-7579C13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D4B442-26F0-4432-AB00-02B34B84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55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EFC5DD-6E22-4577-AC0C-C3E93B37C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13A517-B614-4ABA-8FAB-DABBCE44E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DD587A-18DD-456E-931A-7C7680C8E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651D6B-74AA-4336-A6E7-A424720A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9AB2AD-815E-486C-BE8E-06511705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98F66B-28C5-4FB1-A1F4-10C3E541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52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235FE0-70E0-4D1A-8697-567059A02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818499-0586-4C0F-9EF4-09D505058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160955-2E12-4977-9410-5F8966A99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4BEABB6-F851-4332-B60D-E8081DD83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D57982F-C8E8-4F6E-9306-F5D89D34E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7A9307-E094-4BF6-8951-296E1866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2018/8/26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9A1DE1C-6927-46E9-82B6-A2382780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C559B25-4A5D-48ED-BF5D-3EE94632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24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A18F7C-3D56-49C5-8F34-D24EB655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6C66CFB-C722-4590-8437-537130FF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2018/8/26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72074D2-394C-453C-AE78-AE50E9B2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6530F94-A77D-4C7D-BE44-21118B4B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49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DE02AA4-F9A5-468E-93E3-68E4BC59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2018/8/26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6382896-2276-483C-9519-FC267EF6D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EA8604-2F11-4EEB-8538-D830C65B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51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1B0D64-79F6-4D6D-B094-A269447C0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08F4FA-30F7-4272-8404-0FC606BFF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820B73-6EBC-4963-87ED-51B58BD5D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D08151-E33F-45E1-942B-EF25ABBCA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6E6E95-834E-4694-8BE0-ECA6CA15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F92726-C90B-44BF-9678-D23BAC3E5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70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365CA9-3DF6-4052-A686-137D96E0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C101995-EABD-44C3-9822-E685E9587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115B09-70BF-4A80-99B0-B3050412D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E9221B-1ADA-496A-A0BD-16F10155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B609A8-CC8C-45FA-8D34-23C9B877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305B32-8C32-4459-AC72-B5445C17A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72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A28DC8-5D88-4F21-BEF2-70EC28E1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078C21-AA19-47E0-9131-63AB59672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B00A0D-4AF7-4C20-8A78-D03329291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B47A7-C307-40AF-BD89-9D477E34052E}" type="datetimeFigureOut">
              <a:rPr kumimoji="1" lang="ja-JP" altLang="en-US" smtClean="0"/>
              <a:t>2018/8/26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10AD62-F1F1-42A9-B4E7-EF3A06202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1D281D-0E25-4FBB-868B-E26D0B788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16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akuti.me/note/leakage/" TargetMode="External"/><Relationship Id="rId2" Type="http://schemas.openxmlformats.org/officeDocument/2006/relationships/hyperlink" Target="https://tjo.hatenablog.com/entry/2016/01/27/23562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131580-9D30-4F40-989B-AECE41CEDF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caret</a:t>
            </a:r>
            <a:r>
              <a:rPr kumimoji="1" lang="ja-JP" altLang="en-US" dirty="0"/>
              <a:t>パッケージを使った</a:t>
            </a:r>
            <a:r>
              <a:rPr kumimoji="1" lang="en-US" altLang="ja-JP" dirty="0" err="1"/>
              <a:t>XGBoost</a:t>
            </a:r>
            <a:r>
              <a:rPr kumimoji="1" lang="ja-JP" altLang="en-US" dirty="0"/>
              <a:t>の</a:t>
            </a:r>
            <a:r>
              <a:rPr kumimoji="1" lang="en-US" altLang="ja-JP" dirty="0"/>
              <a:t>formula</a:t>
            </a:r>
            <a:r>
              <a:rPr kumimoji="1" lang="ja-JP" altLang="en-US" dirty="0"/>
              <a:t>型実装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13F71D-C794-4AEB-8F16-EC4B9C370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/>
              <a:t>Kien</a:t>
            </a:r>
            <a:r>
              <a:rPr kumimoji="1" lang="en-US" altLang="ja-JP" dirty="0"/>
              <a:t> Y. Knot(@0_u0)</a:t>
            </a:r>
          </a:p>
        </p:txBody>
      </p:sp>
    </p:spTree>
    <p:extLst>
      <p:ext uri="{BB962C8B-B14F-4D97-AF65-F5344CB8AC3E}">
        <p14:creationId xmlns:p14="http://schemas.microsoft.com/office/powerpoint/2010/main" val="203758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CCBE1A-1B90-4621-A0C1-9A7E17BE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Sorekara</a:t>
            </a:r>
            <a:r>
              <a:rPr lang="en-US" altLang="ja-JP" dirty="0"/>
              <a:t> do </a:t>
            </a:r>
            <a:r>
              <a:rPr lang="en-US" altLang="ja-JP" dirty="0" err="1"/>
              <a:t>Shitano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CE7792-ABAD-48C5-8FB0-2FA1AC875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意味のあるデータを選び出す</a:t>
            </a:r>
            <a:endParaRPr kumimoji="1" lang="en-US" altLang="ja-JP" dirty="0"/>
          </a:p>
          <a:p>
            <a:pPr lvl="1"/>
            <a:r>
              <a:rPr lang="en-US" altLang="ja-JP" dirty="0"/>
              <a:t>Kaggle:</a:t>
            </a:r>
            <a:r>
              <a:rPr lang="ja-JP" altLang="en-US" dirty="0"/>
              <a:t> </a:t>
            </a:r>
            <a:r>
              <a:rPr lang="en-US" altLang="ja-JP" dirty="0"/>
              <a:t>Kernel</a:t>
            </a:r>
            <a:r>
              <a:rPr lang="ja-JP" altLang="en-US" dirty="0"/>
              <a:t>という知識の集まる場がある</a:t>
            </a:r>
            <a:endParaRPr lang="en-US" altLang="ja-JP" dirty="0"/>
          </a:p>
          <a:p>
            <a:pPr lvl="1"/>
            <a:r>
              <a:rPr lang="ja-JP" altLang="en-US" dirty="0"/>
              <a:t>そこで「分散が</a:t>
            </a:r>
            <a:r>
              <a:rPr lang="en-US" altLang="ja-JP" dirty="0"/>
              <a:t>0</a:t>
            </a:r>
            <a:r>
              <a:rPr lang="ja-JP" altLang="en-US" dirty="0" err="1"/>
              <a:t>だっ</a:t>
            </a:r>
            <a:r>
              <a:rPr lang="ja-JP" altLang="en-US" dirty="0"/>
              <a:t>たり目的変数との相関が</a:t>
            </a:r>
            <a:r>
              <a:rPr lang="en-US" altLang="ja-JP" dirty="0"/>
              <a:t>0</a:t>
            </a:r>
            <a:r>
              <a:rPr lang="ja-JP" altLang="en-US" dirty="0" err="1"/>
              <a:t>だっ</a:t>
            </a:r>
            <a:r>
              <a:rPr lang="ja-JP" altLang="en-US" dirty="0"/>
              <a:t>たりするやつ」を使わないことにするといいらしい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こんなことをしました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7464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EDEA49-C57E-499F-8223-15C3BFEA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Sorekara</a:t>
            </a:r>
            <a:r>
              <a:rPr lang="en-US" altLang="ja-JP" dirty="0"/>
              <a:t> do </a:t>
            </a:r>
            <a:r>
              <a:rPr lang="en-US" altLang="ja-JP" dirty="0" err="1"/>
              <a:t>Shitano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4F21FA-F12C-4BCA-98DC-D56E98883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747962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GetCor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&lt;- function(x){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altLang="ja-JP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data.matrix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(x) %&gt;% 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ja-JP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cor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(method = "spearman") %&gt;% 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ja-JP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findCorrelation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(cutoff = .98)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altLang="ja-JP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ja-JP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GetZeroVar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&lt;- function(x){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 var(x)!=0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7B684693-2FED-4BEE-A936-31DF33200A1F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11480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caret::</a:t>
            </a:r>
            <a:r>
              <a:rPr lang="en-US" altLang="ja-JP" dirty="0" err="1"/>
              <a:t>findCorrelation</a:t>
            </a:r>
            <a:r>
              <a:rPr lang="en-US" altLang="ja-JP" dirty="0"/>
              <a:t>(): </a:t>
            </a:r>
            <a:r>
              <a:rPr lang="ja-JP" altLang="en-US" dirty="0"/>
              <a:t>相関係数の</a:t>
            </a:r>
            <a:r>
              <a:rPr lang="en-US" altLang="ja-JP" dirty="0"/>
              <a:t>cutoff</a:t>
            </a:r>
            <a:r>
              <a:rPr lang="ja-JP" altLang="en-US" dirty="0"/>
              <a:t>基準に満たない変数を返す</a:t>
            </a:r>
            <a:endParaRPr lang="en-US" altLang="ja-JP" dirty="0"/>
          </a:p>
          <a:p>
            <a:r>
              <a:rPr lang="ja-JP" altLang="en-US" dirty="0"/>
              <a:t>分散が</a:t>
            </a:r>
            <a:r>
              <a:rPr lang="en-US" altLang="ja-JP" dirty="0"/>
              <a:t>0</a:t>
            </a:r>
            <a:r>
              <a:rPr lang="ja-JP" altLang="en-US" dirty="0"/>
              <a:t>であるような変数もついでに削る</a:t>
            </a:r>
          </a:p>
        </p:txBody>
      </p:sp>
    </p:spTree>
    <p:extLst>
      <p:ext uri="{BB962C8B-B14F-4D97-AF65-F5344CB8AC3E}">
        <p14:creationId xmlns:p14="http://schemas.microsoft.com/office/powerpoint/2010/main" val="3703356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2D4155-CBCD-4176-BD35-D114C79D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Sorekara</a:t>
            </a:r>
            <a:r>
              <a:rPr kumimoji="1" lang="ja-JP" altLang="en-US" dirty="0"/>
              <a:t> </a:t>
            </a:r>
            <a:r>
              <a:rPr kumimoji="1" lang="en-US" altLang="ja-JP" dirty="0"/>
              <a:t>do </a:t>
            </a:r>
            <a:r>
              <a:rPr kumimoji="1" lang="en-US" altLang="ja-JP" dirty="0" err="1"/>
              <a:t>Shitano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690FF0-5F71-4891-B2DB-A9DA756AE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911221" cy="4351338"/>
          </a:xfrm>
        </p:spPr>
        <p:txBody>
          <a:bodyPr/>
          <a:lstStyle/>
          <a:p>
            <a:r>
              <a:rPr kumimoji="1" lang="ja-JP" altLang="en-US" dirty="0"/>
              <a:t>相関行列が作れます</a:t>
            </a:r>
            <a:endParaRPr kumimoji="1" lang="en-US" altLang="ja-JP" dirty="0"/>
          </a:p>
          <a:p>
            <a:r>
              <a:rPr kumimoji="1" lang="en-US" altLang="ja-JP" dirty="0" err="1"/>
              <a:t>corrplot</a:t>
            </a:r>
            <a:r>
              <a:rPr kumimoji="1" lang="en-US" altLang="ja-JP" dirty="0"/>
              <a:t>::</a:t>
            </a:r>
            <a:r>
              <a:rPr kumimoji="1" lang="en-US" altLang="ja-JP" dirty="0" err="1"/>
              <a:t>corrplot</a:t>
            </a:r>
            <a:r>
              <a:rPr kumimoji="1" lang="en-US" altLang="ja-JP" dirty="0"/>
              <a:t>()</a:t>
            </a:r>
            <a:r>
              <a:rPr kumimoji="1" lang="ja-JP" altLang="en-US" dirty="0"/>
              <a:t>関数による描写</a:t>
            </a:r>
            <a:endParaRPr kumimoji="1" lang="en-US" altLang="ja-JP" dirty="0"/>
          </a:p>
          <a:p>
            <a:pPr lvl="1"/>
            <a:r>
              <a:rPr lang="en-US" altLang="ja-JP" dirty="0" err="1"/>
              <a:t>corrr</a:t>
            </a:r>
            <a:r>
              <a:rPr lang="ja-JP" altLang="en-US" dirty="0"/>
              <a:t>パッケージでも似たことができそう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青が濃いほど</a:t>
            </a:r>
            <a:r>
              <a:rPr kumimoji="1" lang="en-US" altLang="ja-JP" dirty="0"/>
              <a:t>1</a:t>
            </a:r>
            <a:r>
              <a:rPr lang="ja-JP" altLang="en-US" dirty="0"/>
              <a:t>に近い</a:t>
            </a:r>
            <a:endParaRPr lang="en-US" altLang="ja-JP" dirty="0"/>
          </a:p>
          <a:p>
            <a:r>
              <a:rPr kumimoji="1" lang="ja-JP" altLang="en-US" dirty="0"/>
              <a:t>よ</a:t>
            </a:r>
            <a:r>
              <a:rPr kumimoji="1" lang="ja-JP" altLang="en-US" dirty="0" err="1"/>
              <a:t>ーし</a:t>
            </a:r>
            <a:r>
              <a:rPr kumimoji="1" lang="ja-JP" altLang="en-US" dirty="0"/>
              <a:t>分析かｋ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E6F9AB1-1C61-4238-85AE-4BC805E37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295" y="1825624"/>
            <a:ext cx="7592705" cy="480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71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954662-0A65-46CC-A1A1-E4BAD326B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しかし</a:t>
            </a:r>
            <a:r>
              <a:rPr kumimoji="1" lang="en-US" altLang="ja-JP" dirty="0"/>
              <a:t>……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947002-7609-4A79-A4F1-2E15E5E7D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Leakage</a:t>
            </a:r>
            <a:r>
              <a:rPr kumimoji="1" lang="ja-JP" altLang="en-US" dirty="0">
                <a:solidFill>
                  <a:srgbClr val="FF0000"/>
                </a:solidFill>
              </a:rPr>
              <a:t>の画像を張る</a:t>
            </a:r>
          </a:p>
        </p:txBody>
      </p:sp>
    </p:spTree>
    <p:extLst>
      <p:ext uri="{BB962C8B-B14F-4D97-AF65-F5344CB8AC3E}">
        <p14:creationId xmlns:p14="http://schemas.microsoft.com/office/powerpoint/2010/main" val="1159779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B7166A-1AE2-4F80-B2D0-8C7FF531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しかし</a:t>
            </a:r>
            <a:r>
              <a:rPr kumimoji="1" lang="en-US" altLang="ja-JP" dirty="0"/>
              <a:t>……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5CF017-AD5C-4157-884C-FA670B874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Leakage</a:t>
            </a:r>
            <a:r>
              <a:rPr kumimoji="1" lang="ja-JP" altLang="en-US" dirty="0"/>
              <a:t>とは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ja-JP" altLang="en-US" dirty="0"/>
              <a:t> 本来分析側が「知らないはず」の情報を分析モデルに組み込むこと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今回は行・列で時系列のデータだったことが発覚</a:t>
            </a:r>
            <a:endParaRPr lang="en-US" altLang="ja-JP" dirty="0"/>
          </a:p>
          <a:p>
            <a:pPr lvl="1"/>
            <a:r>
              <a:rPr lang="ja-JP" altLang="en-US" dirty="0"/>
              <a:t>行が単位時間ごとの時系列，列は説明変数のログ</a:t>
            </a:r>
            <a:endParaRPr lang="en-US" altLang="ja-JP" dirty="0"/>
          </a:p>
          <a:p>
            <a:pPr lvl="1"/>
            <a:r>
              <a:rPr lang="ja-JP" altLang="en-US" dirty="0"/>
              <a:t>使うべき変数が</a:t>
            </a:r>
            <a:r>
              <a:rPr lang="en-US" altLang="ja-JP" dirty="0"/>
              <a:t>46</a:t>
            </a:r>
            <a:r>
              <a:rPr lang="ja-JP" altLang="en-US" dirty="0"/>
              <a:t>個くらいに定まる</a:t>
            </a:r>
            <a:endParaRPr lang="en-US" altLang="ja-JP" dirty="0"/>
          </a:p>
          <a:p>
            <a:pPr lvl="1"/>
            <a:r>
              <a:rPr lang="ja-JP" altLang="en-US" dirty="0"/>
              <a:t>その変数ラベルも</a:t>
            </a:r>
            <a:r>
              <a:rPr lang="en-US" altLang="ja-JP" dirty="0"/>
              <a:t>Kernel</a:t>
            </a:r>
            <a:r>
              <a:rPr lang="ja-JP" altLang="en-US" dirty="0"/>
              <a:t>で共有される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参考</a:t>
            </a:r>
            <a:endParaRPr lang="en-US" altLang="ja-JP" dirty="0"/>
          </a:p>
          <a:p>
            <a:pPr lvl="1"/>
            <a:r>
              <a:rPr lang="en-US" altLang="ja-JP" dirty="0"/>
              <a:t>TJO</a:t>
            </a:r>
            <a:r>
              <a:rPr lang="ja-JP" altLang="en-US" dirty="0"/>
              <a:t>先生のブログ</a:t>
            </a:r>
            <a:r>
              <a:rPr lang="en-US" altLang="ja-JP" dirty="0"/>
              <a:t>(</a:t>
            </a:r>
            <a:r>
              <a:rPr lang="en-US" altLang="ja-JP" dirty="0">
                <a:hlinkClick r:id="rId2"/>
              </a:rPr>
              <a:t>https://tjo.hatenablog.com/entry/2016/01/27/235620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 err="1"/>
              <a:t>takuti</a:t>
            </a:r>
            <a:r>
              <a:rPr lang="ja-JP" altLang="en-US" dirty="0"/>
              <a:t>先生のブログ</a:t>
            </a:r>
            <a:r>
              <a:rPr lang="en-US" altLang="ja-JP" dirty="0"/>
              <a:t>(</a:t>
            </a:r>
            <a:r>
              <a:rPr lang="en-US" altLang="ja-JP" dirty="0">
                <a:hlinkClick r:id="rId3"/>
              </a:rPr>
              <a:t>https://takuti.me/note/leakage/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675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2F3118-39DA-4163-800B-48500C3B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BD520B-90AD-4A23-856C-F6136B04F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スコアレースが過熱</a:t>
            </a:r>
            <a:endParaRPr kumimoji="1" lang="en-US" altLang="ja-JP" dirty="0"/>
          </a:p>
          <a:p>
            <a:r>
              <a:rPr lang="ja-JP" altLang="en-US" dirty="0"/>
              <a:t>そこまで</a:t>
            </a:r>
            <a:r>
              <a:rPr lang="en-US" altLang="ja-JP" dirty="0"/>
              <a:t>1.xx</a:t>
            </a:r>
            <a:r>
              <a:rPr lang="ja-JP" altLang="en-US" dirty="0"/>
              <a:t>台だったスコアが</a:t>
            </a:r>
            <a:r>
              <a:rPr lang="en-US" altLang="ja-JP" dirty="0"/>
              <a:t>0.5</a:t>
            </a:r>
            <a:r>
              <a:rPr lang="ja-JP" altLang="en-US" dirty="0"/>
              <a:t>を軽く切るところまできた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今回の</a:t>
            </a:r>
            <a:r>
              <a:rPr lang="en-US" altLang="ja-JP" dirty="0"/>
              <a:t>1</a:t>
            </a:r>
            <a:r>
              <a:rPr lang="ja-JP" altLang="en-US" dirty="0"/>
              <a:t>位は</a:t>
            </a:r>
            <a:r>
              <a:rPr lang="en-US" altLang="ja-JP" dirty="0"/>
              <a:t>0.39</a:t>
            </a:r>
            <a:r>
              <a:rPr lang="ja-JP" altLang="en-US" dirty="0"/>
              <a:t>？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3142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419E7B-7856-4809-9834-A5D29660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Sorekara</a:t>
            </a:r>
            <a:r>
              <a:rPr kumimoji="1" lang="en-US" altLang="ja-JP" dirty="0"/>
              <a:t> do </a:t>
            </a:r>
            <a:r>
              <a:rPr kumimoji="1" lang="en-US" altLang="ja-JP" dirty="0" err="1"/>
              <a:t>Shitano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B0540A-C58A-4290-B188-2683CFEA1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いろいろグレーゾーンにやり始める</a:t>
            </a:r>
            <a:endParaRPr kumimoji="1" lang="en-US" altLang="ja-JP" dirty="0"/>
          </a:p>
          <a:p>
            <a:pPr lvl="1"/>
            <a:r>
              <a:rPr lang="en-US" altLang="ja-JP" dirty="0"/>
              <a:t>Leakage</a:t>
            </a:r>
            <a:r>
              <a:rPr lang="ja-JP" altLang="en-US" dirty="0"/>
              <a:t>の変数を使ったり</a:t>
            </a:r>
            <a:endParaRPr lang="en-US" altLang="ja-JP" dirty="0"/>
          </a:p>
          <a:p>
            <a:pPr lvl="1"/>
            <a:r>
              <a:rPr lang="en-US" altLang="ja-JP" dirty="0"/>
              <a:t>Kernel</a:t>
            </a:r>
            <a:r>
              <a:rPr lang="ja-JP" altLang="en-US" dirty="0"/>
              <a:t>で公開されている</a:t>
            </a:r>
            <a:r>
              <a:rPr lang="en-US" altLang="ja-JP" dirty="0"/>
              <a:t>Submission</a:t>
            </a:r>
            <a:r>
              <a:rPr lang="ja-JP" altLang="en-US" dirty="0"/>
              <a:t>のスコアを借りてスコア精度高めたり</a:t>
            </a:r>
            <a:r>
              <a:rPr lang="en-US" altLang="ja-JP" dirty="0"/>
              <a:t>(Blending)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1220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78C37A-2873-48A8-B7BC-DD5ECD9E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XGBoost</a:t>
            </a:r>
            <a:r>
              <a:rPr kumimoji="1" lang="ja-JP" altLang="en-US" dirty="0"/>
              <a:t>　</a:t>
            </a:r>
            <a:r>
              <a:rPr kumimoji="1" lang="en-US" altLang="ja-JP" u="sng" dirty="0">
                <a:solidFill>
                  <a:schemeClr val="accent1"/>
                </a:solidFill>
              </a:rPr>
              <a:t>#</a:t>
            </a:r>
            <a:r>
              <a:rPr kumimoji="1" lang="ja-JP" altLang="en-US" u="sng" dirty="0">
                <a:solidFill>
                  <a:schemeClr val="accent1"/>
                </a:solidFill>
              </a:rPr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A0FAAB-A4EE-4530-955E-2993814B2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trike="sngStrike" dirty="0"/>
              <a:t>実はよく知らない</a:t>
            </a:r>
            <a:endParaRPr kumimoji="1" lang="en-US" altLang="ja-JP" strike="sngStrike" dirty="0"/>
          </a:p>
          <a:p>
            <a:r>
              <a:rPr lang="ja-JP" altLang="en-US" dirty="0"/>
              <a:t>乱暴に言えば</a:t>
            </a:r>
            <a:r>
              <a:rPr lang="en-US" altLang="ja-JP" dirty="0"/>
              <a:t>Random Forest</a:t>
            </a:r>
            <a:r>
              <a:rPr lang="ja-JP" altLang="en-US" dirty="0"/>
              <a:t>の仲間</a:t>
            </a:r>
            <a:endParaRPr lang="en-US" altLang="ja-JP" dirty="0"/>
          </a:p>
          <a:p>
            <a:pPr lvl="1"/>
            <a:r>
              <a:rPr kumimoji="1" lang="en-US" altLang="ja-JP" dirty="0"/>
              <a:t>Random Forest</a:t>
            </a:r>
            <a:r>
              <a:rPr kumimoji="1" lang="ja-JP" altLang="en-US" dirty="0"/>
              <a:t>はバギング族</a:t>
            </a:r>
            <a:endParaRPr kumimoji="1" lang="en-US" altLang="ja-JP" dirty="0"/>
          </a:p>
          <a:p>
            <a:pPr lvl="2"/>
            <a:r>
              <a:rPr lang="ja-JP" altLang="en-US" dirty="0"/>
              <a:t>過学習</a:t>
            </a:r>
            <a:r>
              <a:rPr lang="en-US" altLang="ja-JP" dirty="0"/>
              <a:t>(Overfitting)</a:t>
            </a:r>
            <a:r>
              <a:rPr lang="ja-JP" altLang="en-US" dirty="0"/>
              <a:t>しやすく，</a:t>
            </a:r>
            <a:endParaRPr kumimoji="1" lang="en-US" altLang="ja-JP" dirty="0"/>
          </a:p>
          <a:p>
            <a:pPr lvl="1"/>
            <a:r>
              <a:rPr lang="en-US" altLang="ja-JP" dirty="0" err="1"/>
              <a:t>XGBoost</a:t>
            </a:r>
            <a:r>
              <a:rPr lang="ja-JP" altLang="en-US" dirty="0"/>
              <a:t>はブースティング族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41952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7C136-C7F9-413D-A821-4D7BF752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XGBoost</a:t>
            </a:r>
            <a:r>
              <a:rPr lang="ja-JP" altLang="en-US" dirty="0"/>
              <a:t>　</a:t>
            </a:r>
            <a:r>
              <a:rPr lang="en-US" altLang="ja-JP" u="sng" dirty="0">
                <a:solidFill>
                  <a:schemeClr val="accent1"/>
                </a:solidFill>
              </a:rPr>
              <a:t>#</a:t>
            </a:r>
            <a:r>
              <a:rPr lang="ja-JP" altLang="en-US" u="sng" dirty="0">
                <a:solidFill>
                  <a:schemeClr val="accent1"/>
                </a:solidFill>
              </a:rPr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51D2F8-1DAD-46DC-B800-89B342C35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FF0000"/>
                </a:solidFill>
              </a:rPr>
              <a:t>数式含めた説明</a:t>
            </a:r>
          </a:p>
        </p:txBody>
      </p:sp>
    </p:spTree>
    <p:extLst>
      <p:ext uri="{BB962C8B-B14F-4D97-AF65-F5344CB8AC3E}">
        <p14:creationId xmlns:p14="http://schemas.microsoft.com/office/powerpoint/2010/main" val="816231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C91B52-1AC0-4ED3-9116-C8A8A304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きぬいとの結果</a:t>
            </a:r>
            <a:endParaRPr kumimoji="1" lang="ja-JP" altLang="en-US" dirty="0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34424399-2553-4286-BCFB-F128CB2DD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342" y="1472486"/>
            <a:ext cx="4185316" cy="5248684"/>
          </a:xfrm>
        </p:spPr>
      </p:pic>
    </p:spTree>
    <p:extLst>
      <p:ext uri="{BB962C8B-B14F-4D97-AF65-F5344CB8AC3E}">
        <p14:creationId xmlns:p14="http://schemas.microsoft.com/office/powerpoint/2010/main" val="340417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0544A-6868-48A1-BAF6-91E9CBF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誰？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01AFCB-C103-4119-818D-82AC867C1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Kien</a:t>
            </a:r>
            <a:r>
              <a:rPr kumimoji="1" lang="en-US" altLang="ja-JP" dirty="0"/>
              <a:t>. Y. Knot(</a:t>
            </a:r>
            <a:r>
              <a:rPr kumimoji="1" lang="ja-JP" altLang="en-US" dirty="0"/>
              <a:t>と書いて「きぬいと」と読む</a:t>
            </a:r>
            <a:r>
              <a:rPr kumimoji="1" lang="en-US" altLang="ja-JP" dirty="0"/>
              <a:t>)</a:t>
            </a:r>
          </a:p>
          <a:p>
            <a:pPr lvl="1"/>
            <a:r>
              <a:rPr lang="en-US" altLang="ja-JP" dirty="0"/>
              <a:t>『</a:t>
            </a:r>
            <a:r>
              <a:rPr lang="ja-JP" altLang="en-US" dirty="0" err="1"/>
              <a:t>きぬ</a:t>
            </a:r>
            <a:r>
              <a:rPr lang="ja-JP" altLang="en-US" dirty="0"/>
              <a:t>いと</a:t>
            </a:r>
            <a:r>
              <a:rPr lang="en-US" altLang="ja-JP" dirty="0"/>
              <a:t>』</a:t>
            </a:r>
            <a:r>
              <a:rPr lang="ja-JP" altLang="en-US" dirty="0" err="1"/>
              <a:t>っぽく</a:t>
            </a:r>
            <a:r>
              <a:rPr lang="ja-JP" altLang="en-US" dirty="0"/>
              <a:t>読ませてかつ英語っぽい表記を追求した結果</a:t>
            </a:r>
            <a:endParaRPr lang="en-US" altLang="ja-JP" dirty="0"/>
          </a:p>
          <a:p>
            <a:pPr lvl="1"/>
            <a:r>
              <a:rPr lang="ja-JP" altLang="en-US" dirty="0"/>
              <a:t>「きぬいと」呼ばれに慣れすぎて，実名で呼ばれるとダメになる</a:t>
            </a:r>
            <a:endParaRPr lang="en-US" altLang="ja-JP" dirty="0"/>
          </a:p>
          <a:p>
            <a:pPr lvl="1"/>
            <a:r>
              <a:rPr lang="en-US" altLang="ja-JP" dirty="0"/>
              <a:t>ID</a:t>
            </a:r>
            <a:r>
              <a:rPr lang="ja-JP" altLang="en-US" dirty="0"/>
              <a:t>の</a:t>
            </a:r>
            <a:r>
              <a:rPr lang="en-US" altLang="ja-JP" dirty="0"/>
              <a:t>0_u0</a:t>
            </a:r>
            <a:r>
              <a:rPr lang="ja-JP" altLang="en-US" dirty="0"/>
              <a:t>は「</a:t>
            </a:r>
            <a:r>
              <a:rPr lang="en-US" altLang="ja-JP" dirty="0"/>
              <a:t>4</a:t>
            </a:r>
            <a:r>
              <a:rPr lang="ja-JP" altLang="en-US" dirty="0"/>
              <a:t>文字</a:t>
            </a:r>
            <a:r>
              <a:rPr lang="en-US" altLang="ja-JP" dirty="0"/>
              <a:t>ID</a:t>
            </a:r>
            <a:r>
              <a:rPr lang="ja-JP" altLang="en-US" dirty="0" err="1"/>
              <a:t>って</a:t>
            </a:r>
            <a:r>
              <a:rPr lang="ja-JP" altLang="en-US" dirty="0"/>
              <a:t>希少らしいぜ」つって探した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mstdn.jp</a:t>
            </a:r>
            <a:r>
              <a:rPr lang="ja-JP" altLang="en-US" dirty="0"/>
              <a:t>でも同</a:t>
            </a:r>
            <a:r>
              <a:rPr lang="en-US" altLang="ja-JP" dirty="0"/>
              <a:t>ID(@0_u0)</a:t>
            </a:r>
            <a:r>
              <a:rPr lang="ja-JP" altLang="en-US" dirty="0" err="1"/>
              <a:t>です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新卒労働者ですが常に新転地募集してます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7509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5480D8-FBAC-4C37-B4EC-8178DE22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きぬいとの結果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142784B-BB06-449B-872C-685DC47A0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84" y="1662978"/>
            <a:ext cx="4676632" cy="4676632"/>
          </a:xfrm>
        </p:spPr>
      </p:pic>
    </p:spTree>
    <p:extLst>
      <p:ext uri="{BB962C8B-B14F-4D97-AF65-F5344CB8AC3E}">
        <p14:creationId xmlns:p14="http://schemas.microsoft.com/office/powerpoint/2010/main" val="804622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2311D-21B2-4BB7-9124-D48C2A66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Next my</a:t>
            </a:r>
            <a:r>
              <a:rPr kumimoji="1" lang="ja-JP" altLang="en-US" dirty="0"/>
              <a:t> </a:t>
            </a:r>
            <a:r>
              <a:rPr kumimoji="1" lang="en-US" altLang="ja-JP" dirty="0"/>
              <a:t>LT is……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3D7A4A-65C3-406B-9152-AB662E65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なんか</a:t>
            </a:r>
            <a:r>
              <a:rPr kumimoji="1" lang="en-US" altLang="ja-JP" dirty="0"/>
              <a:t>Leakage</a:t>
            </a:r>
            <a:r>
              <a:rPr lang="ja-JP" altLang="en-US" dirty="0"/>
              <a:t>が興味深い問題っぽいので調べて次回報告します．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Twitter</a:t>
            </a:r>
            <a:r>
              <a:rPr lang="ja-JP" altLang="en-US" dirty="0"/>
              <a:t>で「進捗どうですか？」って言ってください．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523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DD46EE-8E36-43EB-9EA0-69F501CF3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今日伝わったら嬉しいこと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A1E416-4905-4B87-AFC6-F64D22136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みんなも</a:t>
            </a:r>
            <a:r>
              <a:rPr kumimoji="1" lang="en-US" altLang="ja-JP" dirty="0"/>
              <a:t>Kaggle</a:t>
            </a:r>
            <a:r>
              <a:rPr kumimoji="1" lang="ja-JP" altLang="en-US" dirty="0"/>
              <a:t>に</a:t>
            </a:r>
            <a:r>
              <a:rPr kumimoji="1" lang="en-US" altLang="ja-JP" dirty="0"/>
              <a:t>R</a:t>
            </a:r>
            <a:r>
              <a:rPr kumimoji="1" lang="ja-JP" altLang="en-US" dirty="0"/>
              <a:t>で参加しよう←これ</a:t>
            </a:r>
            <a:r>
              <a:rPr kumimoji="1" lang="en-US" altLang="ja-JP" dirty="0"/>
              <a:t>9</a:t>
            </a:r>
            <a:r>
              <a:rPr kumimoji="1" lang="ja-JP" altLang="en-US" dirty="0"/>
              <a:t>割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機械学習</a:t>
            </a:r>
            <a:r>
              <a:rPr lang="en-US" altLang="ja-JP" dirty="0"/>
              <a:t>&gt;</a:t>
            </a:r>
            <a:r>
              <a:rPr lang="ja-JP" altLang="en-US" dirty="0"/>
              <a:t>予測</a:t>
            </a:r>
            <a:r>
              <a:rPr lang="en-US" altLang="ja-JP" dirty="0"/>
              <a:t>&gt;</a:t>
            </a:r>
            <a:r>
              <a:rPr lang="ja-JP" altLang="en-US" dirty="0"/>
              <a:t>アンサンブル学習</a:t>
            </a:r>
            <a:r>
              <a:rPr lang="en-US" altLang="ja-JP" dirty="0"/>
              <a:t>&gt;Boosting&gt;</a:t>
            </a:r>
            <a:r>
              <a:rPr lang="en-US" altLang="ja-JP" dirty="0" err="1"/>
              <a:t>XGBoost</a:t>
            </a:r>
            <a:endParaRPr lang="en-US" altLang="ja-JP" dirty="0"/>
          </a:p>
          <a:p>
            <a:endParaRPr lang="ja-JP" altLang="en-US" dirty="0"/>
          </a:p>
          <a:p>
            <a:r>
              <a:rPr lang="en-US" altLang="ja-JP" dirty="0" err="1"/>
              <a:t>xgboost</a:t>
            </a:r>
            <a:r>
              <a:rPr lang="ja-JP" altLang="en-US" dirty="0"/>
              <a:t>パッケージはあるものの</a:t>
            </a:r>
            <a:r>
              <a:rPr lang="en-US" altLang="ja-JP" dirty="0"/>
              <a:t>……</a:t>
            </a:r>
          </a:p>
          <a:p>
            <a:pPr lvl="1"/>
            <a:r>
              <a:rPr lang="ja-JP" altLang="en-US" dirty="0"/>
              <a:t>多変量解析畑から上がってきた僕「</a:t>
            </a:r>
            <a:r>
              <a:rPr lang="en-US" altLang="ja-JP" dirty="0"/>
              <a:t>formula</a:t>
            </a:r>
            <a:r>
              <a:rPr lang="ja-JP" altLang="en-US" dirty="0"/>
              <a:t>形式じゃないと</a:t>
            </a:r>
            <a:r>
              <a:rPr lang="ja-JP" altLang="en-US" dirty="0" err="1"/>
              <a:t>やだ</a:t>
            </a:r>
            <a:r>
              <a:rPr lang="ja-JP" altLang="en-US" dirty="0"/>
              <a:t>」</a:t>
            </a:r>
            <a:endParaRPr lang="en-US" altLang="ja-JP" dirty="0"/>
          </a:p>
          <a:p>
            <a:pPr lvl="1"/>
            <a:r>
              <a:rPr kumimoji="1" lang="en-US" altLang="ja-JP" dirty="0"/>
              <a:t>???</a:t>
            </a:r>
            <a:r>
              <a:rPr kumimoji="1" lang="ja-JP" altLang="en-US" dirty="0"/>
              <a:t>「</a:t>
            </a:r>
            <a:r>
              <a:rPr kumimoji="1" lang="en-US" altLang="ja-JP" dirty="0"/>
              <a:t>caret</a:t>
            </a:r>
            <a:r>
              <a:rPr lang="ja-JP" altLang="en-US" dirty="0"/>
              <a:t>パッケージを使え</a:t>
            </a:r>
            <a:r>
              <a:rPr lang="en-US" altLang="ja-JP" dirty="0"/>
              <a:t>……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en-US" altLang="ja-JP" dirty="0"/>
              <a:t>caret</a:t>
            </a:r>
            <a:r>
              <a:rPr kumimoji="1" lang="ja-JP" altLang="en-US" dirty="0"/>
              <a:t>パッケージで機械学習を実装してみた</a:t>
            </a:r>
          </a:p>
        </p:txBody>
      </p:sp>
    </p:spTree>
    <p:extLst>
      <p:ext uri="{BB962C8B-B14F-4D97-AF65-F5344CB8AC3E}">
        <p14:creationId xmlns:p14="http://schemas.microsoft.com/office/powerpoint/2010/main" val="184941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BB1703-B0D9-456E-9BA6-8E1E1DCB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Kaggle</a:t>
            </a:r>
            <a:r>
              <a:rPr kumimoji="1" lang="ja-JP" altLang="en-US" dirty="0"/>
              <a:t> </a:t>
            </a:r>
            <a:r>
              <a:rPr kumimoji="1" lang="en-US" altLang="ja-JP" u="sng" dirty="0">
                <a:solidFill>
                  <a:schemeClr val="accent1"/>
                </a:solidFill>
              </a:rPr>
              <a:t>#</a:t>
            </a:r>
            <a:r>
              <a:rPr kumimoji="1" lang="ja-JP" altLang="en-US" u="sng" dirty="0">
                <a:solidFill>
                  <a:schemeClr val="accent1"/>
                </a:solidFill>
              </a:rPr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BB82B4-23BA-4CB1-AEC1-A3C41CF45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「データサイエンスのコンペティション」のコミュニティ</a:t>
            </a:r>
            <a:endParaRPr kumimoji="1" lang="en-US" altLang="ja-JP" dirty="0"/>
          </a:p>
          <a:p>
            <a:pPr lvl="1"/>
            <a:r>
              <a:rPr lang="ja-JP" altLang="en-US" dirty="0"/>
              <a:t>企業・法人がデータを提供</a:t>
            </a:r>
            <a:endParaRPr lang="en-US" altLang="ja-JP" dirty="0"/>
          </a:p>
          <a:p>
            <a:pPr lvl="1"/>
            <a:r>
              <a:rPr lang="ja-JP" altLang="en-US" dirty="0"/>
              <a:t>「精度の高い予測」や「いい感じの分類」などが課題となり，腕に自信のあるデータ野郎がこぞって競う</a:t>
            </a:r>
            <a:endParaRPr lang="en-US" altLang="ja-JP" dirty="0"/>
          </a:p>
          <a:p>
            <a:pPr lvl="2"/>
            <a:r>
              <a:rPr lang="ja-JP" altLang="en-US" dirty="0"/>
              <a:t>自信がなくても手を出せ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大体は</a:t>
            </a:r>
            <a:r>
              <a:rPr lang="en-US" altLang="ja-JP" dirty="0"/>
              <a:t>train.csv</a:t>
            </a:r>
            <a:r>
              <a:rPr lang="ja-JP" altLang="en-US" dirty="0"/>
              <a:t>を使って学習し</a:t>
            </a:r>
            <a:r>
              <a:rPr lang="en-US" altLang="ja-JP" dirty="0"/>
              <a:t>test.csv</a:t>
            </a:r>
            <a:r>
              <a:rPr lang="ja-JP" altLang="en-US" dirty="0"/>
              <a:t>で予測する形式</a:t>
            </a:r>
            <a:endParaRPr lang="en-US" altLang="ja-JP" dirty="0"/>
          </a:p>
          <a:p>
            <a:pPr lvl="1"/>
            <a:r>
              <a:rPr lang="en-US" altLang="ja-JP" dirty="0"/>
              <a:t>.csv</a:t>
            </a:r>
            <a:r>
              <a:rPr lang="ja-JP" altLang="en-US" dirty="0"/>
              <a:t>が</a:t>
            </a:r>
            <a:r>
              <a:rPr lang="en-US" altLang="ja-JP" dirty="0"/>
              <a:t>.json</a:t>
            </a:r>
            <a:r>
              <a:rPr lang="ja-JP" altLang="en-US" dirty="0" err="1"/>
              <a:t>だっ</a:t>
            </a:r>
            <a:r>
              <a:rPr lang="ja-JP" altLang="en-US" dirty="0"/>
              <a:t>たり</a:t>
            </a:r>
            <a:r>
              <a:rPr lang="en-US" altLang="ja-JP" dirty="0"/>
              <a:t>.</a:t>
            </a:r>
            <a:r>
              <a:rPr lang="en-US" altLang="ja-JP" dirty="0" err="1"/>
              <a:t>tsv</a:t>
            </a:r>
            <a:r>
              <a:rPr lang="ja-JP" altLang="en-US" dirty="0" err="1"/>
              <a:t>だっ</a:t>
            </a:r>
            <a:r>
              <a:rPr lang="ja-JP" altLang="en-US" dirty="0"/>
              <a:t>たりすることもある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399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C6A104-7D3B-4003-8D3E-53D9850A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Kaggle</a:t>
            </a:r>
            <a:r>
              <a:rPr lang="ja-JP" altLang="en-US" dirty="0"/>
              <a:t> </a:t>
            </a:r>
            <a:r>
              <a:rPr lang="en-US" altLang="ja-JP" u="sng" dirty="0">
                <a:solidFill>
                  <a:schemeClr val="accent1"/>
                </a:solidFill>
              </a:rPr>
              <a:t>#</a:t>
            </a:r>
            <a:r>
              <a:rPr lang="ja-JP" altLang="en-US" u="sng" dirty="0">
                <a:solidFill>
                  <a:schemeClr val="accent1"/>
                </a:solidFill>
              </a:rPr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4932C5-E05A-421D-A7DE-3B6A4A1DA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やるメリットは多い</a:t>
            </a:r>
            <a:endParaRPr kumimoji="1" lang="en-US" altLang="ja-JP" dirty="0"/>
          </a:p>
          <a:p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データの前処理，分析，結果の取りまとめまでを一通りこなせる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いろいろな分野・いろいろな種類のデータをいじれる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世界中にいる「</a:t>
            </a:r>
            <a:r>
              <a:rPr kumimoji="1" lang="en-US" altLang="ja-JP" dirty="0"/>
              <a:t>3</a:t>
            </a:r>
            <a:r>
              <a:rPr kumimoji="1" lang="ja-JP" altLang="en-US" dirty="0"/>
              <a:t>度の飯よりデータ分析」な</a:t>
            </a:r>
            <a:r>
              <a:rPr kumimoji="1" lang="en-US" altLang="ja-JP" dirty="0" err="1"/>
              <a:t>Kaggler</a:t>
            </a:r>
            <a:r>
              <a:rPr kumimoji="1" lang="ja-JP" altLang="en-US" dirty="0"/>
              <a:t>がどんな方法を使ったのかを教えてくれる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タダ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418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EA5366-5B87-44BB-B290-505038D6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しかし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317725-F234-4FB9-A428-613D4C3D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49336"/>
          </a:xfrm>
        </p:spPr>
        <p:txBody>
          <a:bodyPr/>
          <a:lstStyle/>
          <a:p>
            <a:r>
              <a:rPr kumimoji="1" lang="ja-JP" altLang="en-US" dirty="0"/>
              <a:t>デキ</a:t>
            </a:r>
            <a:r>
              <a:rPr kumimoji="1" lang="ja-JP" altLang="en-US" dirty="0" err="1"/>
              <a:t>る</a:t>
            </a:r>
            <a:r>
              <a:rPr kumimoji="1" lang="en-US" altLang="ja-JP" dirty="0" err="1"/>
              <a:t>Kaggler</a:t>
            </a:r>
            <a:r>
              <a:rPr kumimoji="1" lang="ja-JP" altLang="en-US" dirty="0"/>
              <a:t>の多くは</a:t>
            </a:r>
            <a:r>
              <a:rPr kumimoji="1" lang="en-US" altLang="ja-JP" dirty="0"/>
              <a:t>Pythonista</a:t>
            </a:r>
            <a:r>
              <a:rPr kumimoji="1" lang="ja-JP" altLang="en-US" dirty="0"/>
              <a:t>😢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35EC42-8A53-49A1-8447-96CD4907C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31" y="2344327"/>
            <a:ext cx="8623738" cy="451367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F72D4C7-32DB-4EFE-B1BE-99DA5379A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390" y="3229563"/>
            <a:ext cx="3934810" cy="3632132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76F3646-85EA-4557-B3A4-123FC4377D1F}"/>
              </a:ext>
            </a:extLst>
          </p:cNvPr>
          <p:cNvSpPr/>
          <p:nvPr/>
        </p:nvSpPr>
        <p:spPr>
          <a:xfrm>
            <a:off x="8475260" y="3330054"/>
            <a:ext cx="259307" cy="3527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12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3D7A6AB-9B35-4496-BEAF-2F4DE034E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384" y="3060368"/>
            <a:ext cx="1092146" cy="95562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AEA5366-5B87-44BB-B290-505038D6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伝えたいこと①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317725-F234-4FB9-A428-613D4C3D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849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800" dirty="0"/>
              <a:t>みんなも</a:t>
            </a:r>
            <a:r>
              <a:rPr kumimoji="1" lang="en-US" altLang="ja-JP" sz="4800" dirty="0"/>
              <a:t>Kaggle</a:t>
            </a:r>
            <a:r>
              <a:rPr kumimoji="1" lang="ja-JP" altLang="en-US" sz="4800" dirty="0"/>
              <a:t>　になろう</a:t>
            </a:r>
          </a:p>
        </p:txBody>
      </p:sp>
    </p:spTree>
    <p:extLst>
      <p:ext uri="{BB962C8B-B14F-4D97-AF65-F5344CB8AC3E}">
        <p14:creationId xmlns:p14="http://schemas.microsoft.com/office/powerpoint/2010/main" val="4107256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42817F-E73A-4FCA-B05B-5E4595DF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Santander</a:t>
            </a:r>
            <a:r>
              <a:rPr kumimoji="1" lang="ja-JP" altLang="en-US" dirty="0"/>
              <a:t> </a:t>
            </a:r>
            <a:r>
              <a:rPr kumimoji="1" lang="en-US" altLang="ja-JP" u="sng" dirty="0">
                <a:solidFill>
                  <a:schemeClr val="accent1"/>
                </a:solidFill>
              </a:rPr>
              <a:t>#</a:t>
            </a:r>
            <a:r>
              <a:rPr kumimoji="1" lang="ja-JP" altLang="en-US" u="sng" dirty="0">
                <a:solidFill>
                  <a:schemeClr val="accent1"/>
                </a:solidFill>
              </a:rPr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44ADD1-307A-4171-B41D-8C51FF129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匿名化された提供データを使って「ターゲットスコア」を予測する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回帰分析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画像認識や複数のデータマージなどのないシンプルな課題</a:t>
            </a:r>
            <a:endParaRPr kumimoji="1" lang="en-US" altLang="ja-JP" dirty="0"/>
          </a:p>
          <a:p>
            <a:pPr lvl="1"/>
            <a:r>
              <a:rPr lang="ja-JP" altLang="en-US" dirty="0"/>
              <a:t>ポンコツ</a:t>
            </a:r>
            <a:r>
              <a:rPr lang="en-US" altLang="ja-JP" dirty="0"/>
              <a:t>PC</a:t>
            </a:r>
            <a:r>
              <a:rPr lang="ja-JP" altLang="en-US" dirty="0"/>
              <a:t>でも</a:t>
            </a:r>
            <a:r>
              <a:rPr lang="en-US" altLang="ja-JP" dirty="0"/>
              <a:t>(</a:t>
            </a:r>
            <a:r>
              <a:rPr lang="ja-JP" altLang="en-US" dirty="0"/>
              <a:t>ギリ</a:t>
            </a:r>
            <a:r>
              <a:rPr lang="en-US" altLang="ja-JP" dirty="0"/>
              <a:t>)</a:t>
            </a:r>
            <a:r>
              <a:rPr lang="ja-JP" altLang="en-US" dirty="0"/>
              <a:t>やっていける</a:t>
            </a:r>
            <a:endParaRPr kumimoji="1" lang="en-US" altLang="ja-JP" dirty="0"/>
          </a:p>
          <a:p>
            <a:pPr lvl="2"/>
            <a:r>
              <a:rPr lang="ja-JP" altLang="en-US" dirty="0"/>
              <a:t>別コンペの</a:t>
            </a:r>
            <a:r>
              <a:rPr lang="en-US" altLang="ja-JP" dirty="0"/>
              <a:t>Home Credit</a:t>
            </a:r>
            <a:r>
              <a:rPr lang="ja-JP" altLang="en-US" dirty="0" err="1"/>
              <a:t>はメ</a:t>
            </a:r>
            <a:r>
              <a:rPr lang="ja-JP" altLang="en-US" dirty="0"/>
              <a:t>モリが足りなくて断念しました</a:t>
            </a:r>
            <a:endParaRPr lang="en-US" altLang="ja-JP" dirty="0"/>
          </a:p>
          <a:p>
            <a:pPr lvl="2"/>
            <a:r>
              <a:rPr lang="ja-JP" altLang="en-US" dirty="0"/>
              <a:t>そんなときは</a:t>
            </a:r>
            <a:r>
              <a:rPr lang="en-US" altLang="ja-JP" dirty="0"/>
              <a:t>AWS</a:t>
            </a:r>
            <a:r>
              <a:rPr lang="ja-JP" altLang="en-US" dirty="0"/>
              <a:t>とか</a:t>
            </a:r>
            <a:r>
              <a:rPr lang="en-US" altLang="ja-JP" dirty="0"/>
              <a:t>GCP</a:t>
            </a:r>
            <a:r>
              <a:rPr lang="ja-JP" altLang="en-US" dirty="0"/>
              <a:t>とか使おう，勉強した上で．</a:t>
            </a:r>
            <a:endParaRPr lang="en-US" altLang="ja-JP" dirty="0"/>
          </a:p>
          <a:p>
            <a:pPr lvl="2"/>
            <a:endParaRPr lang="en-US" altLang="ja-JP" dirty="0"/>
          </a:p>
          <a:p>
            <a:r>
              <a:rPr kumimoji="1" lang="en-US" altLang="ja-JP" dirty="0"/>
              <a:t>4000×4000</a:t>
            </a:r>
            <a:r>
              <a:rPr kumimoji="1" lang="ja-JP" altLang="en-US" dirty="0"/>
              <a:t>の規模のスパースなデータ構造</a:t>
            </a:r>
            <a:endParaRPr kumimoji="1" lang="en-US" altLang="ja-JP" dirty="0"/>
          </a:p>
          <a:p>
            <a:pPr lvl="1"/>
            <a:r>
              <a:rPr lang="ja-JP" altLang="en-US" dirty="0"/>
              <a:t>スパース</a:t>
            </a:r>
            <a:r>
              <a:rPr lang="en-US" altLang="ja-JP" dirty="0"/>
              <a:t>:</a:t>
            </a:r>
            <a:r>
              <a:rPr lang="ja-JP" altLang="en-US" dirty="0"/>
              <a:t> データの値がほとんど</a:t>
            </a:r>
            <a:r>
              <a:rPr lang="en-US" altLang="ja-JP" dirty="0"/>
              <a:t>0</a:t>
            </a:r>
          </a:p>
          <a:p>
            <a:pPr lvl="1"/>
            <a:r>
              <a:rPr kumimoji="1" lang="ja-JP" altLang="en-US" dirty="0"/>
              <a:t>「意味のある」データを見つけ出す必要がある</a:t>
            </a:r>
          </a:p>
        </p:txBody>
      </p:sp>
    </p:spTree>
    <p:extLst>
      <p:ext uri="{BB962C8B-B14F-4D97-AF65-F5344CB8AC3E}">
        <p14:creationId xmlns:p14="http://schemas.microsoft.com/office/powerpoint/2010/main" val="3991080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B749DB-F9AD-4C68-9297-F707F6B9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Santander</a:t>
            </a:r>
            <a:r>
              <a:rPr lang="ja-JP" altLang="en-US" dirty="0"/>
              <a:t> </a:t>
            </a:r>
            <a:r>
              <a:rPr lang="en-US" altLang="ja-JP" u="sng" dirty="0">
                <a:solidFill>
                  <a:schemeClr val="accent1"/>
                </a:solidFill>
              </a:rPr>
              <a:t>#</a:t>
            </a:r>
            <a:r>
              <a:rPr lang="ja-JP" altLang="en-US" u="sng" dirty="0">
                <a:solidFill>
                  <a:schemeClr val="accent1"/>
                </a:solidFill>
              </a:rPr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13A690-D736-4950-82A8-26D551BAC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429836" cy="1054053"/>
          </a:xfrm>
        </p:spPr>
        <p:txBody>
          <a:bodyPr/>
          <a:lstStyle/>
          <a:p>
            <a:r>
              <a:rPr kumimoji="1" lang="ja-JP" altLang="en-US" dirty="0"/>
              <a:t>本当にスパースなのか？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0</a:t>
            </a:r>
            <a:r>
              <a:rPr kumimoji="1" lang="ja-JP" altLang="en-US" dirty="0"/>
              <a:t>が多そう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1E7B457-0B3B-4A88-A234-A5DFABBE4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79" y="2879676"/>
            <a:ext cx="3768852" cy="238557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6715F06-E464-4C19-A147-9824CD3A8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38" y="2875882"/>
            <a:ext cx="3768851" cy="238557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407D86B-4730-4AB4-A8ED-60939DA18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148" y="2875882"/>
            <a:ext cx="3768851" cy="238557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B269DCA-2655-480E-9E6C-BB12EF2871C3}"/>
              </a:ext>
            </a:extLst>
          </p:cNvPr>
          <p:cNvSpPr txBox="1"/>
          <p:nvPr/>
        </p:nvSpPr>
        <p:spPr>
          <a:xfrm>
            <a:off x="1822379" y="52652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今回の目的変数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7D336D4-B5B5-4E92-8BFC-F716CAA3AA65}"/>
              </a:ext>
            </a:extLst>
          </p:cNvPr>
          <p:cNvSpPr txBox="1"/>
          <p:nvPr/>
        </p:nvSpPr>
        <p:spPr>
          <a:xfrm>
            <a:off x="7668883" y="5265250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今回の説明変数</a:t>
            </a:r>
            <a:r>
              <a:rPr kumimoji="1" lang="en-US" altLang="ja-JP" dirty="0"/>
              <a:t>(</a:t>
            </a:r>
            <a:r>
              <a:rPr kumimoji="1" lang="ja-JP" altLang="en-US" dirty="0"/>
              <a:t>の一部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2F2BB01-A2FB-4B17-A33C-B5DD4C74EB49}"/>
              </a:ext>
            </a:extLst>
          </p:cNvPr>
          <p:cNvSpPr/>
          <p:nvPr/>
        </p:nvSpPr>
        <p:spPr>
          <a:xfrm>
            <a:off x="4657810" y="2879678"/>
            <a:ext cx="7534189" cy="238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23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832</Words>
  <Application>Microsoft Office PowerPoint</Application>
  <PresentationFormat>ワイド画面</PresentationFormat>
  <Paragraphs>126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游ゴシック</vt:lpstr>
      <vt:lpstr>游ゴシック Light</vt:lpstr>
      <vt:lpstr>Arial</vt:lpstr>
      <vt:lpstr>Lucida Console</vt:lpstr>
      <vt:lpstr>Office テーマ</vt:lpstr>
      <vt:lpstr>caretパッケージを使ったXGBoostのformula型実装</vt:lpstr>
      <vt:lpstr>誰？</vt:lpstr>
      <vt:lpstr>今日伝わったら嬉しいこと</vt:lpstr>
      <vt:lpstr>Kaggle #とは</vt:lpstr>
      <vt:lpstr>Kaggle #とは</vt:lpstr>
      <vt:lpstr>しかし</vt:lpstr>
      <vt:lpstr>伝えたいこと①</vt:lpstr>
      <vt:lpstr>Santander #とは</vt:lpstr>
      <vt:lpstr>Santander #とは</vt:lpstr>
      <vt:lpstr>Sorekara do Shitano</vt:lpstr>
      <vt:lpstr>Sorekara do Shitano</vt:lpstr>
      <vt:lpstr>Sorekara do Shitano</vt:lpstr>
      <vt:lpstr>しかし……</vt:lpstr>
      <vt:lpstr>しかし……</vt:lpstr>
      <vt:lpstr>その結果</vt:lpstr>
      <vt:lpstr>Sorekara do Shitano</vt:lpstr>
      <vt:lpstr>XGBoost　#とは</vt:lpstr>
      <vt:lpstr>XGBoost　#とは</vt:lpstr>
      <vt:lpstr>きぬいとの結果</vt:lpstr>
      <vt:lpstr>きぬいとの結果</vt:lpstr>
      <vt:lpstr>Next my LT is……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caretパッケージを使ったXGBoostのformula型実装</dc:title>
  <dc:creator>ITO</dc:creator>
  <cp:lastModifiedBy>ITO</cp:lastModifiedBy>
  <cp:revision>11</cp:revision>
  <dcterms:created xsi:type="dcterms:W3CDTF">2018-08-26T12:24:27Z</dcterms:created>
  <dcterms:modified xsi:type="dcterms:W3CDTF">2018-08-26T14:16:20Z</dcterms:modified>
</cp:coreProperties>
</file>