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6" r:id="rId3"/>
    <p:sldId id="257" r:id="rId4"/>
    <p:sldId id="258" r:id="rId5"/>
    <p:sldId id="288" r:id="rId6"/>
    <p:sldId id="259" r:id="rId7"/>
    <p:sldId id="264" r:id="rId8"/>
    <p:sldId id="265" r:id="rId9"/>
    <p:sldId id="266" r:id="rId10"/>
    <p:sldId id="261" r:id="rId11"/>
    <p:sldId id="270" r:id="rId12"/>
    <p:sldId id="263" r:id="rId13"/>
    <p:sldId id="268" r:id="rId14"/>
    <p:sldId id="269" r:id="rId15"/>
    <p:sldId id="271" r:id="rId16"/>
    <p:sldId id="280" r:id="rId17"/>
    <p:sldId id="289" r:id="rId18"/>
    <p:sldId id="272" r:id="rId19"/>
    <p:sldId id="273" r:id="rId20"/>
    <p:sldId id="281" r:id="rId21"/>
    <p:sldId id="276" r:id="rId22"/>
    <p:sldId id="262" r:id="rId23"/>
    <p:sldId id="285" r:id="rId24"/>
    <p:sldId id="277" r:id="rId25"/>
    <p:sldId id="278" r:id="rId26"/>
    <p:sldId id="279" r:id="rId27"/>
    <p:sldId id="274" r:id="rId28"/>
    <p:sldId id="275" r:id="rId29"/>
    <p:sldId id="283" r:id="rId30"/>
    <p:sldId id="286" r:id="rId31"/>
    <p:sldId id="260" r:id="rId32"/>
    <p:sldId id="284" r:id="rId33"/>
    <p:sldId id="267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46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93332E-065A-4E34-A30F-13ACFEC37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B55980-46FA-424F-8856-967FF87DD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A9AC73-969B-4125-A76B-EDBBCF3F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86CA35-B2B7-4F19-B119-FF1B2D9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01AC1-91A6-4C8F-AE18-1FCA8F4C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08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44034-405B-4AC3-8BC7-BAD8A16B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544053-03B0-432A-A1C6-F09DCBEE2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7A99F-4097-435B-8F22-714FDC5E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5DB393-226F-4B6F-965D-204A3CD4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19CC35-F60F-4ECF-8269-AB2445C0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40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DCC3BB-811E-4BF4-98C3-C82D69857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C5C848-B461-4CD9-9CEF-F0ADE7690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8C5E36-16AE-4998-892D-F3B6A817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D133B3-61ED-450B-9290-BDF631D3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F0C7C-115D-4EB1-B29C-01FC9D89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48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C8CCF-51BF-4167-B095-3DB3986E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6858B7-E43E-4E37-A65E-CD82D84A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00CBE1-4995-4797-B1C4-3D55D1B1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1981F4-261B-4479-9879-4A3ACF29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FB85D-B8D5-4B69-9480-A12F08E8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96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5BB7E-A08C-4518-85F3-40FB8265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27D05D-E974-47BE-9CB5-08999844E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457F75-CD14-45B1-AF80-0A8D42EE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FE3AA5-D77E-4D9A-A3F6-7579C13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D4B442-26F0-4432-AB00-02B34B84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55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FC5DD-6E22-4577-AC0C-C3E93B37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3A517-B614-4ABA-8FAB-DABBCE44E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DD587A-18DD-456E-931A-7C7680C8E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651D6B-74AA-4336-A6E7-A424720A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9AB2AD-815E-486C-BE8E-06511705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98F66B-28C5-4FB1-A1F4-10C3E541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2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35FE0-70E0-4D1A-8697-567059A0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818499-0586-4C0F-9EF4-09D50505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160955-2E12-4977-9410-5F8966A99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BEABB6-F851-4332-B60D-E8081DD83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57982F-C8E8-4F6E-9306-F5D89D34E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7A9307-E094-4BF6-8951-296E1866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A1DE1C-6927-46E9-82B6-A2382780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559B25-4A5D-48ED-BF5D-3EE94632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24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18F7C-3D56-49C5-8F34-D24EB655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C66CFB-C722-4590-8437-537130FF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2074D2-394C-453C-AE78-AE50E9B2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530F94-A77D-4C7D-BE44-21118B4B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49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DE02AA4-F9A5-468E-93E3-68E4BC59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382896-2276-483C-9519-FC267EF6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EA8604-2F11-4EEB-8538-D830C65B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51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B0D64-79F6-4D6D-B094-A269447C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08F4FA-30F7-4272-8404-0FC606BFF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820B73-6EBC-4963-87ED-51B58BD5D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D08151-E33F-45E1-942B-EF25ABBC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6E6E95-834E-4694-8BE0-ECA6CA15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F92726-C90B-44BF-9678-D23BAC3E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70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65CA9-3DF6-4052-A686-137D96E0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101995-EABD-44C3-9822-E685E9587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115B09-70BF-4A80-99B0-B3050412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E9221B-1ADA-496A-A0BD-16F10155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B609A8-CC8C-45FA-8D34-23C9B877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305B32-8C32-4459-AC72-B5445C17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72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A28DC8-5D88-4F21-BEF2-70EC28E1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078C21-AA19-47E0-9131-63AB59672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B00A0D-4AF7-4C20-8A78-D03329291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47A7-C307-40AF-BD89-9D477E34052E}" type="datetimeFigureOut">
              <a:rPr kumimoji="1" lang="ja-JP" altLang="en-US" smtClean="0"/>
              <a:t>2018/9/1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10AD62-F1F1-42A9-B4E7-EF3A06202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D281D-0E25-4FBB-868B-E26D0B788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E1D8D-B249-4130-9C1B-2996F44FB7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16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akuti.me/note/leakage/" TargetMode="External"/><Relationship Id="rId2" Type="http://schemas.openxmlformats.org/officeDocument/2006/relationships/hyperlink" Target="https://tjo.hatenablog.com/entry/2016/01/27/23562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topepo.github.io/caret/train-models-by-tag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31580-9D30-4F40-989B-AECE41CED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パッケージを使った</a:t>
            </a:r>
            <a:r>
              <a:rPr kumimoji="1" lang="en-US" altLang="ja-JP" dirty="0" err="1"/>
              <a:t>XGBoost</a:t>
            </a:r>
            <a:r>
              <a:rPr kumimoji="1" lang="ja-JP" altLang="en-US" dirty="0"/>
              <a:t>の</a:t>
            </a:r>
            <a:r>
              <a:rPr kumimoji="1" lang="en-US" altLang="ja-JP" dirty="0"/>
              <a:t>formula</a:t>
            </a:r>
            <a:r>
              <a:rPr kumimoji="1" lang="ja-JP" altLang="en-US" dirty="0"/>
              <a:t>型実装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13F71D-C794-4AEB-8F16-EC4B9C370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Kien</a:t>
            </a:r>
            <a:r>
              <a:rPr kumimoji="1" lang="en-US" altLang="ja-JP" dirty="0"/>
              <a:t> Y. Knot(@0_u0)</a:t>
            </a:r>
          </a:p>
        </p:txBody>
      </p:sp>
    </p:spTree>
    <p:extLst>
      <p:ext uri="{BB962C8B-B14F-4D97-AF65-F5344CB8AC3E}">
        <p14:creationId xmlns:p14="http://schemas.microsoft.com/office/powerpoint/2010/main" val="140403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2817F-E73A-4FCA-B05B-5E4595DF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Santander</a:t>
            </a:r>
            <a:r>
              <a:rPr kumimoji="1" lang="ja-JP" altLang="en-US" dirty="0"/>
              <a:t> </a:t>
            </a:r>
            <a:r>
              <a:rPr kumimoji="1" lang="en-US" altLang="ja-JP" u="sng" dirty="0">
                <a:solidFill>
                  <a:schemeClr val="accent1"/>
                </a:solidFill>
              </a:rPr>
              <a:t>#</a:t>
            </a:r>
            <a:r>
              <a:rPr kumimoji="1" lang="ja-JP" altLang="en-US" u="sng" dirty="0">
                <a:solidFill>
                  <a:schemeClr val="accent1"/>
                </a:solidFill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44ADD1-307A-4171-B41D-8C51FF12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匿名化された提供データを使って「ターゲットスコア」を予測する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回帰分析っぽいフレームワーク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画像認識や複数のデータマージなどのないシンプルな課題</a:t>
            </a:r>
            <a:endParaRPr kumimoji="1" lang="en-US" altLang="ja-JP" dirty="0"/>
          </a:p>
          <a:p>
            <a:pPr lvl="1"/>
            <a:r>
              <a:rPr lang="ja-JP" altLang="en-US" dirty="0"/>
              <a:t>ポンコツ</a:t>
            </a:r>
            <a:r>
              <a:rPr lang="en-US" altLang="ja-JP" dirty="0"/>
              <a:t>PC</a:t>
            </a:r>
            <a:r>
              <a:rPr lang="ja-JP" altLang="en-US" dirty="0"/>
              <a:t>でも</a:t>
            </a:r>
            <a:r>
              <a:rPr lang="en-US" altLang="ja-JP" dirty="0"/>
              <a:t>(</a:t>
            </a:r>
            <a:r>
              <a:rPr lang="ja-JP" altLang="en-US" dirty="0"/>
              <a:t>ギリ</a:t>
            </a:r>
            <a:r>
              <a:rPr lang="en-US" altLang="ja-JP" dirty="0"/>
              <a:t>)</a:t>
            </a:r>
            <a:r>
              <a:rPr lang="ja-JP" altLang="en-US" dirty="0"/>
              <a:t>やっていける</a:t>
            </a:r>
            <a:endParaRPr kumimoji="1" lang="en-US" altLang="ja-JP" dirty="0"/>
          </a:p>
          <a:p>
            <a:pPr lvl="2"/>
            <a:r>
              <a:rPr lang="ja-JP" altLang="en-US" dirty="0"/>
              <a:t>別コンペの</a:t>
            </a:r>
            <a:r>
              <a:rPr lang="en-US" altLang="ja-JP" dirty="0"/>
              <a:t>Home Credit</a:t>
            </a:r>
            <a:r>
              <a:rPr lang="ja-JP" altLang="en-US" dirty="0" err="1"/>
              <a:t>はメ</a:t>
            </a:r>
            <a:r>
              <a:rPr lang="ja-JP" altLang="en-US" dirty="0"/>
              <a:t>モリが足りなくて断念しました</a:t>
            </a:r>
            <a:endParaRPr lang="en-US" altLang="ja-JP" dirty="0"/>
          </a:p>
          <a:p>
            <a:pPr lvl="2"/>
            <a:r>
              <a:rPr lang="ja-JP" altLang="en-US" dirty="0"/>
              <a:t>そんなときは</a:t>
            </a:r>
            <a:r>
              <a:rPr lang="en-US" altLang="ja-JP" dirty="0"/>
              <a:t>AWS</a:t>
            </a:r>
            <a:r>
              <a:rPr lang="ja-JP" altLang="en-US" dirty="0"/>
              <a:t>とか</a:t>
            </a:r>
            <a:r>
              <a:rPr lang="en-US" altLang="ja-JP" dirty="0"/>
              <a:t>GCP</a:t>
            </a:r>
            <a:r>
              <a:rPr lang="ja-JP" altLang="en-US" dirty="0"/>
              <a:t>とか使おう，勉強した上で．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kumimoji="1" lang="en-US" altLang="ja-JP" dirty="0"/>
              <a:t>4000×4000</a:t>
            </a:r>
            <a:r>
              <a:rPr kumimoji="1" lang="ja-JP" altLang="en-US" dirty="0"/>
              <a:t>の規模のスパースなデータ構造</a:t>
            </a:r>
            <a:endParaRPr kumimoji="1" lang="en-US" altLang="ja-JP" dirty="0"/>
          </a:p>
          <a:p>
            <a:pPr lvl="1"/>
            <a:r>
              <a:rPr lang="ja-JP" altLang="en-US" dirty="0"/>
              <a:t>スパース</a:t>
            </a:r>
            <a:r>
              <a:rPr lang="en-US" altLang="ja-JP" dirty="0"/>
              <a:t>:</a:t>
            </a:r>
            <a:r>
              <a:rPr lang="ja-JP" altLang="en-US" dirty="0"/>
              <a:t> データの値がほとんど</a:t>
            </a:r>
            <a:r>
              <a:rPr lang="en-US" altLang="ja-JP" dirty="0"/>
              <a:t>0</a:t>
            </a:r>
          </a:p>
          <a:p>
            <a:pPr lvl="1"/>
            <a:r>
              <a:rPr kumimoji="1" lang="ja-JP" altLang="en-US" dirty="0"/>
              <a:t>「意味のある」データを見つけ出す必要がある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399108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B749DB-F9AD-4C68-9297-F707F6B9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Santander</a:t>
            </a:r>
            <a:r>
              <a:rPr lang="ja-JP" altLang="en-US" dirty="0"/>
              <a:t> </a:t>
            </a:r>
            <a:r>
              <a:rPr lang="en-US" altLang="ja-JP" u="sng" dirty="0">
                <a:solidFill>
                  <a:schemeClr val="accent1"/>
                </a:solidFill>
              </a:rPr>
              <a:t>#</a:t>
            </a:r>
            <a:r>
              <a:rPr lang="ja-JP" altLang="en-US" u="sng" dirty="0">
                <a:solidFill>
                  <a:schemeClr val="accent1"/>
                </a:solidFill>
              </a:rPr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13A690-D736-4950-82A8-26D551BA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29836" cy="1054053"/>
          </a:xfrm>
        </p:spPr>
        <p:txBody>
          <a:bodyPr/>
          <a:lstStyle/>
          <a:p>
            <a:r>
              <a:rPr kumimoji="1" lang="ja-JP" altLang="en-US" dirty="0"/>
              <a:t>本当にスパースなのか？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0</a:t>
            </a:r>
            <a:r>
              <a:rPr kumimoji="1" lang="ja-JP" altLang="en-US" dirty="0"/>
              <a:t>が多そう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E7B457-0B3B-4A88-A234-A5DFABBE4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9" y="2879676"/>
            <a:ext cx="3768852" cy="238557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6715F06-E464-4C19-A147-9824CD3A8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38" y="2875882"/>
            <a:ext cx="3768851" cy="238557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407D86B-4730-4AB4-A8ED-60939DA18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48" y="2875882"/>
            <a:ext cx="3768851" cy="238557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269DCA-2655-480E-9E6C-BB12EF2871C3}"/>
              </a:ext>
            </a:extLst>
          </p:cNvPr>
          <p:cNvSpPr txBox="1"/>
          <p:nvPr/>
        </p:nvSpPr>
        <p:spPr>
          <a:xfrm>
            <a:off x="1822379" y="52652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今回の目的変数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7D336D4-B5B5-4E92-8BFC-F716CAA3AA65}"/>
              </a:ext>
            </a:extLst>
          </p:cNvPr>
          <p:cNvSpPr txBox="1"/>
          <p:nvPr/>
        </p:nvSpPr>
        <p:spPr>
          <a:xfrm>
            <a:off x="7668883" y="526525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今回の説明変数</a:t>
            </a:r>
            <a:r>
              <a:rPr kumimoji="1" lang="en-US" altLang="ja-JP" dirty="0"/>
              <a:t>(</a:t>
            </a:r>
            <a:r>
              <a:rPr kumimoji="1" lang="ja-JP" altLang="en-US" dirty="0"/>
              <a:t>の一部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2F2BB01-A2FB-4B17-A33C-B5DD4C74EB49}"/>
              </a:ext>
            </a:extLst>
          </p:cNvPr>
          <p:cNvSpPr/>
          <p:nvPr/>
        </p:nvSpPr>
        <p:spPr>
          <a:xfrm>
            <a:off x="4657810" y="2879678"/>
            <a:ext cx="7534189" cy="238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23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CCBE1A-1B90-4621-A0C1-9A7E17BE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Sorekara</a:t>
            </a:r>
            <a:r>
              <a:rPr lang="en-US" altLang="ja-JP" dirty="0"/>
              <a:t> do </a:t>
            </a:r>
            <a:r>
              <a:rPr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CE7792-ABAD-48C5-8FB0-2FA1AC87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意味のあるデータを選び出す</a:t>
            </a:r>
            <a:endParaRPr kumimoji="1" lang="en-US" altLang="ja-JP" dirty="0"/>
          </a:p>
          <a:p>
            <a:pPr lvl="1"/>
            <a:r>
              <a:rPr lang="en-US" altLang="ja-JP" dirty="0"/>
              <a:t>Kaggle:</a:t>
            </a:r>
            <a:r>
              <a:rPr lang="ja-JP" altLang="en-US" dirty="0"/>
              <a:t> </a:t>
            </a:r>
            <a:r>
              <a:rPr lang="en-US" altLang="ja-JP" dirty="0"/>
              <a:t>Kernel</a:t>
            </a:r>
            <a:r>
              <a:rPr lang="ja-JP" altLang="en-US" dirty="0"/>
              <a:t>という知識の集まる場がある</a:t>
            </a:r>
            <a:endParaRPr lang="en-US" altLang="ja-JP" dirty="0"/>
          </a:p>
          <a:p>
            <a:pPr lvl="1"/>
            <a:r>
              <a:rPr lang="ja-JP" altLang="en-US" dirty="0"/>
              <a:t>そこで「分散が</a:t>
            </a:r>
            <a:r>
              <a:rPr lang="en-US" altLang="ja-JP" dirty="0"/>
              <a:t>0</a:t>
            </a:r>
            <a:r>
              <a:rPr lang="ja-JP" altLang="en-US" dirty="0" err="1"/>
              <a:t>だっ</a:t>
            </a:r>
            <a:r>
              <a:rPr lang="ja-JP" altLang="en-US" dirty="0"/>
              <a:t>たり目的変数との相関が</a:t>
            </a:r>
            <a:r>
              <a:rPr lang="en-US" altLang="ja-JP" dirty="0"/>
              <a:t>0</a:t>
            </a:r>
            <a:r>
              <a:rPr lang="ja-JP" altLang="en-US" dirty="0" err="1"/>
              <a:t>だっ</a:t>
            </a:r>
            <a:r>
              <a:rPr lang="ja-JP" altLang="en-US" dirty="0"/>
              <a:t>たりするやつ」を使わないことにするといいらしい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こんなことをしました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46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DEA49-C57E-499F-8223-15C3BFEA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Sorekara</a:t>
            </a:r>
            <a:r>
              <a:rPr lang="en-US" altLang="ja-JP" dirty="0"/>
              <a:t> do </a:t>
            </a:r>
            <a:r>
              <a:rPr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4F21FA-F12C-4BCA-98DC-D56E9888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2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GetCor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ja-JP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function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(x){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altLang="ja-JP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data.matrix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 %&gt;% 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ja-JP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cor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(method = "spearman") %&gt;% 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ja-JP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findCorrelation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(cutoff = .98)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altLang="ja-JP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ja-JP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GetZeroVar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ja-JP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function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(x){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altLang="ja-JP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var</a:t>
            </a: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(x)!=0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B684693-2FED-4BEE-A936-31DF33200A1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530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caret::</a:t>
            </a:r>
            <a:r>
              <a:rPr lang="en-US" altLang="ja-JP" dirty="0" err="1"/>
              <a:t>findCorrelation</a:t>
            </a:r>
            <a:r>
              <a:rPr lang="en-US" altLang="ja-JP" dirty="0"/>
              <a:t>(): </a:t>
            </a:r>
            <a:r>
              <a:rPr lang="ja-JP" altLang="en-US" dirty="0"/>
              <a:t>相関係数の</a:t>
            </a:r>
            <a:r>
              <a:rPr lang="en-US" altLang="ja-JP" dirty="0"/>
              <a:t>cutoff</a:t>
            </a:r>
            <a:r>
              <a:rPr lang="ja-JP" altLang="en-US" dirty="0"/>
              <a:t>基準に満たない変数を返す</a:t>
            </a:r>
            <a:endParaRPr lang="en-US" altLang="ja-JP" dirty="0"/>
          </a:p>
          <a:p>
            <a:r>
              <a:rPr lang="ja-JP" altLang="en-US" dirty="0"/>
              <a:t>分散が</a:t>
            </a:r>
            <a:r>
              <a:rPr lang="en-US" altLang="ja-JP" dirty="0"/>
              <a:t>0</a:t>
            </a:r>
            <a:r>
              <a:rPr lang="ja-JP" altLang="en-US" dirty="0"/>
              <a:t>であるような変数もついでに削る</a:t>
            </a:r>
            <a:endParaRPr lang="en-US" altLang="ja-JP" dirty="0"/>
          </a:p>
          <a:p>
            <a:r>
              <a:rPr lang="ja-JP" altLang="en-US" dirty="0"/>
              <a:t>申し訳程度の</a:t>
            </a:r>
            <a:r>
              <a:rPr lang="en-US" altLang="ja-JP" dirty="0"/>
              <a:t>tidy</a:t>
            </a:r>
            <a:r>
              <a:rPr lang="ja-JP" altLang="en-US" dirty="0"/>
              <a:t>要素</a:t>
            </a:r>
          </a:p>
        </p:txBody>
      </p:sp>
    </p:spTree>
    <p:extLst>
      <p:ext uri="{BB962C8B-B14F-4D97-AF65-F5344CB8AC3E}">
        <p14:creationId xmlns:p14="http://schemas.microsoft.com/office/powerpoint/2010/main" val="370335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D4155-CBCD-4176-BD35-D114C79D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Sorekara</a:t>
            </a:r>
            <a:r>
              <a:rPr kumimoji="1" lang="ja-JP" altLang="en-US" dirty="0"/>
              <a:t> </a:t>
            </a:r>
            <a:r>
              <a:rPr kumimoji="1" lang="en-US" altLang="ja-JP" dirty="0"/>
              <a:t>do </a:t>
            </a:r>
            <a:r>
              <a:rPr kumimoji="1"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690FF0-5F71-4891-B2DB-A9DA756AE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11221" cy="4351338"/>
          </a:xfrm>
        </p:spPr>
        <p:txBody>
          <a:bodyPr/>
          <a:lstStyle/>
          <a:p>
            <a:r>
              <a:rPr kumimoji="1" lang="ja-JP" altLang="en-US" dirty="0"/>
              <a:t>相関行列が作れます</a:t>
            </a:r>
            <a:endParaRPr kumimoji="1" lang="en-US" altLang="ja-JP" dirty="0"/>
          </a:p>
          <a:p>
            <a:r>
              <a:rPr kumimoji="1" lang="en-US" altLang="ja-JP" dirty="0" err="1"/>
              <a:t>corrplot</a:t>
            </a:r>
            <a:r>
              <a:rPr kumimoji="1" lang="en-US" altLang="ja-JP" dirty="0"/>
              <a:t>::</a:t>
            </a:r>
            <a:r>
              <a:rPr kumimoji="1" lang="en-US" altLang="ja-JP" dirty="0" err="1"/>
              <a:t>corrplot</a:t>
            </a:r>
            <a:r>
              <a:rPr kumimoji="1" lang="en-US" altLang="ja-JP" dirty="0"/>
              <a:t>()</a:t>
            </a:r>
            <a:r>
              <a:rPr kumimoji="1" lang="ja-JP" altLang="en-US" dirty="0"/>
              <a:t>関数による描写</a:t>
            </a:r>
            <a:endParaRPr kumimoji="1" lang="en-US" altLang="ja-JP" dirty="0"/>
          </a:p>
          <a:p>
            <a:pPr lvl="1"/>
            <a:r>
              <a:rPr lang="en-US" altLang="ja-JP" dirty="0" err="1"/>
              <a:t>corrr</a:t>
            </a:r>
            <a:r>
              <a:rPr lang="ja-JP" altLang="en-US" dirty="0"/>
              <a:t>パッケージでも似たことができそう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青が濃いほど</a:t>
            </a:r>
            <a:r>
              <a:rPr kumimoji="1" lang="en-US" altLang="ja-JP" dirty="0"/>
              <a:t>1</a:t>
            </a:r>
            <a:r>
              <a:rPr lang="ja-JP" altLang="en-US" dirty="0"/>
              <a:t>に近い</a:t>
            </a:r>
            <a:endParaRPr lang="en-US" altLang="ja-JP" dirty="0"/>
          </a:p>
          <a:p>
            <a:r>
              <a:rPr kumimoji="1" lang="ja-JP" altLang="en-US" dirty="0"/>
              <a:t>よ</a:t>
            </a:r>
            <a:r>
              <a:rPr kumimoji="1" lang="ja-JP" altLang="en-US" dirty="0" err="1"/>
              <a:t>ーし</a:t>
            </a:r>
            <a:r>
              <a:rPr kumimoji="1" lang="ja-JP" altLang="en-US" dirty="0"/>
              <a:t>分析</a:t>
            </a:r>
            <a:r>
              <a:rPr lang="ja-JP" altLang="en-US" dirty="0"/>
              <a:t>するｚ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E6F9AB1-1C61-4238-85AE-4BC805E37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95" y="1825624"/>
            <a:ext cx="7592705" cy="48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7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EB5EBB7-039F-4149-8DD7-B2A7807C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02" y="518615"/>
            <a:ext cx="8523961" cy="60937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671FB6-87A7-48BA-8287-F6B0F158A677}"/>
              </a:ext>
            </a:extLst>
          </p:cNvPr>
          <p:cNvSpPr txBox="1"/>
          <p:nvPr/>
        </p:nvSpPr>
        <p:spPr>
          <a:xfrm>
            <a:off x="1596788" y="109181"/>
            <a:ext cx="600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https://www.kaggle.com/titericz/the-property-by-giba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977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2F21AC6-82F9-499C-9F2A-DBAC8CC75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99" y="392373"/>
            <a:ext cx="12221099" cy="6058828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AB92361-CAC7-416E-819F-E4C0790BFF91}"/>
              </a:ext>
            </a:extLst>
          </p:cNvPr>
          <p:cNvCxnSpPr/>
          <p:nvPr/>
        </p:nvCxnSpPr>
        <p:spPr>
          <a:xfrm>
            <a:off x="764275" y="1173707"/>
            <a:ext cx="11177516" cy="41489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72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8546917-570C-427C-81E0-6E73B9F79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54" y="1825625"/>
            <a:ext cx="7727492" cy="4351338"/>
          </a:xfrm>
        </p:spPr>
      </p:pic>
    </p:spTree>
    <p:extLst>
      <p:ext uri="{BB962C8B-B14F-4D97-AF65-F5344CB8AC3E}">
        <p14:creationId xmlns:p14="http://schemas.microsoft.com/office/powerpoint/2010/main" val="247904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7166A-1AE2-4F80-B2D0-8C7FF531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Leakage</a:t>
            </a:r>
            <a:r>
              <a:rPr kumimoji="1" lang="ja-JP" altLang="en-US" dirty="0"/>
              <a:t>の発覚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CF017-AD5C-4157-884C-FA670B874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Leakage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 本来分析側が</a:t>
            </a:r>
            <a:r>
              <a:rPr kumimoji="1" lang="ja-JP" altLang="en-US" b="1" dirty="0">
                <a:solidFill>
                  <a:srgbClr val="FF0000"/>
                </a:solidFill>
              </a:rPr>
              <a:t>「知らないはず」</a:t>
            </a:r>
            <a:r>
              <a:rPr kumimoji="1" lang="ja-JP" altLang="en-US" dirty="0"/>
              <a:t>の情報が</a:t>
            </a:r>
            <a:r>
              <a:rPr kumimoji="1" lang="ja-JP" altLang="en-US" b="1" dirty="0">
                <a:solidFill>
                  <a:srgbClr val="FF0000"/>
                </a:solidFill>
              </a:rPr>
              <a:t>漏洩し</a:t>
            </a:r>
            <a:r>
              <a:rPr kumimoji="1" lang="ja-JP" altLang="en-US" dirty="0"/>
              <a:t>分析モデルに組み込むこと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 過学習が起き，</a:t>
            </a:r>
            <a:r>
              <a:rPr lang="ja-JP" altLang="en-US" b="1" dirty="0">
                <a:solidFill>
                  <a:srgbClr val="FF0000"/>
                </a:solidFill>
              </a:rPr>
              <a:t>「予測が</a:t>
            </a:r>
            <a:r>
              <a:rPr lang="en-US" altLang="ja-JP" b="1" dirty="0">
                <a:solidFill>
                  <a:srgbClr val="FF0000"/>
                </a:solidFill>
              </a:rPr>
              <a:t>100%</a:t>
            </a:r>
            <a:r>
              <a:rPr lang="ja-JP" altLang="en-US" b="1" dirty="0">
                <a:solidFill>
                  <a:srgbClr val="FF0000"/>
                </a:solidFill>
              </a:rPr>
              <a:t>当たるモデル」</a:t>
            </a:r>
            <a:r>
              <a:rPr lang="ja-JP" altLang="en-US" dirty="0"/>
              <a:t>とかが生まれる要因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今回は行・列で時系列のデータだったことが発覚</a:t>
            </a:r>
            <a:endParaRPr lang="en-US" altLang="ja-JP" dirty="0"/>
          </a:p>
          <a:p>
            <a:pPr lvl="1"/>
            <a:r>
              <a:rPr lang="ja-JP" altLang="en-US" dirty="0"/>
              <a:t>行が単位時間ごとの時系列，列は説明変数のログ</a:t>
            </a:r>
            <a:endParaRPr lang="en-US" altLang="ja-JP" dirty="0"/>
          </a:p>
          <a:p>
            <a:pPr lvl="1"/>
            <a:r>
              <a:rPr lang="ja-JP" altLang="en-US" dirty="0"/>
              <a:t>使うべき変数が</a:t>
            </a:r>
            <a:r>
              <a:rPr lang="en-US" altLang="ja-JP" dirty="0"/>
              <a:t>46</a:t>
            </a:r>
            <a:r>
              <a:rPr lang="ja-JP" altLang="en-US" dirty="0"/>
              <a:t>個くらいに定まる</a:t>
            </a:r>
            <a:endParaRPr lang="en-US" altLang="ja-JP" dirty="0"/>
          </a:p>
          <a:p>
            <a:pPr lvl="1"/>
            <a:r>
              <a:rPr lang="ja-JP" altLang="en-US" dirty="0"/>
              <a:t>その変数ラベルも</a:t>
            </a:r>
            <a:r>
              <a:rPr lang="en-US" altLang="ja-JP" dirty="0"/>
              <a:t>Kernel</a:t>
            </a:r>
            <a:r>
              <a:rPr lang="ja-JP" altLang="en-US" dirty="0"/>
              <a:t>で共有される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Leakage</a:t>
            </a:r>
            <a:r>
              <a:rPr lang="ja-JP" altLang="en-US" dirty="0"/>
              <a:t>に関する参考は</a:t>
            </a:r>
            <a:endParaRPr lang="en-US" altLang="ja-JP" dirty="0"/>
          </a:p>
          <a:p>
            <a:pPr lvl="1"/>
            <a:r>
              <a:rPr lang="en-US" altLang="ja-JP" dirty="0"/>
              <a:t>TJO</a:t>
            </a:r>
            <a:r>
              <a:rPr lang="ja-JP" altLang="en-US" dirty="0"/>
              <a:t>先生のブログ</a:t>
            </a:r>
            <a:r>
              <a:rPr lang="en-US" altLang="ja-JP" dirty="0"/>
              <a:t>(</a:t>
            </a:r>
            <a:r>
              <a:rPr lang="en-US" altLang="ja-JP" dirty="0">
                <a:hlinkClick r:id="rId2"/>
              </a:rPr>
              <a:t>https://tjo.hatenablog.com/entry/2016/01/27/235620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 err="1"/>
              <a:t>takuti</a:t>
            </a:r>
            <a:r>
              <a:rPr lang="ja-JP" altLang="en-US" dirty="0"/>
              <a:t>先生のブログ</a:t>
            </a:r>
            <a:r>
              <a:rPr lang="en-US" altLang="ja-JP" dirty="0"/>
              <a:t>(</a:t>
            </a:r>
            <a:r>
              <a:rPr lang="en-US" altLang="ja-JP" dirty="0">
                <a:hlinkClick r:id="rId3"/>
              </a:rPr>
              <a:t>https://takuti.me/note/leakage/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675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F3118-39DA-4163-800B-48500C3B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その結果？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BD520B-90AD-4A23-856C-F6136B04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スコアレースが過熱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そこまで</a:t>
            </a:r>
            <a:r>
              <a:rPr lang="en-US" altLang="ja-JP" dirty="0"/>
              <a:t>1.xx</a:t>
            </a:r>
            <a:r>
              <a:rPr lang="ja-JP" altLang="en-US" dirty="0"/>
              <a:t>台だったランキングが</a:t>
            </a:r>
            <a:r>
              <a:rPr lang="en-US" altLang="ja-JP" dirty="0"/>
              <a:t>0.5</a:t>
            </a:r>
            <a:r>
              <a:rPr lang="ja-JP" altLang="en-US" dirty="0"/>
              <a:t>を軽く切る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今回の</a:t>
            </a:r>
            <a:r>
              <a:rPr lang="en-US" altLang="ja-JP" dirty="0"/>
              <a:t>1</a:t>
            </a:r>
            <a:r>
              <a:rPr lang="ja-JP" altLang="en-US" dirty="0"/>
              <a:t>位は</a:t>
            </a:r>
            <a:r>
              <a:rPr lang="en-US" altLang="ja-JP" dirty="0"/>
              <a:t>0.47</a:t>
            </a:r>
            <a:r>
              <a:rPr lang="ja-JP" altLang="en-US" dirty="0"/>
              <a:t>くらい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314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31580-9D30-4F40-989B-AECE41CED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</a:rPr>
              <a:t>caret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パッケージを使った</a:t>
            </a:r>
            <a:r>
              <a:rPr kumimoji="1" lang="en-US" altLang="ja-JP" dirty="0" err="1">
                <a:solidFill>
                  <a:schemeClr val="bg1">
                    <a:lumMod val="85000"/>
                  </a:schemeClr>
                </a:solidFill>
              </a:rPr>
              <a:t>XGBoost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の</a:t>
            </a:r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</a:rPr>
              <a:t>formula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型実装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13F71D-C794-4AEB-8F16-EC4B9C370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en-US" altLang="ja-JP" dirty="0" err="1">
                <a:solidFill>
                  <a:schemeClr val="bg1">
                    <a:lumMod val="85000"/>
                  </a:schemeClr>
                </a:solidFill>
              </a:rPr>
              <a:t>Kien</a:t>
            </a:r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</a:rPr>
              <a:t> Y. Knot(@0_u0)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DF7CE93-C80F-4175-8161-C36D8DA4B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45" y="1122363"/>
            <a:ext cx="2984310" cy="298431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B515DF-4529-4AB7-B232-C0A64B36B524}"/>
              </a:ext>
            </a:extLst>
          </p:cNvPr>
          <p:cNvSpPr txBox="1"/>
          <p:nvPr/>
        </p:nvSpPr>
        <p:spPr>
          <a:xfrm>
            <a:off x="5157281" y="4198748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/>
              <a:t>誰？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037582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E7905-7A85-4C7F-872B-ADE11F7C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伝えたいこと ②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66DA3F1-627B-4397-BE2D-97181437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2648"/>
            <a:ext cx="10515600" cy="15933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/>
              <a:t>Leakage</a:t>
            </a:r>
            <a:r>
              <a:rPr kumimoji="1" lang="ja-JP" altLang="en-US" sz="4800" dirty="0" err="1"/>
              <a:t>には</a:t>
            </a:r>
            <a:r>
              <a:rPr kumimoji="1" lang="ja-JP" altLang="en-US" sz="4800" dirty="0"/>
              <a:t>気をつけよう！</a:t>
            </a:r>
            <a:endParaRPr kumimoji="1" lang="en-US" altLang="ja-JP" sz="4800" dirty="0"/>
          </a:p>
          <a:p>
            <a:pPr marL="0" indent="0" algn="ctr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530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419E7B-7856-4809-9834-A5D29660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Sorekara</a:t>
            </a:r>
            <a:r>
              <a:rPr kumimoji="1" lang="en-US" altLang="ja-JP" dirty="0"/>
              <a:t> do </a:t>
            </a:r>
            <a:r>
              <a:rPr kumimoji="1" lang="en-US" altLang="ja-JP" dirty="0" err="1"/>
              <a:t>Shitano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B0540A-C58A-4290-B188-2683CFEA1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使える情報は何でも使った</a:t>
            </a:r>
            <a:endParaRPr lang="en-US" altLang="ja-JP" dirty="0"/>
          </a:p>
          <a:p>
            <a:pPr lvl="1"/>
            <a:r>
              <a:rPr lang="en-US" altLang="ja-JP" dirty="0"/>
              <a:t>Leakage</a:t>
            </a:r>
            <a:r>
              <a:rPr lang="ja-JP" altLang="en-US" dirty="0"/>
              <a:t>の変数を使ったり</a:t>
            </a:r>
            <a:endParaRPr lang="en-US" altLang="ja-JP" dirty="0"/>
          </a:p>
          <a:p>
            <a:pPr lvl="1"/>
            <a:r>
              <a:rPr lang="en-US" altLang="ja-JP" dirty="0"/>
              <a:t>Kernel</a:t>
            </a:r>
            <a:r>
              <a:rPr lang="ja-JP" altLang="en-US" dirty="0"/>
              <a:t>で公開されている</a:t>
            </a:r>
            <a:r>
              <a:rPr lang="en-US" altLang="ja-JP" dirty="0"/>
              <a:t>Submission</a:t>
            </a:r>
            <a:r>
              <a:rPr lang="ja-JP" altLang="en-US" dirty="0"/>
              <a:t>のスコアを借りてスコア精度高めたり</a:t>
            </a:r>
            <a:r>
              <a:rPr lang="en-US" altLang="ja-JP" dirty="0"/>
              <a:t>(Blending)</a:t>
            </a:r>
          </a:p>
          <a:p>
            <a:endParaRPr kumimoji="1" lang="en-US" altLang="ja-JP" dirty="0"/>
          </a:p>
          <a:p>
            <a:r>
              <a:rPr lang="ja-JP" altLang="en-US" dirty="0"/>
              <a:t>方法はいろいろ採用した</a:t>
            </a:r>
            <a:endParaRPr lang="en-US" altLang="ja-JP" dirty="0"/>
          </a:p>
          <a:p>
            <a:pPr lvl="1"/>
            <a:r>
              <a:rPr lang="en-US" altLang="ja-JP" dirty="0"/>
              <a:t>0</a:t>
            </a:r>
            <a:r>
              <a:rPr lang="ja-JP" altLang="en-US" dirty="0"/>
              <a:t>に偏ったデータなので負の二項回帰</a:t>
            </a:r>
            <a:r>
              <a:rPr lang="en-US" altLang="ja-JP" dirty="0"/>
              <a:t>(RMSLE:</a:t>
            </a:r>
            <a:r>
              <a:rPr lang="ja-JP" altLang="en-US" dirty="0"/>
              <a:t> </a:t>
            </a:r>
            <a:r>
              <a:rPr lang="en-US" altLang="ja-JP" dirty="0"/>
              <a:t>1.98)</a:t>
            </a:r>
          </a:p>
          <a:p>
            <a:pPr lvl="1"/>
            <a:r>
              <a:rPr lang="ja-JP" altLang="en-US" dirty="0"/>
              <a:t>機械学習らしくランダムフォレスト  </a:t>
            </a:r>
            <a:r>
              <a:rPr lang="en-US" altLang="ja-JP" dirty="0"/>
              <a:t>(RMSLE:</a:t>
            </a:r>
            <a:r>
              <a:rPr lang="ja-JP" altLang="en-US" dirty="0"/>
              <a:t> </a:t>
            </a:r>
            <a:r>
              <a:rPr lang="en-US" altLang="ja-JP" dirty="0"/>
              <a:t>1.47)</a:t>
            </a:r>
          </a:p>
          <a:p>
            <a:pPr lvl="1"/>
            <a:r>
              <a:rPr lang="en-US" altLang="ja-JP" dirty="0"/>
              <a:t>caret</a:t>
            </a:r>
            <a:r>
              <a:rPr lang="ja-JP" altLang="en-US" dirty="0"/>
              <a:t>パッケージによる</a:t>
            </a:r>
            <a:r>
              <a:rPr lang="en-US" altLang="ja-JP" dirty="0" err="1"/>
              <a:t>xgboost</a:t>
            </a:r>
            <a:r>
              <a:rPr lang="ja-JP" altLang="en-US" dirty="0"/>
              <a:t>         </a:t>
            </a:r>
            <a:r>
              <a:rPr lang="en-US" altLang="ja-JP" dirty="0"/>
              <a:t>(RMSLE: 1.39)</a:t>
            </a:r>
            <a:r>
              <a:rPr lang="ja-JP" altLang="en-US" dirty="0"/>
              <a:t>←ハイスコア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122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8C37A-2873-48A8-B7BC-DD5ECD9E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XGBoost</a:t>
            </a:r>
            <a:r>
              <a:rPr kumimoji="1" lang="ja-JP" altLang="en-US" dirty="0"/>
              <a:t>　</a:t>
            </a:r>
            <a:r>
              <a:rPr kumimoji="1" lang="en-US" altLang="ja-JP" u="sng" dirty="0">
                <a:solidFill>
                  <a:schemeClr val="accent1"/>
                </a:solidFill>
              </a:rPr>
              <a:t>#</a:t>
            </a:r>
            <a:r>
              <a:rPr kumimoji="1" lang="ja-JP" altLang="en-US" u="sng" dirty="0">
                <a:solidFill>
                  <a:schemeClr val="accent1"/>
                </a:solidFill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A0FAAB-A4EE-4530-955E-2993814B2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trike="sngStrike" dirty="0"/>
              <a:t>実はよく知らない</a:t>
            </a:r>
            <a:r>
              <a:rPr lang="en-US" altLang="ja-JP" dirty="0" err="1"/>
              <a:t>eXtreme</a:t>
            </a:r>
            <a:r>
              <a:rPr lang="en-US" altLang="ja-JP" dirty="0"/>
              <a:t> Gradient Boost</a:t>
            </a:r>
            <a:endParaRPr kumimoji="1" lang="en-US" altLang="ja-JP" strike="sngStrike" dirty="0"/>
          </a:p>
          <a:p>
            <a:r>
              <a:rPr lang="en-US" altLang="ja-JP" dirty="0"/>
              <a:t>Random Forest</a:t>
            </a:r>
            <a:r>
              <a:rPr lang="ja-JP" altLang="en-US" dirty="0"/>
              <a:t>と勾配</a:t>
            </a:r>
            <a:r>
              <a:rPr lang="en-US" altLang="ja-JP" dirty="0"/>
              <a:t>Boosting</a:t>
            </a:r>
            <a:r>
              <a:rPr lang="ja-JP" altLang="en-US" dirty="0"/>
              <a:t>の合わせ技</a:t>
            </a:r>
            <a:endParaRPr lang="en-US" altLang="ja-JP" dirty="0"/>
          </a:p>
          <a:p>
            <a:pPr lvl="1"/>
            <a:r>
              <a:rPr lang="ja-JP" altLang="en-US" dirty="0"/>
              <a:t>機械学習の合わせ技で生まれた手法を「アンサンブル学習」という</a:t>
            </a:r>
            <a:endParaRPr lang="en-US" altLang="ja-JP" dirty="0"/>
          </a:p>
          <a:p>
            <a:pPr lvl="1"/>
            <a:r>
              <a:rPr lang="en-US" altLang="ja-JP" dirty="0"/>
              <a:t>Random Forest</a:t>
            </a:r>
            <a:r>
              <a:rPr lang="ja-JP" altLang="en-US" dirty="0" err="1"/>
              <a:t>は過</a:t>
            </a:r>
            <a:r>
              <a:rPr lang="ja-JP" altLang="en-US" dirty="0"/>
              <a:t>学習になりやすい</a:t>
            </a:r>
            <a:r>
              <a:rPr lang="en-US" altLang="ja-JP" dirty="0"/>
              <a:t>(</a:t>
            </a:r>
            <a:r>
              <a:rPr lang="ja-JP" altLang="en-US" dirty="0"/>
              <a:t>チューニングがないため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勾配</a:t>
            </a:r>
            <a:r>
              <a:rPr lang="en-US" altLang="ja-JP" dirty="0"/>
              <a:t>Boosting</a:t>
            </a:r>
            <a:r>
              <a:rPr lang="ja-JP" altLang="en-US" dirty="0"/>
              <a:t>は予測が正確だけどパラメタチューニングがしんどい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 err="1"/>
              <a:t>XGBoost</a:t>
            </a:r>
            <a:r>
              <a:rPr lang="en-US" altLang="ja-JP" dirty="0"/>
              <a:t>	</a:t>
            </a:r>
          </a:p>
          <a:p>
            <a:pPr lvl="1"/>
            <a:r>
              <a:rPr lang="ja-JP" altLang="en-US" dirty="0"/>
              <a:t>スパースデータに強い</a:t>
            </a:r>
            <a:endParaRPr lang="en-US" altLang="ja-JP" dirty="0"/>
          </a:p>
          <a:p>
            <a:pPr lvl="1"/>
            <a:r>
              <a:rPr lang="ja-JP" altLang="en-US" dirty="0"/>
              <a:t>計算が速い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41952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121C75-323C-46E8-82C4-1A70A9AF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で</a:t>
            </a:r>
            <a:r>
              <a:rPr lang="en-US" altLang="ja-JP" dirty="0" err="1"/>
              <a:t>XGBoost</a:t>
            </a:r>
            <a:r>
              <a:rPr lang="ja-JP" altLang="en-US" dirty="0"/>
              <a:t>したいとき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C89A91-70F9-4965-BA9F-DEDE01C4B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473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xgboost</a:t>
            </a:r>
            <a:r>
              <a:rPr kumimoji="1" lang="ja-JP" altLang="en-US" dirty="0"/>
              <a:t>パッケージがある</a:t>
            </a:r>
            <a:endParaRPr kumimoji="1" lang="en-US" altLang="ja-JP" dirty="0"/>
          </a:p>
          <a:p>
            <a:pPr lvl="1"/>
            <a:r>
              <a:rPr lang="ja-JP" altLang="en-US" dirty="0"/>
              <a:t>分析するデータは</a:t>
            </a:r>
            <a:r>
              <a:rPr lang="en-US" altLang="ja-JP" dirty="0"/>
              <a:t>matrix</a:t>
            </a:r>
            <a:r>
              <a:rPr lang="ja-JP" altLang="en-US" dirty="0"/>
              <a:t>型を求められる</a:t>
            </a:r>
            <a:endParaRPr lang="en-US" altLang="ja-JP" dirty="0"/>
          </a:p>
          <a:p>
            <a:pPr lvl="2"/>
            <a:r>
              <a:rPr lang="ja-JP" altLang="en-US" dirty="0"/>
              <a:t>大きなデータを扱う場合</a:t>
            </a:r>
            <a:r>
              <a:rPr lang="en-US" altLang="ja-JP" dirty="0"/>
              <a:t>matrix</a:t>
            </a:r>
            <a:r>
              <a:rPr lang="ja-JP" altLang="en-US" dirty="0"/>
              <a:t>型は都合がいい</a:t>
            </a:r>
            <a:endParaRPr lang="en-US" altLang="ja-JP" dirty="0"/>
          </a:p>
          <a:p>
            <a:pPr lvl="2"/>
            <a:r>
              <a:rPr lang="ja-JP" altLang="en-US" dirty="0"/>
              <a:t>「機械学習」「ビッグデータ」「えーあい」という文脈ではこのフォーマットはアリ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r>
              <a:rPr lang="en-US" altLang="ja-JP" dirty="0" err="1"/>
              <a:t>lm</a:t>
            </a:r>
            <a:r>
              <a:rPr lang="en-US" altLang="ja-JP" dirty="0"/>
              <a:t>()</a:t>
            </a:r>
            <a:r>
              <a:rPr lang="ja-JP" altLang="en-US" dirty="0"/>
              <a:t>関数及び</a:t>
            </a:r>
            <a:r>
              <a:rPr lang="en-US" altLang="ja-JP" dirty="0" err="1"/>
              <a:t>glm</a:t>
            </a:r>
            <a:r>
              <a:rPr lang="en-US" altLang="ja-JP" dirty="0"/>
              <a:t>()</a:t>
            </a:r>
            <a:r>
              <a:rPr lang="ja-JP" altLang="en-US" dirty="0"/>
              <a:t>関数による回帰</a:t>
            </a:r>
            <a:r>
              <a:rPr lang="en-US" altLang="ja-JP" dirty="0"/>
              <a:t>: </a:t>
            </a:r>
            <a:r>
              <a:rPr lang="en-US" altLang="ja-JP" dirty="0" err="1"/>
              <a:t>data.frame</a:t>
            </a:r>
            <a:r>
              <a:rPr lang="ja-JP" altLang="en-US" dirty="0"/>
              <a:t>型</a:t>
            </a:r>
            <a:endParaRPr lang="en-US" altLang="ja-JP" dirty="0"/>
          </a:p>
          <a:p>
            <a:pPr lvl="1"/>
            <a:r>
              <a:rPr lang="en-US" altLang="ja-JP" dirty="0" err="1"/>
              <a:t>randomForest</a:t>
            </a:r>
            <a:r>
              <a:rPr lang="ja-JP" altLang="en-US" dirty="0"/>
              <a:t>パッケージ　　　   </a:t>
            </a:r>
            <a:r>
              <a:rPr lang="en-US" altLang="ja-JP" dirty="0"/>
              <a:t>: </a:t>
            </a:r>
            <a:r>
              <a:rPr lang="en-US" altLang="ja-JP" dirty="0" err="1"/>
              <a:t>data.frame</a:t>
            </a:r>
            <a:r>
              <a:rPr lang="ja-JP" altLang="en-US" dirty="0"/>
              <a:t>型</a:t>
            </a:r>
            <a:endParaRPr lang="en-US" altLang="ja-JP" dirty="0"/>
          </a:p>
          <a:p>
            <a:pPr lvl="1"/>
            <a:r>
              <a:rPr kumimoji="1" lang="ja-JP" altLang="en-US" dirty="0" err="1"/>
              <a:t>きぬ</a:t>
            </a:r>
            <a:r>
              <a:rPr kumimoji="1" lang="ja-JP" altLang="en-US" dirty="0"/>
              <a:t>いとが使い慣れている　　　 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data.frame</a:t>
            </a:r>
            <a:r>
              <a:rPr kumimoji="1" lang="ja-JP" altLang="en-US" dirty="0"/>
              <a:t>型</a:t>
            </a:r>
            <a:endParaRPr kumimoji="1" lang="en-US" altLang="ja-JP" dirty="0"/>
          </a:p>
          <a:p>
            <a:endParaRPr lang="en-US" altLang="ja-JP" dirty="0"/>
          </a:p>
          <a:p>
            <a:pPr marL="0" indent="0" algn="ctr">
              <a:buNone/>
            </a:pPr>
            <a:r>
              <a:rPr kumimoji="1" lang="ja-JP" altLang="en-US" sz="3200" dirty="0"/>
              <a:t>モデル別に比較とかしてみたいし</a:t>
            </a:r>
            <a:endParaRPr kumimoji="1" lang="en-US" altLang="ja-JP" sz="3200" dirty="0"/>
          </a:p>
          <a:p>
            <a:pPr marL="0" indent="0" algn="ctr">
              <a:buNone/>
            </a:pPr>
            <a:r>
              <a:rPr lang="en-US" altLang="ja-JP" sz="3200" dirty="0" err="1"/>
              <a:t>data.frame</a:t>
            </a:r>
            <a:r>
              <a:rPr lang="ja-JP" altLang="en-US" sz="3200" dirty="0"/>
              <a:t>型で</a:t>
            </a:r>
            <a:r>
              <a:rPr lang="en-US" altLang="ja-JP" sz="3200" dirty="0" err="1"/>
              <a:t>XGBoost</a:t>
            </a:r>
            <a:r>
              <a:rPr lang="ja-JP" altLang="en-US" sz="3200" dirty="0"/>
              <a:t>実装できたりしない？</a:t>
            </a:r>
            <a:endParaRPr kumimoji="1" lang="en-US" altLang="ja-JP" sz="3200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8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1D5F8-C984-4937-AE7A-D6E3C2A8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パッケージによる実装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5C827-EF9B-4B32-91B3-3D1ABA44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機械学習の手法を</a:t>
            </a:r>
            <a:r>
              <a:rPr kumimoji="1" lang="ja-JP" altLang="en-US" b="1" dirty="0"/>
              <a:t>統一的</a:t>
            </a:r>
            <a:r>
              <a:rPr kumimoji="1" lang="ja-JP" altLang="en-US" dirty="0"/>
              <a:t>に扱うことができる</a:t>
            </a:r>
            <a:endParaRPr kumimoji="1" lang="en-US" altLang="ja-JP" dirty="0"/>
          </a:p>
          <a:p>
            <a:pPr lvl="2"/>
            <a:r>
              <a:rPr lang="ja-JP" altLang="en-US" dirty="0"/>
              <a:t>指定する引数</a:t>
            </a:r>
            <a:r>
              <a:rPr kumimoji="1" lang="ja-JP" altLang="en-US" dirty="0"/>
              <a:t>のフォーマットが一貫している</a:t>
            </a:r>
            <a:endParaRPr kumimoji="1" lang="en-US" altLang="ja-JP" dirty="0"/>
          </a:p>
          <a:p>
            <a:pPr lvl="2"/>
            <a:r>
              <a:rPr lang="ja-JP" altLang="en-US" dirty="0"/>
              <a:t>目的変数と特徴量を</a:t>
            </a:r>
            <a:r>
              <a:rPr lang="en-US" altLang="ja-JP" dirty="0"/>
              <a:t>formula</a:t>
            </a:r>
            <a:r>
              <a:rPr lang="ja-JP" altLang="en-US" dirty="0"/>
              <a:t>型で実装できる</a:t>
            </a:r>
            <a:endParaRPr kumimoji="1" lang="en-US" altLang="ja-JP" dirty="0"/>
          </a:p>
          <a:p>
            <a:pPr lvl="2"/>
            <a:r>
              <a:rPr lang="ja-JP" altLang="en-US" dirty="0"/>
              <a:t>方法は</a:t>
            </a:r>
            <a:r>
              <a:rPr lang="en-US" altLang="ja-JP" dirty="0">
                <a:solidFill>
                  <a:schemeClr val="bg1"/>
                </a:solidFill>
                <a:highlight>
                  <a:srgbClr val="000000"/>
                </a:highlight>
                <a:latin typeface="Lucida Console" panose="020B0609040504020204" pitchFamily="49" charset="0"/>
              </a:rPr>
              <a:t>method</a:t>
            </a:r>
            <a:r>
              <a:rPr lang="ja-JP" altLang="en-US" dirty="0"/>
              <a:t>引数で指定できる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どう使う？→</a:t>
            </a:r>
            <a:r>
              <a:rPr lang="en-US" altLang="ja-JP" dirty="0"/>
              <a:t>caret::train()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447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1D5F8-C984-4937-AE7A-D6E3C2A8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パッケージによる実装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5C827-EF9B-4B32-91B3-3D1ABA44C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data = </a:t>
            </a:r>
            <a:r>
              <a:rPr kumimoji="1"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UseData</a:t>
            </a:r>
            <a:r>
              <a:rPr kumimoji="1"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#</a:t>
            </a:r>
            <a:r>
              <a:rPr kumimoji="1" lang="ja-JP" alt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学習データ</a:t>
            </a:r>
            <a:endParaRPr kumimoji="1" lang="en-US" altLang="ja-JP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kumimoji="1" lang="en-US" altLang="ja-JP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caret</a:t>
            </a:r>
            <a:r>
              <a:rPr lang="en-US" altLang="ja-JP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::train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(target ~. , method = </a:t>
            </a:r>
            <a:r>
              <a:rPr lang="en-US" altLang="ja-JP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“</a:t>
            </a:r>
            <a:r>
              <a:rPr lang="en-US" altLang="ja-JP" sz="20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xgbTree</a:t>
            </a:r>
            <a:r>
              <a:rPr lang="en-US" altLang="ja-JP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”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data =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UseData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trControl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ja-JP" sz="2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trainControl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(method = cv))</a:t>
            </a: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“.”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で「データフレーム内のすべての特徴量」を指定できる．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en-US" altLang="ja-JP" sz="16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trainControl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関数で交差検証も実行してくれる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ハイパーパラメータのチューニングも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tuneLength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や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tuneGrid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を引数にして設定可能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構造が全部一緒なので，データフレームを統一して方法別の予測結果の比較が簡単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kumimoji="1" lang="en-US" altLang="ja-JP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Method</a:t>
            </a:r>
            <a:r>
              <a:rPr lang="ja-JP" alt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には</a:t>
            </a:r>
            <a:r>
              <a:rPr lang="ja-JP" alt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いろいろな方法が使えたりする．</a:t>
            </a:r>
            <a:endParaRPr lang="en-US" altLang="ja-JP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xgboost</a:t>
            </a:r>
            <a:r>
              <a:rPr lang="en-US" altLang="ja-JP" sz="1600">
                <a:solidFill>
                  <a:schemeClr val="bg1"/>
                </a:solidFill>
                <a:latin typeface="Lucida Console" panose="020B0609040504020204" pitchFamily="49" charset="0"/>
              </a:rPr>
              <a:t>(Tree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・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Linear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で指定する名前が違う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), </a:t>
            </a:r>
            <a:r>
              <a:rPr lang="en-US" altLang="ja-JP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randomForest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L1, L2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正則化回帰もできる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その他の方法は</a:t>
            </a:r>
            <a:r>
              <a:rPr lang="en-US" altLang="ja-JP" sz="1600" dirty="0">
                <a:solidFill>
                  <a:schemeClr val="bg1"/>
                </a:solidFill>
                <a:latin typeface="Lucida Console" panose="020B0609040504020204" pitchFamily="49" charset="0"/>
                <a:hlinkClick r:id="rId2"/>
              </a:rPr>
              <a:t>http://topepo.github.io/caret/train-models-by-tag.html</a:t>
            </a:r>
            <a:r>
              <a:rPr lang="ja-JP" alt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を参照．</a:t>
            </a:r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endParaRPr lang="en-US" altLang="ja-JP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ja-JP" alt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予測は</a:t>
            </a:r>
            <a:r>
              <a:rPr lang="en-US" altLang="ja-JP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predict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(model,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newdata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ja-JP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TestData</a:t>
            </a:r>
            <a:r>
              <a:rPr lang="en-US" altLang="ja-JP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kumimoji="1" lang="ja-JP" alt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0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1D5F8-C984-4937-AE7A-D6E3C2A8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パッケージによる実装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5C827-EF9B-4B32-91B3-3D1ABA44CBD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kumimoji="1" lang="ja-JP" altLang="en-US" dirty="0">
                <a:latin typeface="+mj-lt"/>
              </a:rPr>
              <a:t>計算量が多いと実行が終わらない</a:t>
            </a:r>
            <a:r>
              <a:rPr kumimoji="1" lang="en-US" altLang="ja-JP" dirty="0">
                <a:latin typeface="+mj-lt"/>
              </a:rPr>
              <a:t>(</a:t>
            </a:r>
            <a:r>
              <a:rPr kumimoji="1" lang="ja-JP" altLang="en-US" dirty="0">
                <a:latin typeface="+mj-lt"/>
              </a:rPr>
              <a:t>計算</a:t>
            </a:r>
            <a:r>
              <a:rPr kumimoji="1" lang="en-US" altLang="ja-JP" dirty="0">
                <a:latin typeface="+mj-lt"/>
              </a:rPr>
              <a:t>……</a:t>
            </a:r>
            <a:r>
              <a:rPr kumimoji="1" lang="ja-JP" altLang="en-US" dirty="0">
                <a:latin typeface="+mj-lt"/>
              </a:rPr>
              <a:t>速いか？</a:t>
            </a:r>
            <a:r>
              <a:rPr kumimoji="1" lang="en-US" altLang="ja-JP" dirty="0">
                <a:latin typeface="+mj-lt"/>
              </a:rPr>
              <a:t>)</a:t>
            </a:r>
          </a:p>
          <a:p>
            <a:pPr lvl="1"/>
            <a:r>
              <a:rPr lang="ja-JP" altLang="en-US" dirty="0" err="1">
                <a:latin typeface="+mj-lt"/>
              </a:rPr>
              <a:t>きぬ</a:t>
            </a:r>
            <a:r>
              <a:rPr lang="ja-JP" altLang="en-US" dirty="0">
                <a:latin typeface="+mj-lt"/>
              </a:rPr>
              <a:t>いと環境</a:t>
            </a:r>
            <a:r>
              <a:rPr lang="en-US" altLang="ja-JP" dirty="0">
                <a:latin typeface="+mj-lt"/>
              </a:rPr>
              <a:t>(Memory: 8GB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CPU: Core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i5)</a:t>
            </a:r>
            <a:r>
              <a:rPr lang="ja-JP" altLang="en-US" dirty="0">
                <a:latin typeface="+mj-lt"/>
              </a:rPr>
              <a:t>だと交差検証つき</a:t>
            </a:r>
            <a:r>
              <a:rPr lang="en-US" altLang="ja-JP" dirty="0" err="1">
                <a:latin typeface="+mj-lt"/>
              </a:rPr>
              <a:t>xgboost</a:t>
            </a:r>
            <a:r>
              <a:rPr lang="ja-JP" altLang="en-US" dirty="0">
                <a:latin typeface="+mj-lt"/>
              </a:rPr>
              <a:t>に</a:t>
            </a:r>
            <a:r>
              <a:rPr lang="en-US" altLang="ja-JP" dirty="0">
                <a:latin typeface="+mj-lt"/>
              </a:rPr>
              <a:t>5</a:t>
            </a:r>
            <a:r>
              <a:rPr lang="ja-JP" altLang="en-US" dirty="0">
                <a:latin typeface="+mj-lt"/>
              </a:rPr>
              <a:t>時間かかる</a:t>
            </a: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PC</a:t>
            </a:r>
            <a:r>
              <a:rPr lang="ja-JP" altLang="en-US" dirty="0">
                <a:latin typeface="+mj-lt"/>
              </a:rPr>
              <a:t>の買い替え </a:t>
            </a:r>
            <a:r>
              <a:rPr lang="en-US" altLang="ja-JP" dirty="0">
                <a:latin typeface="+mj-lt"/>
              </a:rPr>
              <a:t>or </a:t>
            </a:r>
            <a:r>
              <a:rPr lang="en-US" altLang="ja-JP" dirty="0" err="1">
                <a:latin typeface="+mj-lt"/>
              </a:rPr>
              <a:t>doParallel</a:t>
            </a:r>
            <a:r>
              <a:rPr lang="ja-JP" altLang="en-US" dirty="0">
                <a:latin typeface="+mj-lt"/>
              </a:rPr>
              <a:t>パッケージによる並列計算で乗り切れ</a:t>
            </a:r>
            <a:endParaRPr lang="en-US" altLang="ja-JP" dirty="0">
              <a:latin typeface="+mj-lt"/>
            </a:endParaRPr>
          </a:p>
          <a:p>
            <a:pPr lvl="1"/>
            <a:r>
              <a:rPr lang="ja-JP" altLang="en-US" dirty="0">
                <a:latin typeface="+mj-lt"/>
              </a:rPr>
              <a:t>というかクラウドの力でねじ伏せろ</a:t>
            </a:r>
            <a:endParaRPr lang="en-US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r>
              <a:rPr lang="en-US" altLang="ja-JP" dirty="0" err="1">
                <a:latin typeface="+mj-lt"/>
              </a:rPr>
              <a:t>xgboost</a:t>
            </a:r>
            <a:r>
              <a:rPr lang="ja-JP" altLang="en-US" dirty="0">
                <a:latin typeface="+mj-lt"/>
              </a:rPr>
              <a:t>パッケージと結果がちょっと変わる？</a:t>
            </a:r>
            <a:endParaRPr lang="en-US" altLang="ja-JP" dirty="0">
              <a:latin typeface="+mj-lt"/>
            </a:endParaRPr>
          </a:p>
          <a:p>
            <a:pPr lvl="1"/>
            <a:r>
              <a:rPr lang="en-US" altLang="ja-JP" dirty="0" err="1">
                <a:latin typeface="+mj-lt"/>
              </a:rPr>
              <a:t>xgboost</a:t>
            </a:r>
            <a:r>
              <a:rPr lang="ja-JP" altLang="en-US" dirty="0">
                <a:latin typeface="+mj-lt"/>
              </a:rPr>
              <a:t>パッケージ未体験なので風の噂レベル</a:t>
            </a:r>
            <a:endParaRPr lang="en-US" altLang="ja-JP" dirty="0">
              <a:latin typeface="+mj-lt"/>
            </a:endParaRPr>
          </a:p>
          <a:p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532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91B52-1AC0-4ED3-9116-C8A8A304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きぬいとの結果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76312E4-90F8-491A-B2FF-6CBEF1A3B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0" y="1404356"/>
            <a:ext cx="11694439" cy="1538100"/>
          </a:xfr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9257F7D-D915-4240-8432-16C98CBC3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997" y="3174723"/>
            <a:ext cx="289600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70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480D8-FBAC-4C37-B4EC-8178DE22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きぬいとの結果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142784B-BB06-449B-872C-685DC47A0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84" y="1662978"/>
            <a:ext cx="4676632" cy="4676632"/>
          </a:xfrm>
        </p:spPr>
      </p:pic>
    </p:spTree>
    <p:extLst>
      <p:ext uri="{BB962C8B-B14F-4D97-AF65-F5344CB8AC3E}">
        <p14:creationId xmlns:p14="http://schemas.microsoft.com/office/powerpoint/2010/main" val="804622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E7905-7A85-4C7F-872B-ADE11F7C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伝えたいこと ③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66DA3F1-627B-4397-BE2D-97181437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4" y="3429000"/>
            <a:ext cx="12050972" cy="10014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 dirty="0"/>
              <a:t>ただ実装しただけでは半分にしかいけない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78192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0544A-6868-48A1-BAF6-91E9CBF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　　　 ←　誰？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01AFCB-C103-4119-818D-82AC867C1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5771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Kien</a:t>
            </a:r>
            <a:r>
              <a:rPr kumimoji="1" lang="en-US" altLang="ja-JP" dirty="0"/>
              <a:t>. Y. Knot(</a:t>
            </a:r>
            <a:r>
              <a:rPr kumimoji="1" lang="en-US" altLang="ja-JP" dirty="0" err="1"/>
              <a:t>TwitterName</a:t>
            </a:r>
            <a:r>
              <a:rPr kumimoji="1" lang="en-US" altLang="ja-JP" dirty="0"/>
              <a:t>:</a:t>
            </a:r>
            <a:r>
              <a:rPr kumimoji="1" lang="ja-JP" altLang="en-US" dirty="0"/>
              <a:t> </a:t>
            </a:r>
            <a:r>
              <a:rPr kumimoji="1" lang="ja-JP" altLang="en-US" dirty="0" err="1"/>
              <a:t>きぬ</a:t>
            </a:r>
            <a:r>
              <a:rPr kumimoji="1" lang="ja-JP" altLang="en-US" dirty="0"/>
              <a:t>いと</a:t>
            </a:r>
            <a:r>
              <a:rPr kumimoji="1" lang="en-US" altLang="ja-JP" dirty="0"/>
              <a:t>)</a:t>
            </a:r>
          </a:p>
          <a:p>
            <a:pPr lvl="1"/>
            <a:r>
              <a:rPr lang="en-US" altLang="ja-JP" dirty="0"/>
              <a:t>Twitter</a:t>
            </a:r>
            <a:r>
              <a:rPr lang="ja-JP" altLang="en-US" dirty="0"/>
              <a:t>ではいつもやかましくしております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Twitter</a:t>
            </a:r>
            <a:r>
              <a:rPr lang="ja-JP" altLang="en-US" dirty="0"/>
              <a:t>歴</a:t>
            </a:r>
            <a:r>
              <a:rPr lang="en-US" altLang="ja-JP" dirty="0"/>
              <a:t>(9</a:t>
            </a:r>
            <a:r>
              <a:rPr lang="ja-JP" altLang="en-US" dirty="0"/>
              <a:t>年</a:t>
            </a:r>
            <a:r>
              <a:rPr lang="en-US" altLang="ja-JP" dirty="0"/>
              <a:t>)</a:t>
            </a:r>
            <a:r>
              <a:rPr lang="ja-JP" altLang="en-US" dirty="0"/>
              <a:t>と</a:t>
            </a:r>
            <a:r>
              <a:rPr lang="en-US" altLang="ja-JP" dirty="0"/>
              <a:t>R</a:t>
            </a:r>
            <a:r>
              <a:rPr lang="ja-JP" altLang="en-US" dirty="0"/>
              <a:t>歴</a:t>
            </a:r>
            <a:r>
              <a:rPr lang="en-US" altLang="ja-JP" dirty="0"/>
              <a:t>(6</a:t>
            </a:r>
            <a:r>
              <a:rPr lang="ja-JP" altLang="en-US" dirty="0"/>
              <a:t>年</a:t>
            </a:r>
            <a:r>
              <a:rPr lang="en-US" altLang="ja-JP" dirty="0"/>
              <a:t>)</a:t>
            </a:r>
            <a:r>
              <a:rPr lang="ja-JP" altLang="en-US" dirty="0" err="1"/>
              <a:t>だけは</a:t>
            </a:r>
            <a:r>
              <a:rPr lang="ja-JP" altLang="en-US" dirty="0"/>
              <a:t>露骨に長い</a:t>
            </a:r>
            <a:endParaRPr lang="en-US" altLang="ja-JP" dirty="0"/>
          </a:p>
          <a:p>
            <a:pPr lvl="1"/>
            <a:r>
              <a:rPr lang="ja-JP" altLang="en-US" dirty="0"/>
              <a:t>時間と実力は比例しない　←　重要</a:t>
            </a:r>
            <a:endParaRPr lang="en-US" altLang="ja-JP" dirty="0"/>
          </a:p>
          <a:p>
            <a:pPr lvl="1"/>
            <a:r>
              <a:rPr lang="en-US" altLang="ja-JP" b="1" dirty="0"/>
              <a:t>R</a:t>
            </a:r>
            <a:r>
              <a:rPr lang="ja-JP" altLang="en-US" b="1" dirty="0"/>
              <a:t>言語と同い年</a:t>
            </a:r>
            <a:endParaRPr lang="en-US" altLang="ja-JP" b="1" dirty="0"/>
          </a:p>
          <a:p>
            <a:pPr lvl="1"/>
            <a:endParaRPr lang="en-US" altLang="ja-JP" dirty="0"/>
          </a:p>
          <a:p>
            <a:r>
              <a:rPr lang="ja-JP" altLang="en-US" dirty="0"/>
              <a:t>調査会社の</a:t>
            </a:r>
            <a:r>
              <a:rPr lang="ja-JP" altLang="en-US" b="1" u="sng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★データアナリスト★</a:t>
            </a:r>
            <a:endParaRPr lang="en-US" altLang="ja-JP" b="1" u="sng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lvl="1"/>
            <a:r>
              <a:rPr lang="ja-JP" altLang="en-US" dirty="0"/>
              <a:t>実態は</a:t>
            </a:r>
            <a:r>
              <a:rPr lang="ja-JP" altLang="en-US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★エクセル職人★</a:t>
            </a:r>
            <a:endParaRPr lang="en-US" altLang="ja-JP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lvl="1"/>
            <a:r>
              <a:rPr kumimoji="1" lang="en-US" altLang="ja-JP" dirty="0"/>
              <a:t>R</a:t>
            </a:r>
            <a:r>
              <a:rPr kumimoji="1" lang="ja-JP" altLang="en-US" dirty="0"/>
              <a:t>や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を使って楽しいことがしたい人生だった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じゃあ </a:t>
            </a:r>
            <a:r>
              <a:rPr kumimoji="1" lang="en-US" altLang="ja-JP" u="sng" dirty="0">
                <a:solidFill>
                  <a:schemeClr val="accent1"/>
                </a:solidFill>
              </a:rPr>
              <a:t>#</a:t>
            </a:r>
            <a:r>
              <a:rPr kumimoji="1" lang="en-US" altLang="ja-JP" u="sng" dirty="0" err="1">
                <a:solidFill>
                  <a:schemeClr val="accent1"/>
                </a:solidFill>
              </a:rPr>
              <a:t>TokyoR</a:t>
            </a:r>
            <a:r>
              <a:rPr kumimoji="1" lang="en-US" altLang="ja-JP" dirty="0"/>
              <a:t> </a:t>
            </a:r>
            <a:r>
              <a:rPr kumimoji="1" lang="ja-JP" altLang="en-US" dirty="0"/>
              <a:t>活動できるじゃない！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E33ABF-289F-4EF2-96A0-2B735A9A4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91" y="66604"/>
            <a:ext cx="1624084" cy="16240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37509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E7905-7A85-4C7F-872B-ADE11F7C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伝えたいこと ③</a:t>
            </a:r>
            <a:r>
              <a:rPr kumimoji="1" lang="en-US" altLang="ja-JP" dirty="0"/>
              <a:t>’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66DA3F1-627B-4397-BE2D-97181437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4" y="3429000"/>
            <a:ext cx="12050972" cy="2071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 b="1" dirty="0"/>
              <a:t>ただ実装するだけで半分まではいけてしまう</a:t>
            </a:r>
            <a:endParaRPr kumimoji="1" lang="en-US" altLang="ja-JP" sz="4400" b="1" dirty="0"/>
          </a:p>
          <a:p>
            <a:pPr marL="0" indent="0" algn="ctr">
              <a:buNone/>
            </a:pPr>
            <a:r>
              <a:rPr lang="ja-JP" altLang="en-US" sz="2400" b="1" dirty="0"/>
              <a:t>怖くない？</a:t>
            </a:r>
            <a:endParaRPr kumimoji="1"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1467064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2311D-21B2-4BB7-9124-D48C2A66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 my</a:t>
            </a:r>
            <a:r>
              <a:rPr kumimoji="1" lang="ja-JP" altLang="en-US" dirty="0"/>
              <a:t> </a:t>
            </a:r>
            <a:r>
              <a:rPr kumimoji="1" lang="en-US" altLang="ja-JP" dirty="0"/>
              <a:t>LT is……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D7A4A-65C3-406B-9152-AB662E65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「プレゼンスキルとデータ分析スキル上げるための</a:t>
            </a:r>
            <a:r>
              <a:rPr lang="en-US" altLang="ja-JP" dirty="0"/>
              <a:t>LT</a:t>
            </a:r>
            <a:r>
              <a:rPr lang="ja-JP" altLang="en-US" dirty="0"/>
              <a:t>毎回参加するキャンペーン」開催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テーマは未定</a:t>
            </a:r>
            <a:r>
              <a:rPr lang="en-US" altLang="ja-JP" dirty="0"/>
              <a:t>(</a:t>
            </a:r>
            <a:r>
              <a:rPr lang="ja-JP" altLang="en-US" dirty="0"/>
              <a:t>方法？理論？パッケージ？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Twitter</a:t>
            </a:r>
            <a:r>
              <a:rPr lang="ja-JP" altLang="en-US" dirty="0"/>
              <a:t>でアニメとか見てるとき「進捗どうですか？」って言ってください．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5235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FCEE7CE-FC4E-405D-96DC-5CDD8B78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49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800" dirty="0"/>
              <a:t>Enjoy!</a:t>
            </a:r>
            <a:endParaRPr kumimoji="1" lang="ja-JP" altLang="en-US" sz="4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EC2540-AE04-4E3F-BFA8-EB0B9A70F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872" y="0"/>
            <a:ext cx="1351128" cy="135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83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7C136-C7F9-413D-A821-4D7BF752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XGBoost</a:t>
            </a:r>
            <a:r>
              <a:rPr lang="ja-JP" altLang="en-US" dirty="0"/>
              <a:t>　</a:t>
            </a:r>
            <a:r>
              <a:rPr lang="en-US" altLang="ja-JP" u="sng" dirty="0">
                <a:solidFill>
                  <a:schemeClr val="accent1"/>
                </a:solidFill>
              </a:rPr>
              <a:t>#</a:t>
            </a:r>
            <a:r>
              <a:rPr lang="ja-JP" altLang="en-US" u="sng" dirty="0">
                <a:solidFill>
                  <a:schemeClr val="accent1"/>
                </a:solidFill>
              </a:rPr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1D2F8-1DAD-46DC-B800-89B342C35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FF0000"/>
                </a:solidFill>
              </a:rPr>
              <a:t>数式含めた説明</a:t>
            </a:r>
          </a:p>
        </p:txBody>
      </p:sp>
    </p:spTree>
    <p:extLst>
      <p:ext uri="{BB962C8B-B14F-4D97-AF65-F5344CB8AC3E}">
        <p14:creationId xmlns:p14="http://schemas.microsoft.com/office/powerpoint/2010/main" val="81623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D46EE-8E36-43EB-9EA0-69F501CF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今日伝わったら嬉しいこと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1E416-4905-4B87-AFC6-F64D2213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みんなも</a:t>
            </a:r>
            <a:r>
              <a:rPr kumimoji="1" lang="en-US" altLang="ja-JP" dirty="0"/>
              <a:t>Kaggle</a:t>
            </a:r>
            <a:r>
              <a:rPr kumimoji="1" lang="ja-JP" altLang="en-US" dirty="0"/>
              <a:t>に</a:t>
            </a:r>
            <a:r>
              <a:rPr kumimoji="1" lang="en-US" altLang="ja-JP" dirty="0"/>
              <a:t>R</a:t>
            </a:r>
            <a:r>
              <a:rPr kumimoji="1" lang="ja-JP" altLang="en-US" dirty="0"/>
              <a:t>で参加しよう←これ</a:t>
            </a:r>
            <a:r>
              <a:rPr kumimoji="1" lang="en-US" altLang="ja-JP" dirty="0"/>
              <a:t>9</a:t>
            </a:r>
            <a:r>
              <a:rPr kumimoji="1" lang="ja-JP" altLang="en-US" dirty="0"/>
              <a:t>割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機械学習</a:t>
            </a:r>
            <a:r>
              <a:rPr lang="en-US" altLang="ja-JP" dirty="0"/>
              <a:t>&gt;</a:t>
            </a:r>
            <a:r>
              <a:rPr lang="ja-JP" altLang="en-US" dirty="0"/>
              <a:t>予測</a:t>
            </a:r>
            <a:r>
              <a:rPr lang="en-US" altLang="ja-JP" dirty="0"/>
              <a:t>&gt;</a:t>
            </a:r>
            <a:r>
              <a:rPr lang="ja-JP" altLang="en-US" dirty="0"/>
              <a:t>アンサンブル学習</a:t>
            </a:r>
            <a:r>
              <a:rPr lang="en-US" altLang="ja-JP" dirty="0"/>
              <a:t>&gt;</a:t>
            </a:r>
            <a:r>
              <a:rPr lang="en-US" altLang="ja-JP" dirty="0" err="1"/>
              <a:t>XGBoost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 err="1"/>
              <a:t>xgboost</a:t>
            </a:r>
            <a:r>
              <a:rPr lang="ja-JP" altLang="en-US" dirty="0"/>
              <a:t>パッケージはあるものの</a:t>
            </a:r>
            <a:r>
              <a:rPr lang="en-US" altLang="ja-JP" dirty="0"/>
              <a:t>……</a:t>
            </a:r>
          </a:p>
          <a:p>
            <a:pPr lvl="1"/>
            <a:r>
              <a:rPr lang="ja-JP" altLang="en-US" dirty="0"/>
              <a:t>多変量解析畑から上がってきた僕「</a:t>
            </a:r>
            <a:r>
              <a:rPr lang="en-US" altLang="ja-JP" dirty="0"/>
              <a:t>formula</a:t>
            </a:r>
            <a:r>
              <a:rPr lang="ja-JP" altLang="en-US" dirty="0"/>
              <a:t>形式じゃないと</a:t>
            </a:r>
            <a:r>
              <a:rPr lang="ja-JP" altLang="en-US" dirty="0" err="1"/>
              <a:t>やだ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/>
            <a:r>
              <a:rPr kumimoji="1" lang="en-US" altLang="ja-JP" dirty="0"/>
              <a:t>???</a:t>
            </a:r>
            <a:r>
              <a:rPr kumimoji="1" lang="ja-JP" altLang="en-US" dirty="0"/>
              <a:t>「</a:t>
            </a:r>
            <a:r>
              <a:rPr kumimoji="1" lang="en-US" altLang="ja-JP" dirty="0"/>
              <a:t>caret</a:t>
            </a:r>
            <a:r>
              <a:rPr lang="ja-JP" altLang="en-US" dirty="0"/>
              <a:t>パッケージを使え</a:t>
            </a:r>
            <a:r>
              <a:rPr lang="en-US" altLang="ja-JP" dirty="0"/>
              <a:t>……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caret</a:t>
            </a:r>
            <a:r>
              <a:rPr kumimoji="1" lang="ja-JP" altLang="en-US" dirty="0"/>
              <a:t>パッケージで機械学習を実装してみた</a:t>
            </a:r>
          </a:p>
        </p:txBody>
      </p:sp>
    </p:spTree>
    <p:extLst>
      <p:ext uri="{BB962C8B-B14F-4D97-AF65-F5344CB8AC3E}">
        <p14:creationId xmlns:p14="http://schemas.microsoft.com/office/powerpoint/2010/main" val="184941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9E90E-36D9-4D79-8025-B7FD111F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712C7C-6434-429F-9254-A0E0F4704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機械学習の理論について詳しくは語りません</a:t>
            </a:r>
            <a:endParaRPr kumimoji="1" lang="en-US" altLang="ja-JP" dirty="0"/>
          </a:p>
          <a:p>
            <a:pPr lvl="1"/>
            <a:r>
              <a:rPr lang="ja-JP" altLang="en-US" dirty="0"/>
              <a:t>語れません</a:t>
            </a:r>
            <a:endParaRPr lang="en-US" altLang="ja-JP" dirty="0"/>
          </a:p>
          <a:p>
            <a:pPr lvl="1"/>
            <a:r>
              <a:rPr lang="ja-JP" altLang="en-US" dirty="0"/>
              <a:t>訓練データで「学習」→テストデータで「予測」のフレーム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前処理についても多くは語りません</a:t>
            </a:r>
            <a:endParaRPr kumimoji="1" lang="en-US" altLang="ja-JP" dirty="0"/>
          </a:p>
          <a:p>
            <a:pPr lvl="1"/>
            <a:r>
              <a:rPr lang="ja-JP" altLang="en-US" dirty="0"/>
              <a:t>いつかセッションを担当するときに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195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B1703-B0D9-456E-9BA6-8E1E1DCB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Kaggle</a:t>
            </a:r>
            <a:r>
              <a:rPr kumimoji="1" lang="ja-JP" altLang="en-US" dirty="0"/>
              <a:t> </a:t>
            </a:r>
            <a:r>
              <a:rPr kumimoji="1" lang="en-US" altLang="ja-JP" u="sng" dirty="0">
                <a:solidFill>
                  <a:schemeClr val="accent1"/>
                </a:solidFill>
              </a:rPr>
              <a:t>#</a:t>
            </a:r>
            <a:r>
              <a:rPr kumimoji="1" lang="ja-JP" altLang="en-US" u="sng" dirty="0">
                <a:solidFill>
                  <a:schemeClr val="accent1"/>
                </a:solidFill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BB82B4-23BA-4CB1-AEC1-A3C41CF4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「データサイエンスのコンペティション」のコミュニティ</a:t>
            </a:r>
            <a:endParaRPr kumimoji="1" lang="en-US" altLang="ja-JP" dirty="0"/>
          </a:p>
          <a:p>
            <a:pPr lvl="1"/>
            <a:r>
              <a:rPr lang="ja-JP" altLang="en-US" dirty="0"/>
              <a:t>企業・法人がデータを提供</a:t>
            </a:r>
            <a:endParaRPr lang="en-US" altLang="ja-JP" dirty="0"/>
          </a:p>
          <a:p>
            <a:pPr lvl="1"/>
            <a:r>
              <a:rPr lang="ja-JP" altLang="en-US" dirty="0"/>
              <a:t>「精度の高い予測」や「いい感じの分類」などが課題となり，腕に自信のあるデータ野郎がこぞって競う</a:t>
            </a:r>
            <a:endParaRPr lang="en-US" altLang="ja-JP" dirty="0"/>
          </a:p>
          <a:p>
            <a:pPr lvl="2"/>
            <a:r>
              <a:rPr lang="ja-JP" altLang="en-US" dirty="0"/>
              <a:t>自信がなくても手を出せる．そこにデータがあるから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大体は</a:t>
            </a:r>
            <a:r>
              <a:rPr lang="en-US" altLang="ja-JP" dirty="0"/>
              <a:t>train.csv</a:t>
            </a:r>
            <a:r>
              <a:rPr lang="ja-JP" altLang="en-US" dirty="0"/>
              <a:t>を使って学習し</a:t>
            </a:r>
            <a:r>
              <a:rPr lang="en-US" altLang="ja-JP" dirty="0"/>
              <a:t>test.csv</a:t>
            </a:r>
            <a:r>
              <a:rPr lang="ja-JP" altLang="en-US" dirty="0"/>
              <a:t>で予測する形式</a:t>
            </a:r>
            <a:endParaRPr lang="en-US" altLang="ja-JP" dirty="0"/>
          </a:p>
          <a:p>
            <a:pPr lvl="1"/>
            <a:r>
              <a:rPr lang="en-US" altLang="ja-JP" dirty="0"/>
              <a:t>.csv</a:t>
            </a:r>
            <a:r>
              <a:rPr lang="ja-JP" altLang="en-US" dirty="0"/>
              <a:t>が</a:t>
            </a:r>
            <a:r>
              <a:rPr lang="en-US" altLang="ja-JP" dirty="0"/>
              <a:t>.json</a:t>
            </a:r>
            <a:r>
              <a:rPr lang="ja-JP" altLang="en-US" dirty="0" err="1"/>
              <a:t>だっ</a:t>
            </a:r>
            <a:r>
              <a:rPr lang="ja-JP" altLang="en-US" dirty="0"/>
              <a:t>たり</a:t>
            </a:r>
            <a:r>
              <a:rPr lang="en-US" altLang="ja-JP" dirty="0"/>
              <a:t>.</a:t>
            </a:r>
            <a:r>
              <a:rPr lang="en-US" altLang="ja-JP" dirty="0" err="1"/>
              <a:t>tsv</a:t>
            </a:r>
            <a:r>
              <a:rPr lang="ja-JP" altLang="en-US" dirty="0" err="1"/>
              <a:t>だっ</a:t>
            </a:r>
            <a:r>
              <a:rPr lang="ja-JP" altLang="en-US" dirty="0"/>
              <a:t>たりすることもある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76DB74-50BF-446C-BE06-47CCD66F2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65125"/>
            <a:ext cx="2286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9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6A104-7D3B-4003-8D3E-53D9850A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Kaggle</a:t>
            </a:r>
            <a:r>
              <a:rPr lang="ja-JP" altLang="en-US" dirty="0"/>
              <a:t> </a:t>
            </a:r>
            <a:r>
              <a:rPr lang="en-US" altLang="ja-JP" u="sng" dirty="0">
                <a:solidFill>
                  <a:schemeClr val="accent1"/>
                </a:solidFill>
              </a:rPr>
              <a:t>#</a:t>
            </a:r>
            <a:r>
              <a:rPr lang="ja-JP" altLang="en-US" u="sng" dirty="0">
                <a:solidFill>
                  <a:schemeClr val="accent1"/>
                </a:solidFill>
              </a:rPr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4932C5-E05A-421D-A7DE-3B6A4A1DA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やるメリットは多い</a:t>
            </a:r>
            <a:endParaRPr kumimoji="1" lang="en-US" altLang="ja-JP" dirty="0"/>
          </a:p>
          <a:p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データの前処理，分析，結果の取りまとめまでを一通りこなせる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いろいろな分野・いろいろな種類のデータをいじれる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世界中にいる「</a:t>
            </a:r>
            <a:r>
              <a:rPr kumimoji="1" lang="en-US" altLang="ja-JP" dirty="0"/>
              <a:t>3</a:t>
            </a:r>
            <a:r>
              <a:rPr kumimoji="1" lang="ja-JP" altLang="en-US" dirty="0"/>
              <a:t>度の飯よりデータ分析」な</a:t>
            </a:r>
            <a:r>
              <a:rPr kumimoji="1" lang="en-US" altLang="ja-JP" dirty="0" err="1"/>
              <a:t>Kaggler</a:t>
            </a:r>
            <a:r>
              <a:rPr kumimoji="1" lang="ja-JP" altLang="en-US" dirty="0"/>
              <a:t>がどんな方法を使ったのかを教えてくれる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タダ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21D4FDA-7BAF-4734-96BE-0AA387B15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92421"/>
            <a:ext cx="2286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8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A5366-5B87-44BB-B290-505038D6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48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しかし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17725-F234-4FB9-A428-613D4C3D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52"/>
            <a:ext cx="10515600" cy="849336"/>
          </a:xfrm>
        </p:spPr>
        <p:txBody>
          <a:bodyPr/>
          <a:lstStyle/>
          <a:p>
            <a:r>
              <a:rPr kumimoji="1" lang="ja-JP" altLang="en-US" dirty="0"/>
              <a:t>デキ</a:t>
            </a:r>
            <a:r>
              <a:rPr kumimoji="1" lang="ja-JP" altLang="en-US" dirty="0" err="1"/>
              <a:t>る</a:t>
            </a:r>
            <a:r>
              <a:rPr kumimoji="1" lang="en-US" altLang="ja-JP" dirty="0" err="1"/>
              <a:t>Kaggler</a:t>
            </a:r>
            <a:r>
              <a:rPr kumimoji="1" lang="ja-JP" altLang="en-US" dirty="0"/>
              <a:t>の多くは</a:t>
            </a:r>
            <a:r>
              <a:rPr kumimoji="1" lang="en-US" altLang="ja-JP" dirty="0"/>
              <a:t>Pythonista</a:t>
            </a:r>
            <a:r>
              <a:rPr kumimoji="1" lang="ja-JP" altLang="en-US" dirty="0"/>
              <a:t>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5EC42-8A53-49A1-8447-96CD4907C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93" y="1719693"/>
            <a:ext cx="10072146" cy="509435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F72D4C7-32DB-4EFE-B1BE-99DA5379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39" y="2850506"/>
            <a:ext cx="4331040" cy="399788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76F3646-85EA-4557-B3A4-123FC4377D1F}"/>
              </a:ext>
            </a:extLst>
          </p:cNvPr>
          <p:cNvSpPr/>
          <p:nvPr/>
        </p:nvSpPr>
        <p:spPr>
          <a:xfrm>
            <a:off x="8720919" y="2860117"/>
            <a:ext cx="445979" cy="3997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D335F9C-0D4F-4442-86C6-DF5003145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65125"/>
            <a:ext cx="2286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2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3D7A6AB-9B35-4496-BEAF-2F4DE034E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84" y="3060368"/>
            <a:ext cx="1092146" cy="95562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AEA5366-5B87-44BB-B290-505038D6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伝えたいこと①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17725-F234-4FB9-A428-613D4C3D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49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/>
              <a:t>みんなも</a:t>
            </a:r>
            <a:r>
              <a:rPr kumimoji="1" lang="en-US" altLang="ja-JP" sz="4800" dirty="0"/>
              <a:t>Kaggle</a:t>
            </a:r>
            <a:r>
              <a:rPr kumimoji="1" lang="ja-JP" altLang="en-US" sz="4800" dirty="0"/>
              <a:t>　になろう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0A05BE6-2907-438A-979F-6380922C5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365125"/>
            <a:ext cx="2286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5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1374</Words>
  <Application>Microsoft Office PowerPoint</Application>
  <PresentationFormat>ワイド画面</PresentationFormat>
  <Paragraphs>199</Paragraphs>
  <Slides>33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9" baseType="lpstr">
      <vt:lpstr>HG創英角ﾎﾟｯﾌﾟ体</vt:lpstr>
      <vt:lpstr>游ゴシック</vt:lpstr>
      <vt:lpstr>游ゴシック Light</vt:lpstr>
      <vt:lpstr>Arial</vt:lpstr>
      <vt:lpstr>Lucida Console</vt:lpstr>
      <vt:lpstr>Office テーマ</vt:lpstr>
      <vt:lpstr>caretパッケージを使ったXGBoostのformula型実装</vt:lpstr>
      <vt:lpstr>caretパッケージを使ったXGBoostのformula型実装</vt:lpstr>
      <vt:lpstr>　　　　 ←　誰？</vt:lpstr>
      <vt:lpstr>今日伝わったら嬉しいこと</vt:lpstr>
      <vt:lpstr>前処理</vt:lpstr>
      <vt:lpstr>Kaggle #とは</vt:lpstr>
      <vt:lpstr>Kaggle #とは</vt:lpstr>
      <vt:lpstr>しかし</vt:lpstr>
      <vt:lpstr>伝えたいこと①</vt:lpstr>
      <vt:lpstr>Santander #とは</vt:lpstr>
      <vt:lpstr>Santander #とは</vt:lpstr>
      <vt:lpstr>Sorekara do Shitano</vt:lpstr>
      <vt:lpstr>Sorekara do Shitano</vt:lpstr>
      <vt:lpstr>Sorekara do Shitano</vt:lpstr>
      <vt:lpstr>PowerPoint プレゼンテーション</vt:lpstr>
      <vt:lpstr>PowerPoint プレゼンテーション</vt:lpstr>
      <vt:lpstr>PowerPoint プレゼンテーション</vt:lpstr>
      <vt:lpstr>Leakageの発覚</vt:lpstr>
      <vt:lpstr>その結果？</vt:lpstr>
      <vt:lpstr>伝えたいこと ②</vt:lpstr>
      <vt:lpstr>Sorekara do Shitano</vt:lpstr>
      <vt:lpstr>XGBoost　#とは</vt:lpstr>
      <vt:lpstr>RでXGBoostしたいとき</vt:lpstr>
      <vt:lpstr>caretパッケージによる実装</vt:lpstr>
      <vt:lpstr>caretパッケージによる実装</vt:lpstr>
      <vt:lpstr>caretパッケージによる実装</vt:lpstr>
      <vt:lpstr>きぬいとの結果</vt:lpstr>
      <vt:lpstr>きぬいとの結果</vt:lpstr>
      <vt:lpstr>伝えたいこと ③</vt:lpstr>
      <vt:lpstr>伝えたいこと ③’</vt:lpstr>
      <vt:lpstr>Next my LT is……</vt:lpstr>
      <vt:lpstr>PowerPoint プレゼンテーション</vt:lpstr>
      <vt:lpstr>XGBoost　#とは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caretパッケージを使ったXGBoostのformula型実装</dc:title>
  <dc:creator>ITO</dc:creator>
  <cp:lastModifiedBy>ITO</cp:lastModifiedBy>
  <cp:revision>30</cp:revision>
  <dcterms:created xsi:type="dcterms:W3CDTF">2018-08-26T12:24:27Z</dcterms:created>
  <dcterms:modified xsi:type="dcterms:W3CDTF">2018-09-01T05:47:01Z</dcterms:modified>
</cp:coreProperties>
</file>