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56" r:id="rId3"/>
    <p:sldId id="257" r:id="rId4"/>
    <p:sldId id="258" r:id="rId5"/>
    <p:sldId id="259" r:id="rId6"/>
    <p:sldId id="264" r:id="rId7"/>
    <p:sldId id="265" r:id="rId8"/>
    <p:sldId id="266" r:id="rId9"/>
    <p:sldId id="261" r:id="rId10"/>
    <p:sldId id="270" r:id="rId11"/>
    <p:sldId id="263" r:id="rId12"/>
    <p:sldId id="268" r:id="rId13"/>
    <p:sldId id="269" r:id="rId14"/>
    <p:sldId id="271" r:id="rId15"/>
    <p:sldId id="280" r:id="rId16"/>
    <p:sldId id="289" r:id="rId17"/>
    <p:sldId id="272" r:id="rId18"/>
    <p:sldId id="281" r:id="rId19"/>
    <p:sldId id="276" r:id="rId20"/>
    <p:sldId id="262" r:id="rId21"/>
    <p:sldId id="285" r:id="rId22"/>
    <p:sldId id="277" r:id="rId23"/>
    <p:sldId id="278" r:id="rId24"/>
    <p:sldId id="279" r:id="rId25"/>
    <p:sldId id="274" r:id="rId26"/>
    <p:sldId id="275" r:id="rId27"/>
    <p:sldId id="283" r:id="rId28"/>
    <p:sldId id="286" r:id="rId29"/>
    <p:sldId id="260" r:id="rId30"/>
    <p:sldId id="284" r:id="rId31"/>
    <p:sldId id="267" r:id="rId32"/>
    <p:sldId id="288" r:id="rId33"/>
    <p:sldId id="273"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67126" autoAdjust="0"/>
  </p:normalViewPr>
  <p:slideViewPr>
    <p:cSldViewPr snapToGrid="0">
      <p:cViewPr varScale="1">
        <p:scale>
          <a:sx n="48" d="100"/>
          <a:sy n="48" d="100"/>
        </p:scale>
        <p:origin x="1302"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A8B76-3733-485F-ADE0-2FEF048D19C1}" type="datetimeFigureOut">
              <a:rPr kumimoji="1" lang="ja-JP" altLang="en-US" smtClean="0"/>
              <a:t>2018/9/1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91510-3D16-4B3D-99B2-A75B2650711F}" type="slidenum">
              <a:rPr kumimoji="1" lang="ja-JP" altLang="en-US" smtClean="0"/>
              <a:t>‹#›</a:t>
            </a:fld>
            <a:endParaRPr kumimoji="1" lang="ja-JP" altLang="en-US"/>
          </a:p>
        </p:txBody>
      </p:sp>
    </p:spTree>
    <p:extLst>
      <p:ext uri="{BB962C8B-B14F-4D97-AF65-F5344CB8AC3E}">
        <p14:creationId xmlns:p14="http://schemas.microsoft.com/office/powerpoint/2010/main" val="12662308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a:t>
            </a:r>
            <a:r>
              <a:rPr kumimoji="1" lang="en-US" altLang="ja-JP" dirty="0"/>
              <a:t>LT</a:t>
            </a:r>
            <a:r>
              <a:rPr kumimoji="1" lang="ja-JP" altLang="en-US" dirty="0"/>
              <a:t>初参加の</a:t>
            </a:r>
            <a:r>
              <a:rPr kumimoji="1" lang="ja-JP" altLang="en-US" dirty="0" err="1"/>
              <a:t>きぬ</a:t>
            </a:r>
            <a:r>
              <a:rPr kumimoji="1" lang="ja-JP" altLang="en-US" dirty="0"/>
              <a:t>いとと申します，よろしくお願いいたします．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a:t>
            </a:fld>
            <a:endParaRPr kumimoji="1" lang="ja-JP" altLang="en-US"/>
          </a:p>
        </p:txBody>
      </p:sp>
    </p:spTree>
    <p:extLst>
      <p:ext uri="{BB962C8B-B14F-4D97-AF65-F5344CB8AC3E}">
        <p14:creationId xmlns:p14="http://schemas.microsoft.com/office/powerpoint/2010/main" val="2717931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簡単に今回の</a:t>
            </a:r>
            <a:r>
              <a:rPr kumimoji="1" lang="en-US" altLang="ja-JP" dirty="0"/>
              <a:t>Target Score</a:t>
            </a:r>
            <a:r>
              <a:rPr kumimoji="1" lang="ja-JP" altLang="en-US" dirty="0"/>
              <a:t>と説明変数の一部をグラフに出してみるとなるほど</a:t>
            </a:r>
            <a:r>
              <a:rPr kumimoji="1" lang="en-US" altLang="ja-JP" dirty="0"/>
              <a:t>0</a:t>
            </a:r>
            <a:r>
              <a:rPr kumimoji="1" lang="ja-JP" altLang="en-US" dirty="0"/>
              <a:t>が多そうだな，という感じです．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10</a:t>
            </a:fld>
            <a:endParaRPr kumimoji="1" lang="ja-JP" altLang="en-US"/>
          </a:p>
        </p:txBody>
      </p:sp>
    </p:spTree>
    <p:extLst>
      <p:ext uri="{BB962C8B-B14F-4D97-AF65-F5344CB8AC3E}">
        <p14:creationId xmlns:p14="http://schemas.microsoft.com/office/powerpoint/2010/main" val="286296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意味のあるデータを出すために</a:t>
            </a:r>
            <a:r>
              <a:rPr kumimoji="1" lang="en-US" altLang="ja-JP" dirty="0" err="1"/>
              <a:t>Kaggler</a:t>
            </a:r>
            <a:r>
              <a:rPr kumimoji="1" lang="ja-JP" altLang="en-US" dirty="0"/>
              <a:t>たちが何をしたかというと</a:t>
            </a:r>
            <a:endParaRPr kumimoji="1" lang="en-US" altLang="ja-JP" dirty="0"/>
          </a:p>
          <a:p>
            <a:r>
              <a:rPr kumimoji="1" lang="ja-JP" altLang="en-US" dirty="0"/>
              <a:t>どうやら相関の低い変数や分散が</a:t>
            </a:r>
            <a:r>
              <a:rPr kumimoji="1" lang="en-US" altLang="ja-JP" dirty="0"/>
              <a:t>0</a:t>
            </a:r>
            <a:r>
              <a:rPr kumimoji="1" lang="ja-JP" altLang="en-US" dirty="0"/>
              <a:t>な変数を削っていこうぜ</a:t>
            </a:r>
            <a:r>
              <a:rPr kumimoji="1" lang="en-US" altLang="ja-JP" dirty="0"/>
              <a:t>……</a:t>
            </a:r>
            <a:r>
              <a:rPr kumimoji="1" lang="ja-JP" altLang="en-US" dirty="0"/>
              <a:t>という事になっていたようです．そこで</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11</a:t>
            </a:fld>
            <a:endParaRPr kumimoji="1" lang="ja-JP" altLang="en-US"/>
          </a:p>
        </p:txBody>
      </p:sp>
    </p:spTree>
    <p:extLst>
      <p:ext uri="{BB962C8B-B14F-4D97-AF65-F5344CB8AC3E}">
        <p14:creationId xmlns:p14="http://schemas.microsoft.com/office/powerpoint/2010/main" val="32099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まあこういう関数を組んで，分散</a:t>
            </a:r>
            <a:r>
              <a:rPr kumimoji="1" lang="en-US" altLang="ja-JP" dirty="0"/>
              <a:t>0</a:t>
            </a:r>
            <a:r>
              <a:rPr kumimoji="1" lang="ja-JP" altLang="en-US" dirty="0" err="1"/>
              <a:t>だっ</a:t>
            </a:r>
            <a:r>
              <a:rPr kumimoji="1" lang="ja-JP" altLang="en-US" dirty="0"/>
              <a:t>たり相関が一定値以下の変数を削りました．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12</a:t>
            </a:fld>
            <a:endParaRPr kumimoji="1" lang="ja-JP" altLang="en-US"/>
          </a:p>
        </p:txBody>
      </p:sp>
    </p:spTree>
    <p:extLst>
      <p:ext uri="{BB962C8B-B14F-4D97-AF65-F5344CB8AC3E}">
        <p14:creationId xmlns:p14="http://schemas.microsoft.com/office/powerpoint/2010/main" val="1848163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その結果こんな感じになり，ほうほうじゃあやっていこうかなあと思ったところ</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13</a:t>
            </a:fld>
            <a:endParaRPr kumimoji="1" lang="ja-JP" altLang="en-US"/>
          </a:p>
        </p:txBody>
      </p:sp>
    </p:spTree>
    <p:extLst>
      <p:ext uri="{BB962C8B-B14F-4D97-AF65-F5344CB8AC3E}">
        <p14:creationId xmlns:p14="http://schemas.microsoft.com/office/powerpoint/2010/main" val="2864160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こういう事件が起こりました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14</a:t>
            </a:fld>
            <a:endParaRPr kumimoji="1" lang="ja-JP" altLang="en-US"/>
          </a:p>
        </p:txBody>
      </p:sp>
    </p:spTree>
    <p:extLst>
      <p:ext uri="{BB962C8B-B14F-4D97-AF65-F5344CB8AC3E}">
        <p14:creationId xmlns:p14="http://schemas.microsoft.com/office/powerpoint/2010/main" val="3573939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こういう規則性があるｔ</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15</a:t>
            </a:fld>
            <a:endParaRPr kumimoji="1" lang="ja-JP" altLang="en-US"/>
          </a:p>
        </p:txBody>
      </p:sp>
    </p:spTree>
    <p:extLst>
      <p:ext uri="{BB962C8B-B14F-4D97-AF65-F5344CB8AC3E}">
        <p14:creationId xmlns:p14="http://schemas.microsoft.com/office/powerpoint/2010/main" val="258301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ごさんですね</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16</a:t>
            </a:fld>
            <a:endParaRPr kumimoji="1" lang="ja-JP" altLang="en-US"/>
          </a:p>
        </p:txBody>
      </p:sp>
    </p:spTree>
    <p:extLst>
      <p:ext uri="{BB962C8B-B14F-4D97-AF65-F5344CB8AC3E}">
        <p14:creationId xmlns:p14="http://schemas.microsoft.com/office/powerpoint/2010/main" val="66948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これは開催側が知らせていなかった情報が，データ好きの皆さんによって発覚した</a:t>
            </a:r>
            <a:r>
              <a:rPr kumimoji="1" lang="en-US" altLang="ja-JP" dirty="0"/>
              <a:t>Leakage</a:t>
            </a:r>
            <a:r>
              <a:rPr kumimoji="1" lang="ja-JP" altLang="en-US" dirty="0"/>
              <a:t>というものです</a:t>
            </a:r>
            <a:endParaRPr kumimoji="1" lang="en-US" altLang="ja-JP" dirty="0"/>
          </a:p>
          <a:p>
            <a:r>
              <a:rPr kumimoji="1" lang="ja-JP" altLang="en-US" dirty="0"/>
              <a:t>ファミコンのバグ技みたいなもんです．</a:t>
            </a:r>
            <a:endParaRPr kumimoji="1" lang="en-US" altLang="ja-JP" dirty="0"/>
          </a:p>
          <a:p>
            <a:r>
              <a:rPr kumimoji="1" lang="ja-JP" altLang="en-US" dirty="0"/>
              <a:t>バグ技が見つかると</a:t>
            </a:r>
            <a:r>
              <a:rPr kumimoji="1" lang="en-US" altLang="ja-JP" dirty="0"/>
              <a:t>RTA</a:t>
            </a:r>
            <a:r>
              <a:rPr kumimoji="1" lang="ja-JP" altLang="en-US" dirty="0"/>
              <a:t>は加速しますが，今回も案の定加速します．</a:t>
            </a:r>
            <a:endParaRPr kumimoji="1" lang="en-US" altLang="ja-JP" dirty="0"/>
          </a:p>
          <a:p>
            <a:endParaRPr kumimoji="1" lang="en-US" altLang="ja-JP" dirty="0"/>
          </a:p>
          <a:p>
            <a:r>
              <a:rPr kumimoji="1" lang="ja-JP" altLang="en-US" dirty="0"/>
              <a:t>詳細は皆さんご存知</a:t>
            </a:r>
            <a:r>
              <a:rPr kumimoji="1" lang="en-US" altLang="ja-JP" dirty="0"/>
              <a:t>TJO</a:t>
            </a:r>
            <a:r>
              <a:rPr kumimoji="1" lang="ja-JP" altLang="en-US" dirty="0" err="1"/>
              <a:t>さんや</a:t>
            </a:r>
            <a:r>
              <a:rPr kumimoji="1" lang="en-US" altLang="ja-JP" dirty="0" err="1"/>
              <a:t>Takuti</a:t>
            </a:r>
            <a:r>
              <a:rPr kumimoji="1" lang="ja-JP" altLang="en-US" dirty="0"/>
              <a:t>先生のブログを参照してください</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17</a:t>
            </a:fld>
            <a:endParaRPr kumimoji="1" lang="ja-JP" altLang="en-US"/>
          </a:p>
        </p:txBody>
      </p:sp>
    </p:spTree>
    <p:extLst>
      <p:ext uri="{BB962C8B-B14F-4D97-AF65-F5344CB8AC3E}">
        <p14:creationId xmlns:p14="http://schemas.microsoft.com/office/powerpoint/2010/main" val="268327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バグ技には気をつけましょう．</a:t>
            </a:r>
            <a:endParaRPr kumimoji="1" lang="en-US" altLang="ja-JP" dirty="0"/>
          </a:p>
          <a:p>
            <a:r>
              <a:rPr kumimoji="1" lang="ja-JP" altLang="en-US" dirty="0"/>
              <a:t>マーケティングでデータ分析をするときにも実はこれ，できてしまうので．</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18</a:t>
            </a:fld>
            <a:endParaRPr kumimoji="1" lang="ja-JP" altLang="en-US"/>
          </a:p>
        </p:txBody>
      </p:sp>
    </p:spTree>
    <p:extLst>
      <p:ext uri="{BB962C8B-B14F-4D97-AF65-F5344CB8AC3E}">
        <p14:creationId xmlns:p14="http://schemas.microsoft.com/office/powerpoint/2010/main" val="3486521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僕もバグ技を使いました．</a:t>
            </a:r>
            <a:endParaRPr kumimoji="1" lang="en-US" altLang="ja-JP" dirty="0"/>
          </a:p>
          <a:p>
            <a:r>
              <a:rPr kumimoji="1" lang="en-US" altLang="ja-JP" dirty="0"/>
              <a:t>Leakage</a:t>
            </a:r>
            <a:r>
              <a:rPr kumimoji="1" lang="ja-JP" altLang="en-US" dirty="0"/>
              <a:t>で公開された変数だけに絞ったり，</a:t>
            </a:r>
            <a:endParaRPr kumimoji="1" lang="en-US" altLang="ja-JP" dirty="0"/>
          </a:p>
          <a:p>
            <a:r>
              <a:rPr kumimoji="1" lang="ja-JP" altLang="en-US" dirty="0"/>
              <a:t>すでに</a:t>
            </a:r>
            <a:r>
              <a:rPr kumimoji="1" lang="en-US" altLang="ja-JP" dirty="0"/>
              <a:t>Submission</a:t>
            </a:r>
            <a:r>
              <a:rPr kumimoji="1" lang="ja-JP" altLang="en-US" dirty="0"/>
              <a:t>された提出データを借りてスコアの精度を高めにいったりしています．</a:t>
            </a:r>
            <a:endParaRPr kumimoji="1" lang="en-US" altLang="ja-JP" dirty="0"/>
          </a:p>
          <a:p>
            <a:endParaRPr kumimoji="1" lang="en-US" altLang="ja-JP" dirty="0"/>
          </a:p>
          <a:p>
            <a:r>
              <a:rPr kumimoji="1" lang="ja-JP" altLang="en-US" dirty="0"/>
              <a:t>いろいろ分析手法も試しています．</a:t>
            </a:r>
            <a:endParaRPr kumimoji="1" lang="en-US" altLang="ja-JP" dirty="0"/>
          </a:p>
          <a:p>
            <a:r>
              <a:rPr kumimoji="1" lang="ja-JP" altLang="en-US" dirty="0"/>
              <a:t>多変量解析畑らしく</a:t>
            </a:r>
            <a:r>
              <a:rPr kumimoji="1" lang="en-US" altLang="ja-JP" dirty="0"/>
              <a:t>MLE</a:t>
            </a:r>
            <a:r>
              <a:rPr kumimoji="1" lang="ja-JP" altLang="en-US" dirty="0" err="1"/>
              <a:t>で負の</a:t>
            </a:r>
            <a:r>
              <a:rPr kumimoji="1" lang="ja-JP" altLang="en-US" dirty="0"/>
              <a:t>二項回帰したり</a:t>
            </a:r>
            <a:endParaRPr kumimoji="1" lang="en-US" altLang="ja-JP" dirty="0"/>
          </a:p>
          <a:p>
            <a:r>
              <a:rPr kumimoji="1" lang="ja-JP" altLang="en-US" dirty="0"/>
              <a:t>ランダムフォレストしたりして，最終的に勾配</a:t>
            </a:r>
            <a:r>
              <a:rPr kumimoji="1" lang="en-US" altLang="ja-JP" dirty="0"/>
              <a:t>Boosting</a:t>
            </a:r>
            <a:r>
              <a:rPr kumimoji="1" lang="ja-JP" altLang="en-US" dirty="0"/>
              <a:t>になりました．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19</a:t>
            </a:fld>
            <a:endParaRPr kumimoji="1" lang="ja-JP" altLang="en-US"/>
          </a:p>
        </p:txBody>
      </p:sp>
    </p:spTree>
    <p:extLst>
      <p:ext uri="{BB962C8B-B14F-4D97-AF65-F5344CB8AC3E}">
        <p14:creationId xmlns:p14="http://schemas.microsoft.com/office/powerpoint/2010/main" val="112953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多分今日</a:t>
            </a:r>
            <a:r>
              <a:rPr kumimoji="1" lang="en-US" altLang="ja-JP" dirty="0"/>
              <a:t>Twitter</a:t>
            </a:r>
            <a:r>
              <a:rPr kumimoji="1" lang="ja-JP" altLang="en-US" dirty="0"/>
              <a:t>で </a:t>
            </a:r>
            <a:r>
              <a:rPr kumimoji="1" lang="en-US" altLang="ja-JP" dirty="0"/>
              <a:t>#</a:t>
            </a:r>
            <a:r>
              <a:rPr kumimoji="1" lang="en-US" altLang="ja-JP" dirty="0" err="1"/>
              <a:t>TokyoR</a:t>
            </a:r>
            <a:r>
              <a:rPr kumimoji="1" lang="ja-JP" altLang="en-US" dirty="0"/>
              <a:t> を追っている人は嫌というほどご覧になってるこのアイコンの人です．</a:t>
            </a:r>
            <a:endParaRPr kumimoji="1" lang="en-US" altLang="ja-JP" dirty="0"/>
          </a:p>
          <a:p>
            <a:r>
              <a:rPr kumimoji="1" lang="ja-JP" altLang="en-US" dirty="0"/>
              <a:t>簡単に自己紹介します．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a:t>
            </a:fld>
            <a:endParaRPr kumimoji="1" lang="ja-JP" altLang="en-US"/>
          </a:p>
        </p:txBody>
      </p:sp>
    </p:spTree>
    <p:extLst>
      <p:ext uri="{BB962C8B-B14F-4D97-AF65-F5344CB8AC3E}">
        <p14:creationId xmlns:p14="http://schemas.microsoft.com/office/powerpoint/2010/main" val="3301130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Xgboost</a:t>
            </a:r>
            <a:r>
              <a:rPr kumimoji="1" lang="ja-JP" altLang="en-US" dirty="0"/>
              <a:t>についてはあまり詳しくは語りませんが，</a:t>
            </a:r>
            <a:endParaRPr kumimoji="1" lang="en-US" altLang="ja-JP" dirty="0"/>
          </a:p>
          <a:p>
            <a:r>
              <a:rPr kumimoji="1" lang="ja-JP" altLang="en-US" dirty="0"/>
              <a:t>正確に予測するための決定木分析だと思ってくれればいいと思います．</a:t>
            </a:r>
            <a:endParaRPr kumimoji="1" lang="en-US" altLang="ja-JP" dirty="0"/>
          </a:p>
          <a:p>
            <a:endParaRPr kumimoji="1" lang="en-US" altLang="ja-JP" dirty="0"/>
          </a:p>
          <a:p>
            <a:r>
              <a:rPr kumimoji="1" lang="ja-JP" altLang="en-US" dirty="0"/>
              <a:t>噂に依ると計算が速かったり，スパースデータに強かったり，過学習し辛い仕組みがあったりと</a:t>
            </a:r>
            <a:endParaRPr kumimoji="1" lang="en-US" altLang="ja-JP" dirty="0"/>
          </a:p>
          <a:p>
            <a:r>
              <a:rPr kumimoji="1" lang="ja-JP" altLang="en-US" dirty="0"/>
              <a:t>あるようです．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20</a:t>
            </a:fld>
            <a:endParaRPr kumimoji="1" lang="ja-JP" altLang="en-US"/>
          </a:p>
        </p:txBody>
      </p:sp>
    </p:spTree>
    <p:extLst>
      <p:ext uri="{BB962C8B-B14F-4D97-AF65-F5344CB8AC3E}">
        <p14:creationId xmlns:p14="http://schemas.microsoft.com/office/powerpoint/2010/main" val="2067607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t>
            </a:r>
            <a:r>
              <a:rPr kumimoji="1" lang="ja-JP" altLang="en-US" dirty="0"/>
              <a:t>で</a:t>
            </a:r>
            <a:r>
              <a:rPr kumimoji="1" lang="en-US" altLang="ja-JP" dirty="0" err="1"/>
              <a:t>XGBoost</a:t>
            </a:r>
            <a:r>
              <a:rPr kumimoji="1" lang="ja-JP" altLang="en-US" dirty="0"/>
              <a:t>したいときは専用のパッケージがあるのですが，ちょっと癖があって，</a:t>
            </a:r>
            <a:endParaRPr kumimoji="1" lang="en-US" altLang="ja-JP" dirty="0"/>
          </a:p>
          <a:p>
            <a:r>
              <a:rPr kumimoji="1" lang="ja-JP" altLang="en-US" dirty="0"/>
              <a:t>今回みたいに色々なモデル試して比較したいとか言うときに</a:t>
            </a:r>
            <a:r>
              <a:rPr kumimoji="1" lang="en-US" altLang="ja-JP" dirty="0" err="1"/>
              <a:t>data.frame</a:t>
            </a:r>
            <a:r>
              <a:rPr kumimoji="1" lang="ja-JP" altLang="en-US" dirty="0"/>
              <a:t>型で統一したかった都合もあって</a:t>
            </a:r>
            <a:endParaRPr kumimoji="1" lang="en-US" altLang="ja-JP" dirty="0"/>
          </a:p>
          <a:p>
            <a:r>
              <a:rPr kumimoji="1" lang="ja-JP" altLang="en-US" dirty="0"/>
              <a:t>どうにかならないものか＾～って言っていたところでした．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21</a:t>
            </a:fld>
            <a:endParaRPr kumimoji="1" lang="ja-JP" altLang="en-US"/>
          </a:p>
        </p:txBody>
      </p:sp>
    </p:spTree>
    <p:extLst>
      <p:ext uri="{BB962C8B-B14F-4D97-AF65-F5344CB8AC3E}">
        <p14:creationId xmlns:p14="http://schemas.microsoft.com/office/powerpoint/2010/main" val="54538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caret</a:t>
            </a:r>
            <a:r>
              <a:rPr kumimoji="1" lang="ja-JP" altLang="en-US" dirty="0"/>
              <a:t>パッケージを使おうという話になります．</a:t>
            </a:r>
            <a:endParaRPr kumimoji="1" lang="en-US" altLang="ja-JP" dirty="0"/>
          </a:p>
          <a:p>
            <a:r>
              <a:rPr kumimoji="1" lang="ja-JP" altLang="en-US" dirty="0"/>
              <a:t>簡単に言えば「引数次第で色々な機械学習ができる」パッケージです．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22</a:t>
            </a:fld>
            <a:endParaRPr kumimoji="1" lang="ja-JP" altLang="en-US"/>
          </a:p>
        </p:txBody>
      </p:sp>
    </p:spTree>
    <p:extLst>
      <p:ext uri="{BB962C8B-B14F-4D97-AF65-F5344CB8AC3E}">
        <p14:creationId xmlns:p14="http://schemas.microsoft.com/office/powerpoint/2010/main" val="342349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使い方は簡単で，</a:t>
            </a:r>
            <a:r>
              <a:rPr kumimoji="1" lang="en-US" altLang="ja-JP" dirty="0"/>
              <a:t>train</a:t>
            </a:r>
            <a:r>
              <a:rPr kumimoji="1" lang="ja-JP" altLang="en-US" dirty="0"/>
              <a:t>関数に</a:t>
            </a:r>
            <a:r>
              <a:rPr kumimoji="1" lang="en-US" altLang="ja-JP" dirty="0"/>
              <a:t>formula</a:t>
            </a:r>
            <a:r>
              <a:rPr kumimoji="1" lang="ja-JP" altLang="en-US" dirty="0"/>
              <a:t>式でデータを</a:t>
            </a:r>
            <a:r>
              <a:rPr kumimoji="1" lang="ja-JP" altLang="en-US" dirty="0" err="1"/>
              <a:t>ぶっ</a:t>
            </a:r>
            <a:r>
              <a:rPr kumimoji="1" lang="ja-JP" altLang="en-US" dirty="0"/>
              <a:t>こみ，</a:t>
            </a:r>
            <a:r>
              <a:rPr kumimoji="1" lang="en-US" altLang="ja-JP" dirty="0"/>
              <a:t>method</a:t>
            </a:r>
            <a:r>
              <a:rPr kumimoji="1" lang="ja-JP" altLang="en-US" dirty="0"/>
              <a:t>で使いたい手法を指定し，あとは</a:t>
            </a:r>
            <a:r>
              <a:rPr kumimoji="1" lang="en-US" altLang="ja-JP" dirty="0" err="1"/>
              <a:t>lm</a:t>
            </a:r>
            <a:r>
              <a:rPr kumimoji="1" lang="ja-JP" altLang="en-US" dirty="0"/>
              <a:t>関数よろしくデータを指定します．</a:t>
            </a:r>
            <a:endParaRPr kumimoji="1" lang="en-US" altLang="ja-JP" dirty="0"/>
          </a:p>
          <a:p>
            <a:r>
              <a:rPr kumimoji="1" lang="ja-JP" altLang="en-US" dirty="0"/>
              <a:t>パラメタチューニングしたいときはそれ用の引数に値をぶっこみましょう</a:t>
            </a:r>
            <a:endParaRPr kumimoji="1" lang="en-US" altLang="ja-JP" dirty="0"/>
          </a:p>
          <a:p>
            <a:endParaRPr kumimoji="1" lang="en-US" altLang="ja-JP" dirty="0"/>
          </a:p>
          <a:p>
            <a:r>
              <a:rPr kumimoji="1" lang="ja-JP" altLang="en-US" dirty="0"/>
              <a:t>予測は皆さんご存知</a:t>
            </a:r>
            <a:r>
              <a:rPr kumimoji="1" lang="en-US" altLang="ja-JP" dirty="0"/>
              <a:t>predict</a:t>
            </a:r>
            <a:r>
              <a:rPr kumimoji="1" lang="ja-JP" altLang="en-US" dirty="0"/>
              <a:t>関数で，テストデータを指定すれば予測してくれます．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23</a:t>
            </a:fld>
            <a:endParaRPr kumimoji="1" lang="ja-JP" altLang="en-US"/>
          </a:p>
        </p:txBody>
      </p:sp>
    </p:spTree>
    <p:extLst>
      <p:ext uri="{BB962C8B-B14F-4D97-AF65-F5344CB8AC3E}">
        <p14:creationId xmlns:p14="http://schemas.microsoft.com/office/powerpoint/2010/main" val="1569414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まあこれで実装できるんですが，</a:t>
            </a:r>
            <a:endParaRPr kumimoji="1" lang="en-US" altLang="ja-JP" dirty="0"/>
          </a:p>
          <a:p>
            <a:r>
              <a:rPr kumimoji="1" lang="en-US" altLang="ja-JP" dirty="0"/>
              <a:t>PC</a:t>
            </a:r>
            <a:r>
              <a:rPr kumimoji="1" lang="ja-JP" altLang="en-US" dirty="0"/>
              <a:t>のスペックはそれなりに必要です．</a:t>
            </a:r>
            <a:endParaRPr kumimoji="1" lang="en-US" altLang="ja-JP" dirty="0"/>
          </a:p>
          <a:p>
            <a:endParaRPr kumimoji="1" lang="en-US" altLang="ja-JP" dirty="0"/>
          </a:p>
          <a:p>
            <a:r>
              <a:rPr kumimoji="1" lang="ja-JP" altLang="en-US" dirty="0"/>
              <a:t>あと，この辺の検証はしていないんですけど本場</a:t>
            </a:r>
            <a:r>
              <a:rPr kumimoji="1" lang="en-US" altLang="ja-JP" dirty="0" err="1"/>
              <a:t>xgboost</a:t>
            </a:r>
            <a:r>
              <a:rPr kumimoji="1" lang="ja-JP" altLang="en-US" dirty="0"/>
              <a:t>関数と結果がちょっと変わるという情報も</a:t>
            </a:r>
            <a:endParaRPr kumimoji="1" lang="en-US" altLang="ja-JP" dirty="0"/>
          </a:p>
          <a:p>
            <a:r>
              <a:rPr kumimoji="1" lang="en-US" altLang="ja-JP" dirty="0" err="1"/>
              <a:t>Stackoverflow</a:t>
            </a:r>
            <a:r>
              <a:rPr kumimoji="1" lang="ja-JP" altLang="en-US" dirty="0"/>
              <a:t>で議論されています．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24</a:t>
            </a:fld>
            <a:endParaRPr kumimoji="1" lang="ja-JP" altLang="en-US"/>
          </a:p>
        </p:txBody>
      </p:sp>
    </p:spTree>
    <p:extLst>
      <p:ext uri="{BB962C8B-B14F-4D97-AF65-F5344CB8AC3E}">
        <p14:creationId xmlns:p14="http://schemas.microsoft.com/office/powerpoint/2010/main" val="1760957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ちなみに結果です．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25</a:t>
            </a:fld>
            <a:endParaRPr kumimoji="1" lang="ja-JP" altLang="en-US"/>
          </a:p>
        </p:txBody>
      </p:sp>
    </p:spTree>
    <p:extLst>
      <p:ext uri="{BB962C8B-B14F-4D97-AF65-F5344CB8AC3E}">
        <p14:creationId xmlns:p14="http://schemas.microsoft.com/office/powerpoint/2010/main" val="306031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26</a:t>
            </a:fld>
            <a:endParaRPr kumimoji="1" lang="ja-JP" altLang="en-US"/>
          </a:p>
        </p:txBody>
      </p:sp>
    </p:spTree>
    <p:extLst>
      <p:ext uri="{BB962C8B-B14F-4D97-AF65-F5344CB8AC3E}">
        <p14:creationId xmlns:p14="http://schemas.microsoft.com/office/powerpoint/2010/main" val="2496358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まあ，ちゃんと理解しなくても我々はそれっぽいモデルで予測できてしまう怖さもありつつ，</a:t>
            </a:r>
            <a:endParaRPr kumimoji="1" lang="en-US" altLang="ja-JP" dirty="0"/>
          </a:p>
          <a:p>
            <a:r>
              <a:rPr kumimoji="1" lang="ja-JP" altLang="en-US" dirty="0"/>
              <a:t>門戸はかなり広く取られていると思います．</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28</a:t>
            </a:fld>
            <a:endParaRPr kumimoji="1" lang="ja-JP" altLang="en-US"/>
          </a:p>
        </p:txBody>
      </p:sp>
    </p:spTree>
    <p:extLst>
      <p:ext uri="{BB962C8B-B14F-4D97-AF65-F5344CB8AC3E}">
        <p14:creationId xmlns:p14="http://schemas.microsoft.com/office/powerpoint/2010/main" val="1293445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とはいえ，「機械学習」そのものの理論を</a:t>
            </a:r>
            <a:r>
              <a:rPr kumimoji="1" lang="en-US" altLang="ja-JP" dirty="0"/>
              <a:t>5</a:t>
            </a:r>
            <a:r>
              <a:rPr kumimoji="1" lang="ja-JP" altLang="en-US" dirty="0"/>
              <a:t>分以内で語れというのは機械学習の神でもなければ無理なので</a:t>
            </a:r>
            <a:endParaRPr kumimoji="1" lang="en-US" altLang="ja-JP" dirty="0"/>
          </a:p>
          <a:p>
            <a:r>
              <a:rPr kumimoji="1" lang="ja-JP" altLang="en-US" dirty="0"/>
              <a:t>あまり多くは語れません</a:t>
            </a:r>
            <a:endParaRPr kumimoji="1" lang="en-US" altLang="ja-JP" dirty="0"/>
          </a:p>
          <a:p>
            <a:endParaRPr kumimoji="1" lang="en-US" altLang="ja-JP" dirty="0"/>
          </a:p>
          <a:p>
            <a:r>
              <a:rPr kumimoji="1" lang="ja-JP" altLang="en-US" dirty="0"/>
              <a:t>機械学習も多変量解析と同様データの前処理が大事ですが，今回そのへんも簡単な説明で流してモデルの実装まで</a:t>
            </a:r>
            <a:endParaRPr kumimoji="1" lang="en-US" altLang="ja-JP" dirty="0"/>
          </a:p>
          <a:p>
            <a:r>
              <a:rPr kumimoji="1" lang="ja-JP" altLang="en-US" dirty="0"/>
              <a:t>駆け抜けます．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32</a:t>
            </a:fld>
            <a:endParaRPr kumimoji="1" lang="ja-JP" altLang="en-US"/>
          </a:p>
        </p:txBody>
      </p:sp>
    </p:spTree>
    <p:extLst>
      <p:ext uri="{BB962C8B-B14F-4D97-AF65-F5344CB8AC3E}">
        <p14:creationId xmlns:p14="http://schemas.microsoft.com/office/powerpoint/2010/main" val="142020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なんか人名っぽくしたかったんですけどきぬいととよみます．</a:t>
            </a:r>
            <a:endParaRPr kumimoji="1" lang="en-US" altLang="ja-JP" dirty="0"/>
          </a:p>
          <a:p>
            <a:r>
              <a:rPr kumimoji="1" lang="ja-JP" altLang="en-US" dirty="0"/>
              <a:t>「</a:t>
            </a:r>
            <a:r>
              <a:rPr kumimoji="1" lang="en-US" altLang="ja-JP" dirty="0"/>
              <a:t>Twitter</a:t>
            </a:r>
            <a:r>
              <a:rPr kumimoji="1" lang="ja-JP" altLang="en-US" dirty="0"/>
              <a:t>ランド」に帰化して</a:t>
            </a:r>
            <a:r>
              <a:rPr kumimoji="1" lang="en-US" altLang="ja-JP" dirty="0"/>
              <a:t>9</a:t>
            </a:r>
            <a:r>
              <a:rPr kumimoji="1" lang="ja-JP" altLang="en-US" dirty="0"/>
              <a:t>年目，</a:t>
            </a:r>
            <a:r>
              <a:rPr kumimoji="1" lang="en-US" altLang="ja-JP" dirty="0"/>
              <a:t>R</a:t>
            </a:r>
            <a:r>
              <a:rPr kumimoji="1" lang="ja-JP" altLang="en-US" dirty="0"/>
              <a:t>言語とは今年で</a:t>
            </a:r>
            <a:r>
              <a:rPr kumimoji="1" lang="en-US" altLang="ja-JP" dirty="0"/>
              <a:t>7</a:t>
            </a:r>
            <a:r>
              <a:rPr kumimoji="1" lang="ja-JP" altLang="en-US" dirty="0"/>
              <a:t>年目になります．</a:t>
            </a:r>
            <a:endParaRPr kumimoji="1" lang="en-US" altLang="ja-JP" dirty="0"/>
          </a:p>
          <a:p>
            <a:endParaRPr kumimoji="1" lang="en-US" altLang="ja-JP" dirty="0"/>
          </a:p>
          <a:p>
            <a:r>
              <a:rPr kumimoji="1" lang="en-US" altLang="ja-JP" dirty="0"/>
              <a:t>R</a:t>
            </a:r>
            <a:r>
              <a:rPr kumimoji="1" lang="ja-JP" altLang="en-US" dirty="0"/>
              <a:t>の実力は利用歴とは比例しませんが，実年齢は</a:t>
            </a:r>
            <a:r>
              <a:rPr kumimoji="1" lang="en-US" altLang="ja-JP" dirty="0"/>
              <a:t>R</a:t>
            </a:r>
            <a:r>
              <a:rPr kumimoji="1" lang="ja-JP" altLang="en-US" dirty="0"/>
              <a:t>と同い年なので覚えてください．</a:t>
            </a:r>
            <a:endParaRPr kumimoji="1" lang="en-US" altLang="ja-JP" dirty="0"/>
          </a:p>
          <a:p>
            <a:endParaRPr kumimoji="1" lang="en-US" altLang="ja-JP" dirty="0"/>
          </a:p>
          <a:p>
            <a:r>
              <a:rPr kumimoji="1" lang="ja-JP" altLang="en-US" dirty="0"/>
              <a:t>一応労働者で，調査会社のデータアナリストしています．</a:t>
            </a:r>
            <a:endParaRPr kumimoji="1" lang="en-US" altLang="ja-JP" dirty="0"/>
          </a:p>
          <a:p>
            <a:r>
              <a:rPr kumimoji="1" lang="en-US" altLang="ja-JP" dirty="0"/>
              <a:t>R</a:t>
            </a:r>
            <a:r>
              <a:rPr kumimoji="1" lang="ja-JP" altLang="en-US" dirty="0"/>
              <a:t>とか</a:t>
            </a:r>
            <a:r>
              <a:rPr kumimoji="1" lang="en-US" altLang="ja-JP" dirty="0"/>
              <a:t>Python</a:t>
            </a:r>
            <a:r>
              <a:rPr kumimoji="1" lang="ja-JP" altLang="en-US" dirty="0"/>
              <a:t>とかゴリゴリやるかと思いきや，森羅万象を</a:t>
            </a:r>
            <a:r>
              <a:rPr kumimoji="1" lang="en-US" altLang="ja-JP" dirty="0"/>
              <a:t>Excel</a:t>
            </a:r>
            <a:r>
              <a:rPr kumimoji="1" lang="ja-JP" altLang="en-US" dirty="0"/>
              <a:t>で扱っています．</a:t>
            </a:r>
            <a:endParaRPr kumimoji="1" lang="en-US" altLang="ja-JP" dirty="0"/>
          </a:p>
          <a:p>
            <a:r>
              <a:rPr kumimoji="1" lang="en-US" altLang="ja-JP" dirty="0"/>
              <a:t>R</a:t>
            </a:r>
            <a:r>
              <a:rPr kumimoji="1" lang="ja-JP" altLang="en-US" dirty="0"/>
              <a:t>は全業務の</a:t>
            </a:r>
            <a:r>
              <a:rPr kumimoji="1" lang="en-US" altLang="ja-JP" dirty="0"/>
              <a:t>1%</a:t>
            </a:r>
            <a:r>
              <a:rPr kumimoji="1" lang="ja-JP" altLang="en-US" dirty="0"/>
              <a:t>です．さびしい．</a:t>
            </a:r>
            <a:endParaRPr kumimoji="1" lang="en-US" altLang="ja-JP" dirty="0"/>
          </a:p>
          <a:p>
            <a:endParaRPr kumimoji="1" lang="en-US" altLang="ja-JP" dirty="0"/>
          </a:p>
          <a:p>
            <a:r>
              <a:rPr kumimoji="1" lang="ja-JP" altLang="en-US" dirty="0"/>
              <a:t>というわけで仕事以外で</a:t>
            </a:r>
            <a:r>
              <a:rPr kumimoji="1" lang="en-US" altLang="ja-JP" dirty="0"/>
              <a:t>R</a:t>
            </a:r>
            <a:r>
              <a:rPr kumimoji="1" lang="ja-JP" altLang="en-US" dirty="0"/>
              <a:t>触りまくった話をします．</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3</a:t>
            </a:fld>
            <a:endParaRPr kumimoji="1" lang="ja-JP" altLang="en-US"/>
          </a:p>
        </p:txBody>
      </p:sp>
    </p:spTree>
    <p:extLst>
      <p:ext uri="{BB962C8B-B14F-4D97-AF65-F5344CB8AC3E}">
        <p14:creationId xmlns:p14="http://schemas.microsoft.com/office/powerpoint/2010/main" val="87870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今日お話することは大体</a:t>
            </a:r>
            <a:endParaRPr kumimoji="1" lang="en-US" altLang="ja-JP" dirty="0"/>
          </a:p>
          <a:p>
            <a:endParaRPr kumimoji="1" lang="en-US" altLang="ja-JP" dirty="0"/>
          </a:p>
          <a:p>
            <a:r>
              <a:rPr kumimoji="1" lang="ja-JP" altLang="en-US" dirty="0"/>
              <a:t>データ分析コンペ</a:t>
            </a:r>
            <a:r>
              <a:rPr kumimoji="1" lang="en-US" altLang="ja-JP" dirty="0" err="1"/>
              <a:t>kaggle</a:t>
            </a:r>
            <a:r>
              <a:rPr kumimoji="1" lang="ja-JP" altLang="en-US" dirty="0"/>
              <a:t>に気軽に参加してみようという話と</a:t>
            </a:r>
            <a:endParaRPr kumimoji="1" lang="en-US" altLang="ja-JP" dirty="0"/>
          </a:p>
          <a:p>
            <a:endParaRPr kumimoji="1" lang="en-US" altLang="ja-JP" dirty="0"/>
          </a:p>
          <a:p>
            <a:r>
              <a:rPr kumimoji="1" lang="ja-JP" altLang="en-US" dirty="0"/>
              <a:t>「機械学習とかちょっと手を付けづらい」って人向けに，危ないくらい気軽にアンサンブル学習を実装できるんだよという話をします．</a:t>
            </a:r>
            <a:endParaRPr kumimoji="1" lang="en-US" altLang="ja-JP" dirty="0"/>
          </a:p>
          <a:p>
            <a:endParaRPr kumimoji="1" lang="en-US" altLang="ja-JP" dirty="0"/>
          </a:p>
          <a:p>
            <a:r>
              <a:rPr kumimoji="1" lang="ja-JP" altLang="en-US" dirty="0"/>
              <a:t>具体的にはみなさんが使っている</a:t>
            </a:r>
            <a:r>
              <a:rPr kumimoji="1" lang="en-US" altLang="ja-JP" dirty="0" err="1"/>
              <a:t>lm</a:t>
            </a:r>
            <a:r>
              <a:rPr kumimoji="1" lang="ja-JP" altLang="en-US" dirty="0"/>
              <a:t>関数や</a:t>
            </a:r>
            <a:r>
              <a:rPr kumimoji="1" lang="en-US" altLang="ja-JP" dirty="0" err="1"/>
              <a:t>glm</a:t>
            </a:r>
            <a:r>
              <a:rPr kumimoji="1" lang="ja-JP" altLang="en-US" dirty="0"/>
              <a:t>関数でお馴染みの</a:t>
            </a:r>
            <a:r>
              <a:rPr kumimoji="1" lang="en-US" altLang="ja-JP" dirty="0"/>
              <a:t>formula</a:t>
            </a:r>
            <a:r>
              <a:rPr kumimoji="1" lang="ja-JP" altLang="en-US" dirty="0"/>
              <a:t>型で機械学習手法の</a:t>
            </a:r>
            <a:r>
              <a:rPr kumimoji="1" lang="en-US" altLang="ja-JP" dirty="0" err="1"/>
              <a:t>XGBoost</a:t>
            </a:r>
            <a:r>
              <a:rPr kumimoji="1" lang="ja-JP" altLang="en-US" dirty="0"/>
              <a:t>を実行できる</a:t>
            </a:r>
            <a:endParaRPr kumimoji="1" lang="en-US" altLang="ja-JP" dirty="0"/>
          </a:p>
          <a:p>
            <a:r>
              <a:rPr kumimoji="1" lang="en-US" altLang="ja-JP" dirty="0"/>
              <a:t>Caret</a:t>
            </a:r>
            <a:r>
              <a:rPr kumimoji="1" lang="ja-JP" altLang="en-US" dirty="0"/>
              <a:t>パッケージを使ったというお話です．</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4</a:t>
            </a:fld>
            <a:endParaRPr kumimoji="1" lang="ja-JP" altLang="en-US"/>
          </a:p>
        </p:txBody>
      </p:sp>
    </p:spTree>
    <p:extLst>
      <p:ext uri="{BB962C8B-B14F-4D97-AF65-F5344CB8AC3E}">
        <p14:creationId xmlns:p14="http://schemas.microsoft.com/office/powerpoint/2010/main" val="270222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a:t>
            </a:r>
            <a:r>
              <a:rPr kumimoji="1" lang="en-US" altLang="ja-JP" dirty="0" err="1"/>
              <a:t>kaggle</a:t>
            </a:r>
            <a:r>
              <a:rPr kumimoji="1" lang="ja-JP" altLang="en-US" dirty="0"/>
              <a:t>についてお話します．</a:t>
            </a:r>
            <a:endParaRPr kumimoji="1" lang="en-US" altLang="ja-JP" dirty="0"/>
          </a:p>
          <a:p>
            <a:r>
              <a:rPr kumimoji="1" lang="en-US" altLang="ja-JP" dirty="0" err="1"/>
              <a:t>kaggle</a:t>
            </a:r>
            <a:r>
              <a:rPr kumimoji="1" lang="ja-JP" altLang="en-US" dirty="0"/>
              <a:t>は</a:t>
            </a:r>
            <a:r>
              <a:rPr kumimoji="1" lang="en-US" altLang="ja-JP" dirty="0" err="1"/>
              <a:t>kaggle</a:t>
            </a:r>
            <a:r>
              <a:rPr kumimoji="1" lang="ja-JP" altLang="en-US" dirty="0"/>
              <a:t>社が運営するデータ分析コンペティション・及びコミュニティサイトです．</a:t>
            </a:r>
            <a:endParaRPr kumimoji="1" lang="en-US" altLang="ja-JP" dirty="0"/>
          </a:p>
          <a:p>
            <a:endParaRPr kumimoji="1" lang="en-US" altLang="ja-JP" dirty="0"/>
          </a:p>
          <a:p>
            <a:r>
              <a:rPr kumimoji="1" lang="ja-JP" altLang="en-US" dirty="0"/>
              <a:t>企業や法人がいろいろなテーマや課題を背景にしてデータを提供し，データ野郎共がこぞって分析をする</a:t>
            </a:r>
            <a:endParaRPr kumimoji="1" lang="en-US" altLang="ja-JP" dirty="0"/>
          </a:p>
          <a:p>
            <a:r>
              <a:rPr kumimoji="1" lang="ja-JP" altLang="en-US" dirty="0"/>
              <a:t>データ野郎の楽園です．</a:t>
            </a:r>
            <a:endParaRPr kumimoji="1" lang="en-US" altLang="ja-JP" dirty="0"/>
          </a:p>
          <a:p>
            <a:endParaRPr kumimoji="1" lang="en-US" altLang="ja-JP" dirty="0"/>
          </a:p>
          <a:p>
            <a:r>
              <a:rPr kumimoji="1" lang="ja-JP" altLang="en-US" dirty="0"/>
              <a:t>腕利きのデータ野郎共が集まっていますが，データ好きな人間に悪い人はいないので，</a:t>
            </a:r>
            <a:endParaRPr kumimoji="1" lang="en-US" altLang="ja-JP" dirty="0"/>
          </a:p>
          <a:p>
            <a:r>
              <a:rPr kumimoji="1" lang="ja-JP" altLang="en-US" dirty="0"/>
              <a:t>初心者でも臆することなく突っ込みましょう．</a:t>
            </a:r>
            <a:endParaRPr kumimoji="1" lang="en-US" altLang="ja-JP" dirty="0"/>
          </a:p>
          <a:p>
            <a:endParaRPr kumimoji="1" lang="en-US" altLang="ja-JP" dirty="0"/>
          </a:p>
          <a:p>
            <a:r>
              <a:rPr kumimoji="1" lang="ja-JP" altLang="en-US" dirty="0"/>
              <a:t>データの形は主に</a:t>
            </a:r>
            <a:r>
              <a:rPr kumimoji="1" lang="en-US" altLang="ja-JP" dirty="0"/>
              <a:t>2</a:t>
            </a:r>
            <a:r>
              <a:rPr kumimoji="1" lang="ja-JP" altLang="en-US" dirty="0"/>
              <a:t>つです．</a:t>
            </a:r>
            <a:r>
              <a:rPr kumimoji="1" lang="en-US" altLang="ja-JP" dirty="0"/>
              <a:t>training</a:t>
            </a:r>
            <a:r>
              <a:rPr kumimoji="1" lang="ja-JP" altLang="en-US" dirty="0"/>
              <a:t>データと，説明変数だけを除いた</a:t>
            </a:r>
            <a:r>
              <a:rPr kumimoji="1" lang="en-US" altLang="ja-JP" dirty="0"/>
              <a:t>test</a:t>
            </a:r>
            <a:r>
              <a:rPr kumimoji="1" lang="ja-JP" altLang="en-US" dirty="0"/>
              <a:t>データの</a:t>
            </a:r>
            <a:r>
              <a:rPr kumimoji="1" lang="en-US" altLang="ja-JP" dirty="0"/>
              <a:t>2</a:t>
            </a:r>
            <a:r>
              <a:rPr kumimoji="1" lang="ja-JP" altLang="en-US" dirty="0"/>
              <a:t>つです．</a:t>
            </a:r>
            <a:endParaRPr kumimoji="1" lang="en-US" altLang="ja-JP" dirty="0"/>
          </a:p>
          <a:p>
            <a:r>
              <a:rPr kumimoji="1" lang="en-US" altLang="ja-JP" dirty="0"/>
              <a:t>Csv</a:t>
            </a:r>
            <a:r>
              <a:rPr kumimoji="1" lang="ja-JP" altLang="en-US" dirty="0"/>
              <a:t>が多いものの，</a:t>
            </a:r>
            <a:r>
              <a:rPr kumimoji="1" lang="en-US" altLang="ja-JP" dirty="0"/>
              <a:t>json</a:t>
            </a:r>
            <a:r>
              <a:rPr kumimoji="1" lang="ja-JP" altLang="en-US" dirty="0"/>
              <a:t>とか</a:t>
            </a:r>
            <a:r>
              <a:rPr kumimoji="1" lang="en-US" altLang="ja-JP" dirty="0" err="1"/>
              <a:t>tsv</a:t>
            </a:r>
            <a:r>
              <a:rPr kumimoji="1" lang="ja-JP" altLang="en-US" dirty="0"/>
              <a:t>とかもあったりしますが</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5</a:t>
            </a:fld>
            <a:endParaRPr kumimoji="1" lang="ja-JP" altLang="en-US"/>
          </a:p>
        </p:txBody>
      </p:sp>
    </p:spTree>
    <p:extLst>
      <p:ext uri="{BB962C8B-B14F-4D97-AF65-F5344CB8AC3E}">
        <p14:creationId xmlns:p14="http://schemas.microsoft.com/office/powerpoint/2010/main" val="281448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形だけでも実装してみたメリットはかなり多いです．</a:t>
            </a:r>
            <a:endParaRPr kumimoji="1" lang="en-US" altLang="ja-JP" dirty="0"/>
          </a:p>
          <a:p>
            <a:endParaRPr kumimoji="1" lang="en-US" altLang="ja-JP" dirty="0"/>
          </a:p>
          <a:p>
            <a:r>
              <a:rPr kumimoji="1" lang="ja-JP" altLang="en-US" dirty="0"/>
              <a:t>データの前処理や分析，結果の取りまとめの一通りのフローを自分でこなすことができます．</a:t>
            </a:r>
            <a:endParaRPr kumimoji="1" lang="en-US" altLang="ja-JP" dirty="0"/>
          </a:p>
          <a:p>
            <a:r>
              <a:rPr kumimoji="1" lang="ja-JP" altLang="en-US" dirty="0"/>
              <a:t>これはなかなか良くて，マーケティングをされている人でデータ分析したい人が経験するべきフローなんですねこれ．</a:t>
            </a:r>
            <a:endParaRPr kumimoji="1" lang="en-US" altLang="ja-JP" dirty="0"/>
          </a:p>
          <a:p>
            <a:r>
              <a:rPr kumimoji="1" lang="ja-JP" altLang="en-US" dirty="0"/>
              <a:t>おすすめです</a:t>
            </a:r>
            <a:endParaRPr kumimoji="1" lang="en-US" altLang="ja-JP" dirty="0"/>
          </a:p>
          <a:p>
            <a:endParaRPr kumimoji="1" lang="en-US" altLang="ja-JP" dirty="0"/>
          </a:p>
          <a:p>
            <a:r>
              <a:rPr kumimoji="1" lang="en-US" altLang="ja-JP" dirty="0"/>
              <a:t>2</a:t>
            </a:r>
            <a:r>
              <a:rPr kumimoji="1" lang="ja-JP" altLang="en-US" dirty="0"/>
              <a:t>つ目はいろいろな法人・企業がデータを提供してくれるので，いろいろな分野・種類のデータをいじれます．</a:t>
            </a:r>
            <a:endParaRPr kumimoji="1" lang="en-US" altLang="ja-JP" dirty="0"/>
          </a:p>
          <a:p>
            <a:r>
              <a:rPr kumimoji="1" lang="ja-JP" altLang="en-US" dirty="0"/>
              <a:t>マーケティング系のデータってなかなかオープンになっていないんですけど，</a:t>
            </a:r>
            <a:r>
              <a:rPr kumimoji="1" lang="en-US" altLang="ja-JP" dirty="0" err="1"/>
              <a:t>kaggle</a:t>
            </a:r>
            <a:r>
              <a:rPr kumimoji="1" lang="ja-JP" altLang="en-US" dirty="0"/>
              <a:t>に来ればいっぱいあります．</a:t>
            </a:r>
            <a:endParaRPr kumimoji="1" lang="en-US" altLang="ja-JP" dirty="0"/>
          </a:p>
          <a:p>
            <a:r>
              <a:rPr kumimoji="1" lang="ja-JP" altLang="en-US" dirty="0"/>
              <a:t>例えば，最近だと与信モデルだったり，肺炎の画像分類だったり，素粒子？の画像分類だったりのデータが提供されています．</a:t>
            </a:r>
            <a:endParaRPr kumimoji="1" lang="en-US" altLang="ja-JP" dirty="0"/>
          </a:p>
          <a:p>
            <a:r>
              <a:rPr kumimoji="1" lang="ja-JP" altLang="en-US" dirty="0"/>
              <a:t>風のデータもあるかもしれません．</a:t>
            </a:r>
            <a:endParaRPr kumimoji="1" lang="en-US" altLang="ja-JP" dirty="0"/>
          </a:p>
          <a:p>
            <a:endParaRPr kumimoji="1" lang="en-US" altLang="ja-JP" dirty="0"/>
          </a:p>
          <a:p>
            <a:r>
              <a:rPr kumimoji="1" lang="ja-JP" altLang="en-US" dirty="0"/>
              <a:t>第</a:t>
            </a:r>
            <a:r>
              <a:rPr kumimoji="1" lang="en-US" altLang="ja-JP" dirty="0"/>
              <a:t>3</a:t>
            </a:r>
            <a:r>
              <a:rPr kumimoji="1" lang="ja-JP" altLang="en-US" dirty="0"/>
              <a:t>に世界中のデータ好きが方法論を公開してくれます．オープンです．いろいろ学びました僕も．</a:t>
            </a:r>
            <a:endParaRPr kumimoji="1" lang="en-US" altLang="ja-JP" dirty="0"/>
          </a:p>
          <a:p>
            <a:endParaRPr kumimoji="1" lang="en-US" altLang="ja-JP" dirty="0"/>
          </a:p>
          <a:p>
            <a:r>
              <a:rPr kumimoji="1" lang="ja-JP" altLang="en-US" dirty="0"/>
              <a:t>そして最後にでかいことはこれです，タダ．</a:t>
            </a:r>
            <a:endParaRPr kumimoji="1" lang="en-US" altLang="ja-JP" dirty="0"/>
          </a:p>
          <a:p>
            <a:r>
              <a:rPr kumimoji="1" lang="ja-JP" altLang="en-US" dirty="0"/>
              <a:t>ヤバいで</a:t>
            </a:r>
            <a:r>
              <a:rPr kumimoji="1" lang="ja-JP" altLang="en-US" dirty="0" err="1"/>
              <a:t>すよね</a:t>
            </a:r>
            <a:r>
              <a:rPr kumimoji="1" lang="ja-JP" altLang="en-US" dirty="0"/>
              <a:t>．知識が集まって共有されている場がタダで使える．あ，ユーザ登録は必要ですが．</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6</a:t>
            </a:fld>
            <a:endParaRPr kumimoji="1" lang="ja-JP" altLang="en-US"/>
          </a:p>
        </p:txBody>
      </p:sp>
    </p:spTree>
    <p:extLst>
      <p:ext uri="{BB962C8B-B14F-4D97-AF65-F5344CB8AC3E}">
        <p14:creationId xmlns:p14="http://schemas.microsoft.com/office/powerpoint/2010/main" val="252658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とはいえ</a:t>
            </a:r>
            <a:r>
              <a:rPr kumimoji="1" lang="en-US" altLang="ja-JP" dirty="0" err="1"/>
              <a:t>TokyoR</a:t>
            </a:r>
            <a:r>
              <a:rPr kumimoji="1" lang="ja-JP" altLang="en-US" dirty="0"/>
              <a:t>で言いたいのはこの現状です．</a:t>
            </a:r>
            <a:endParaRPr kumimoji="1" lang="en-US" altLang="ja-JP" dirty="0"/>
          </a:p>
          <a:p>
            <a:r>
              <a:rPr kumimoji="1" lang="en-US" altLang="ja-JP" dirty="0" err="1"/>
              <a:t>Kaggler</a:t>
            </a:r>
            <a:r>
              <a:rPr kumimoji="1" lang="ja-JP" altLang="en-US" dirty="0"/>
              <a:t>の皆さんは多くが</a:t>
            </a:r>
            <a:r>
              <a:rPr kumimoji="1" lang="en-US" altLang="ja-JP" dirty="0"/>
              <a:t>Pythonista</a:t>
            </a:r>
            <a:r>
              <a:rPr kumimoji="1" lang="ja-JP" altLang="en-US" dirty="0"/>
              <a:t>でして，</a:t>
            </a:r>
            <a:r>
              <a:rPr kumimoji="1" lang="en-US" altLang="ja-JP" dirty="0"/>
              <a:t>R-</a:t>
            </a:r>
            <a:r>
              <a:rPr kumimoji="1" lang="en-US" altLang="ja-JP" dirty="0" err="1"/>
              <a:t>er</a:t>
            </a:r>
            <a:r>
              <a:rPr kumimoji="1" lang="ja-JP" altLang="en-US" dirty="0"/>
              <a:t>の皆さんともっと頑張りたい，という感じです．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7</a:t>
            </a:fld>
            <a:endParaRPr kumimoji="1" lang="ja-JP" altLang="en-US"/>
          </a:p>
        </p:txBody>
      </p:sp>
    </p:spTree>
    <p:extLst>
      <p:ext uri="{BB962C8B-B14F-4D97-AF65-F5344CB8AC3E}">
        <p14:creationId xmlns:p14="http://schemas.microsoft.com/office/powerpoint/2010/main" val="103287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というわけで伝えたいことは</a:t>
            </a:r>
            <a:r>
              <a:rPr kumimoji="1" lang="en-US" altLang="ja-JP" dirty="0" err="1"/>
              <a:t>Kaggler</a:t>
            </a:r>
            <a:r>
              <a:rPr kumimoji="1" lang="ja-JP" altLang="en-US" dirty="0"/>
              <a:t>になろうって話．</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8</a:t>
            </a:fld>
            <a:endParaRPr kumimoji="1" lang="ja-JP" altLang="en-US"/>
          </a:p>
        </p:txBody>
      </p:sp>
    </p:spTree>
    <p:extLst>
      <p:ext uri="{BB962C8B-B14F-4D97-AF65-F5344CB8AC3E}">
        <p14:creationId xmlns:p14="http://schemas.microsoft.com/office/powerpoint/2010/main" val="1202704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今回使ったデータは</a:t>
            </a:r>
            <a:r>
              <a:rPr kumimoji="1" lang="en-US" altLang="ja-JP" dirty="0"/>
              <a:t>Santander</a:t>
            </a:r>
            <a:r>
              <a:rPr kumimoji="1" lang="ja-JP" altLang="en-US" dirty="0"/>
              <a:t> </a:t>
            </a:r>
            <a:r>
              <a:rPr kumimoji="1" lang="en-US" altLang="ja-JP" dirty="0"/>
              <a:t>Value Prediction</a:t>
            </a:r>
            <a:r>
              <a:rPr kumimoji="1" lang="ja-JP" altLang="en-US" dirty="0"/>
              <a:t>と呼ばれるコンペティションです．</a:t>
            </a:r>
            <a:endParaRPr kumimoji="1" lang="en-US" altLang="ja-JP" dirty="0"/>
          </a:p>
          <a:p>
            <a:r>
              <a:rPr kumimoji="1" lang="ja-JP" altLang="en-US" dirty="0"/>
              <a:t>内容見ると「予測」です．</a:t>
            </a:r>
            <a:endParaRPr kumimoji="1" lang="en-US" altLang="ja-JP" dirty="0"/>
          </a:p>
          <a:p>
            <a:r>
              <a:rPr kumimoji="1" lang="ja-JP" altLang="en-US" dirty="0"/>
              <a:t>あるターゲットスコアを，データを使って評価し，それに基づいて予測モデルを作ろう，というお話．</a:t>
            </a:r>
            <a:endParaRPr kumimoji="1" lang="en-US" altLang="ja-JP" dirty="0"/>
          </a:p>
          <a:p>
            <a:endParaRPr kumimoji="1" lang="en-US" altLang="ja-JP" dirty="0"/>
          </a:p>
          <a:p>
            <a:r>
              <a:rPr kumimoji="1" lang="ja-JP" altLang="en-US" dirty="0"/>
              <a:t>データの構造はスパースなので，意味のあるデータを見つけ出す必要があります．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9</a:t>
            </a:fld>
            <a:endParaRPr kumimoji="1" lang="ja-JP" altLang="en-US"/>
          </a:p>
        </p:txBody>
      </p:sp>
    </p:spTree>
    <p:extLst>
      <p:ext uri="{BB962C8B-B14F-4D97-AF65-F5344CB8AC3E}">
        <p14:creationId xmlns:p14="http://schemas.microsoft.com/office/powerpoint/2010/main" val="354213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3332E-065A-4E34-A30F-13ACFEC37FA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B55980-46FA-424F-8856-967FF87DD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A9AC73-969B-4125-A76B-EDBBCF3FEA9C}"/>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B286CA35-B2B7-4F19-B119-FF1B2D938C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01AC1-91A6-4C8F-AE18-1FCA8F4CC427}"/>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84708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44034-405B-4AC3-8BC7-BAD8A16B51C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544053-03B0-432A-A1C6-F09DCBEE2F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7A99F-4097-435B-8F22-714FDC5EE4DC}"/>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425DB393-226F-4B6F-965D-204A3CD40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19CC35-F60F-4ECF-8269-AB2445C0318C}"/>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7474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DCC3BB-811E-4BF4-98C3-C82D69857B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C5C848-B461-4CD9-9CEF-F0ADE7690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8C5E36-16AE-4998-892D-F3B6A817FCBB}"/>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14D133B3-61ED-450B-9290-BDF631D3A6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BF0C7C-115D-4EB1-B29C-01FC9D892E66}"/>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18448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C8CCF-51BF-4167-B095-3DB3986E97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6858B7-E43E-4E37-A65E-CD82D84A036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00CBE1-4995-4797-B1C4-3D55D1B13D17}"/>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961981F4-261B-4479-9879-4A3ACF29E9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0FB85D-B8D5-4B69-9480-A12F08E8510F}"/>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194896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5BB7E-A08C-4518-85F3-40FB82657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27D05D-E974-47BE-9CB5-08999844E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A457F75-CD14-45B1-AF80-0A8D42EEE249}"/>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64FE3AA5-D77E-4D9A-A3F6-7579C13D2D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D4B442-26F0-4432-AB00-02B34B84A2C1}"/>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02555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EFC5DD-6E22-4577-AC0C-C3E93B37CD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13A517-B614-4ABA-8FAB-DABBCE44E3E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DDD587A-18DD-456E-931A-7C7680C8EE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651D6B-74AA-4336-A6E7-A424720ABDCF}"/>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6" name="フッター プレースホルダー 5">
            <a:extLst>
              <a:ext uri="{FF2B5EF4-FFF2-40B4-BE49-F238E27FC236}">
                <a16:creationId xmlns:a16="http://schemas.microsoft.com/office/drawing/2014/main" id="{549AB2AD-815E-486C-BE8E-06511705CE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98F66B-28C5-4FB1-A1F4-10C3E5412AC1}"/>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202752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35FE0-70E0-4D1A-8697-567059A0236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818499-0586-4C0F-9EF4-09D505058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160955-2E12-4977-9410-5F8966A990E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BEABB6-F851-4332-B60D-E8081DD83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D57982F-C8E8-4F6E-9306-F5D89D34E5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7A9307-E094-4BF6-8951-296E18662D60}"/>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8" name="フッター プレースホルダー 7">
            <a:extLst>
              <a:ext uri="{FF2B5EF4-FFF2-40B4-BE49-F238E27FC236}">
                <a16:creationId xmlns:a16="http://schemas.microsoft.com/office/drawing/2014/main" id="{49A1DE1C-6927-46E9-82B6-A238278035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559B25-4A5D-48ED-BF5D-3EE94632C066}"/>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10224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18F7C-3D56-49C5-8F34-D24EB6558D6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C66CFB-C722-4590-8437-537130FFFC99}"/>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4" name="フッター プレースホルダー 3">
            <a:extLst>
              <a:ext uri="{FF2B5EF4-FFF2-40B4-BE49-F238E27FC236}">
                <a16:creationId xmlns:a16="http://schemas.microsoft.com/office/drawing/2014/main" id="{E72074D2-394C-453C-AE78-AE50E9B2B7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530F94-A77D-4C7D-BE44-21118B4BB324}"/>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02649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DE02AA4-F9A5-468E-93E3-68E4BC593E3B}"/>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3" name="フッター プレースホルダー 2">
            <a:extLst>
              <a:ext uri="{FF2B5EF4-FFF2-40B4-BE49-F238E27FC236}">
                <a16:creationId xmlns:a16="http://schemas.microsoft.com/office/drawing/2014/main" id="{56382896-2276-483C-9519-FC267EF6D35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7EA8604-2F11-4EEB-8538-D830C65B701D}"/>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54551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B0D64-79F6-4D6D-B094-A269447C02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08F4FA-30F7-4272-8404-0FC606BFF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820B73-6EBC-4963-87ED-51B58BD5D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D08151-E33F-45E1-942B-EF25ABBCAD6A}"/>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6" name="フッター プレースホルダー 5">
            <a:extLst>
              <a:ext uri="{FF2B5EF4-FFF2-40B4-BE49-F238E27FC236}">
                <a16:creationId xmlns:a16="http://schemas.microsoft.com/office/drawing/2014/main" id="{046E6E95-834E-4694-8BE0-ECA6CA157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92726-C90B-44BF-9678-D23BAC3E5F42}"/>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67170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5CA9-3DF6-4052-A686-137D96E0DC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C101995-EABD-44C3-9822-E685E9587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B115B09-70BF-4A80-99B0-B3050412D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E9221B-1ADA-496A-A0BD-16F10155E894}"/>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6" name="フッター プレースホルダー 5">
            <a:extLst>
              <a:ext uri="{FF2B5EF4-FFF2-40B4-BE49-F238E27FC236}">
                <a16:creationId xmlns:a16="http://schemas.microsoft.com/office/drawing/2014/main" id="{7FB609A8-CC8C-45FA-8D34-23C9B877EB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305B32-8C32-4459-AC72-B5445C17A168}"/>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36672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A28DC8-5D88-4F21-BEF2-70EC28E1B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078C21-AA19-47E0-9131-63AB59672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B00A0D-4AF7-4C20-8A78-D03329291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5910AD62-F1F1-42A9-B4E7-EF3A06202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41D281D-0E25-4FBB-868B-E26D0B788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35916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jo.hatenablog.com/entry/2016/01/27/23562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akuti.me/note/lea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opepo.github.io/caret/train-models-by-tag.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31580-9D30-4F40-989B-AECE41CEDF28}"/>
              </a:ext>
            </a:extLst>
          </p:cNvPr>
          <p:cNvSpPr>
            <a:spLocks noGrp="1"/>
          </p:cNvSpPr>
          <p:nvPr>
            <p:ph type="ctrTitle"/>
          </p:nvPr>
        </p:nvSpPr>
        <p:spPr/>
        <p:txBody>
          <a:bodyPr>
            <a:normAutofit fontScale="90000"/>
          </a:bodyPr>
          <a:lstStyle/>
          <a:p>
            <a:r>
              <a:rPr kumimoji="1" lang="en-US" altLang="ja-JP" dirty="0"/>
              <a:t>caret</a:t>
            </a:r>
            <a:r>
              <a:rPr kumimoji="1" lang="ja-JP" altLang="en-US" dirty="0"/>
              <a:t>パッケージを使って</a:t>
            </a:r>
            <a:r>
              <a:rPr kumimoji="1" lang="en-US" altLang="ja-JP" dirty="0" err="1"/>
              <a:t>XGBoost</a:t>
            </a:r>
            <a:r>
              <a:rPr kumimoji="1" lang="ja-JP" altLang="en-US" dirty="0"/>
              <a:t>を</a:t>
            </a:r>
            <a:r>
              <a:rPr kumimoji="1" lang="en-US" altLang="ja-JP" dirty="0" err="1"/>
              <a:t>kaggle</a:t>
            </a:r>
            <a:r>
              <a:rPr kumimoji="1" lang="ja-JP" altLang="en-US" dirty="0"/>
              <a:t>コンペで</a:t>
            </a:r>
            <a:br>
              <a:rPr kumimoji="1" lang="en-US" altLang="ja-JP" dirty="0"/>
            </a:br>
            <a:r>
              <a:rPr kumimoji="1" lang="ja-JP" altLang="en-US" dirty="0"/>
              <a:t>実装してみた</a:t>
            </a:r>
          </a:p>
        </p:txBody>
      </p:sp>
      <p:sp>
        <p:nvSpPr>
          <p:cNvPr id="3" name="字幕 2">
            <a:extLst>
              <a:ext uri="{FF2B5EF4-FFF2-40B4-BE49-F238E27FC236}">
                <a16:creationId xmlns:a16="http://schemas.microsoft.com/office/drawing/2014/main" id="{C713F71D-C794-4AEB-8F16-EC4B9C370335}"/>
              </a:ext>
            </a:extLst>
          </p:cNvPr>
          <p:cNvSpPr>
            <a:spLocks noGrp="1"/>
          </p:cNvSpPr>
          <p:nvPr>
            <p:ph type="subTitle" idx="1"/>
          </p:nvPr>
        </p:nvSpPr>
        <p:spPr/>
        <p:txBody>
          <a:bodyPr/>
          <a:lstStyle/>
          <a:p>
            <a:r>
              <a:rPr kumimoji="1" lang="en-US" altLang="ja-JP" dirty="0" err="1"/>
              <a:t>Kien</a:t>
            </a:r>
            <a:r>
              <a:rPr kumimoji="1" lang="en-US" altLang="ja-JP" dirty="0"/>
              <a:t> Y. Knot(@0_u0)</a:t>
            </a:r>
          </a:p>
        </p:txBody>
      </p:sp>
      <p:pic>
        <p:nvPicPr>
          <p:cNvPr id="4" name="図 3">
            <a:extLst>
              <a:ext uri="{FF2B5EF4-FFF2-40B4-BE49-F238E27FC236}">
                <a16:creationId xmlns:a16="http://schemas.microsoft.com/office/drawing/2014/main" id="{9EC284B3-35D6-4537-B2E9-750B71E9E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5" y="3873690"/>
            <a:ext cx="2984310" cy="298431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0403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749DB-F9AD-4C68-9297-F707F6B90637}"/>
              </a:ext>
            </a:extLst>
          </p:cNvPr>
          <p:cNvSpPr>
            <a:spLocks noGrp="1"/>
          </p:cNvSpPr>
          <p:nvPr>
            <p:ph type="title"/>
          </p:nvPr>
        </p:nvSpPr>
        <p:spPr/>
        <p:txBody>
          <a:bodyPr/>
          <a:lstStyle/>
          <a:p>
            <a:r>
              <a:rPr lang="en-US" altLang="ja-JP" dirty="0"/>
              <a:t>Santander</a:t>
            </a:r>
            <a:r>
              <a:rPr lang="ja-JP" altLang="en-US" dirty="0"/>
              <a:t> </a:t>
            </a:r>
            <a:r>
              <a:rPr lang="en-US" altLang="ja-JP" u="sng" dirty="0">
                <a:solidFill>
                  <a:schemeClr val="accent1"/>
                </a:solidFill>
              </a:rPr>
              <a:t>#</a:t>
            </a:r>
            <a:r>
              <a:rPr lang="ja-JP" altLang="en-US" u="sng" dirty="0">
                <a:solidFill>
                  <a:schemeClr val="accent1"/>
                </a:solidFill>
              </a:rPr>
              <a:t>とは</a:t>
            </a:r>
            <a:endParaRPr kumimoji="1" lang="ja-JP" altLang="en-US" dirty="0"/>
          </a:p>
        </p:txBody>
      </p:sp>
      <p:sp>
        <p:nvSpPr>
          <p:cNvPr id="3" name="コンテンツ プレースホルダー 2">
            <a:extLst>
              <a:ext uri="{FF2B5EF4-FFF2-40B4-BE49-F238E27FC236}">
                <a16:creationId xmlns:a16="http://schemas.microsoft.com/office/drawing/2014/main" id="{DD13A690-D736-4950-82A8-26D551BACBA3}"/>
              </a:ext>
            </a:extLst>
          </p:cNvPr>
          <p:cNvSpPr>
            <a:spLocks noGrp="1"/>
          </p:cNvSpPr>
          <p:nvPr>
            <p:ph idx="1"/>
          </p:nvPr>
        </p:nvSpPr>
        <p:spPr>
          <a:xfrm>
            <a:off x="838201" y="1825625"/>
            <a:ext cx="4429836" cy="1054053"/>
          </a:xfrm>
        </p:spPr>
        <p:txBody>
          <a:bodyPr/>
          <a:lstStyle/>
          <a:p>
            <a:r>
              <a:rPr kumimoji="1" lang="ja-JP" altLang="en-US" dirty="0"/>
              <a:t>本当にスパースなのか？</a:t>
            </a:r>
            <a:endParaRPr kumimoji="1" lang="en-US" altLang="ja-JP" dirty="0"/>
          </a:p>
          <a:p>
            <a:pPr lvl="1"/>
            <a:r>
              <a:rPr kumimoji="1" lang="en-US" altLang="ja-JP" dirty="0"/>
              <a:t>0</a:t>
            </a:r>
            <a:r>
              <a:rPr kumimoji="1" lang="ja-JP" altLang="en-US" dirty="0"/>
              <a:t>が多そう</a:t>
            </a:r>
          </a:p>
        </p:txBody>
      </p:sp>
      <p:pic>
        <p:nvPicPr>
          <p:cNvPr id="4" name="図 3">
            <a:extLst>
              <a:ext uri="{FF2B5EF4-FFF2-40B4-BE49-F238E27FC236}">
                <a16:creationId xmlns:a16="http://schemas.microsoft.com/office/drawing/2014/main" id="{21E7B457-0B3B-4A88-A234-A5DFABBE4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79" y="2879676"/>
            <a:ext cx="3768852" cy="2385572"/>
          </a:xfrm>
          <a:prstGeom prst="rect">
            <a:avLst/>
          </a:prstGeom>
        </p:spPr>
      </p:pic>
      <p:pic>
        <p:nvPicPr>
          <p:cNvPr id="6" name="図 5">
            <a:extLst>
              <a:ext uri="{FF2B5EF4-FFF2-40B4-BE49-F238E27FC236}">
                <a16:creationId xmlns:a16="http://schemas.microsoft.com/office/drawing/2014/main" id="{86715F06-E464-4C19-A147-9824CD3A8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538" y="2875882"/>
            <a:ext cx="3768851" cy="2385571"/>
          </a:xfrm>
          <a:prstGeom prst="rect">
            <a:avLst/>
          </a:prstGeom>
        </p:spPr>
      </p:pic>
      <p:pic>
        <p:nvPicPr>
          <p:cNvPr id="8" name="図 7">
            <a:extLst>
              <a:ext uri="{FF2B5EF4-FFF2-40B4-BE49-F238E27FC236}">
                <a16:creationId xmlns:a16="http://schemas.microsoft.com/office/drawing/2014/main" id="{A407D86B-4730-4AB4-A8ED-60939DA18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3148" y="2875882"/>
            <a:ext cx="3768851" cy="2385571"/>
          </a:xfrm>
          <a:prstGeom prst="rect">
            <a:avLst/>
          </a:prstGeom>
        </p:spPr>
      </p:pic>
      <p:sp>
        <p:nvSpPr>
          <p:cNvPr id="9" name="テキスト ボックス 8">
            <a:extLst>
              <a:ext uri="{FF2B5EF4-FFF2-40B4-BE49-F238E27FC236}">
                <a16:creationId xmlns:a16="http://schemas.microsoft.com/office/drawing/2014/main" id="{CB269DCA-2655-480E-9E6C-BB12EF2871C3}"/>
              </a:ext>
            </a:extLst>
          </p:cNvPr>
          <p:cNvSpPr txBox="1"/>
          <p:nvPr/>
        </p:nvSpPr>
        <p:spPr>
          <a:xfrm>
            <a:off x="1822379" y="5265250"/>
            <a:ext cx="1800493" cy="369332"/>
          </a:xfrm>
          <a:prstGeom prst="rect">
            <a:avLst/>
          </a:prstGeom>
          <a:noFill/>
        </p:spPr>
        <p:txBody>
          <a:bodyPr wrap="none" rtlCol="0">
            <a:spAutoFit/>
          </a:bodyPr>
          <a:lstStyle/>
          <a:p>
            <a:r>
              <a:rPr kumimoji="1" lang="ja-JP" altLang="en-US" dirty="0"/>
              <a:t>今回の目的変数</a:t>
            </a:r>
          </a:p>
        </p:txBody>
      </p:sp>
      <p:sp>
        <p:nvSpPr>
          <p:cNvPr id="10" name="テキスト ボックス 9">
            <a:extLst>
              <a:ext uri="{FF2B5EF4-FFF2-40B4-BE49-F238E27FC236}">
                <a16:creationId xmlns:a16="http://schemas.microsoft.com/office/drawing/2014/main" id="{17D336D4-B5B5-4E92-8BFC-F716CAA3AA65}"/>
              </a:ext>
            </a:extLst>
          </p:cNvPr>
          <p:cNvSpPr txBox="1"/>
          <p:nvPr/>
        </p:nvSpPr>
        <p:spPr>
          <a:xfrm>
            <a:off x="7668883" y="5265250"/>
            <a:ext cx="2672526" cy="369332"/>
          </a:xfrm>
          <a:prstGeom prst="rect">
            <a:avLst/>
          </a:prstGeom>
          <a:noFill/>
        </p:spPr>
        <p:txBody>
          <a:bodyPr wrap="none" rtlCol="0">
            <a:spAutoFit/>
          </a:bodyPr>
          <a:lstStyle/>
          <a:p>
            <a:r>
              <a:rPr kumimoji="1" lang="ja-JP" altLang="en-US" dirty="0"/>
              <a:t>今回の説明変数</a:t>
            </a:r>
            <a:r>
              <a:rPr kumimoji="1" lang="en-US" altLang="ja-JP" dirty="0"/>
              <a:t>(</a:t>
            </a:r>
            <a:r>
              <a:rPr kumimoji="1" lang="ja-JP" altLang="en-US" dirty="0"/>
              <a:t>の一部</a:t>
            </a:r>
            <a:r>
              <a:rPr kumimoji="1" lang="en-US" altLang="ja-JP" dirty="0"/>
              <a:t>)</a:t>
            </a:r>
            <a:endParaRPr kumimoji="1" lang="ja-JP" altLang="en-US" dirty="0"/>
          </a:p>
        </p:txBody>
      </p:sp>
      <p:sp>
        <p:nvSpPr>
          <p:cNvPr id="11" name="正方形/長方形 10">
            <a:extLst>
              <a:ext uri="{FF2B5EF4-FFF2-40B4-BE49-F238E27FC236}">
                <a16:creationId xmlns:a16="http://schemas.microsoft.com/office/drawing/2014/main" id="{F2F2BB01-A2FB-4B17-A33C-B5DD4C74EB49}"/>
              </a:ext>
            </a:extLst>
          </p:cNvPr>
          <p:cNvSpPr/>
          <p:nvPr/>
        </p:nvSpPr>
        <p:spPr>
          <a:xfrm>
            <a:off x="4657810" y="2879678"/>
            <a:ext cx="7534189" cy="238557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623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CBE1A-1B90-4621-A0C1-9A7E17BE8EB4}"/>
              </a:ext>
            </a:extLst>
          </p:cNvPr>
          <p:cNvSpPr>
            <a:spLocks noGrp="1"/>
          </p:cNvSpPr>
          <p:nvPr>
            <p:ph type="title"/>
          </p:nvPr>
        </p:nvSpPr>
        <p:spPr/>
        <p:txBody>
          <a:bodyPr/>
          <a:lstStyle/>
          <a:p>
            <a:r>
              <a:rPr lang="en-US" altLang="ja-JP" dirty="0" err="1"/>
              <a:t>Sorekara</a:t>
            </a:r>
            <a:r>
              <a:rPr lang="en-US" altLang="ja-JP" dirty="0"/>
              <a:t> do </a:t>
            </a:r>
            <a:r>
              <a:rPr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B8CE7792-ABAD-48C5-8FB0-2FA1AC875628}"/>
              </a:ext>
            </a:extLst>
          </p:cNvPr>
          <p:cNvSpPr>
            <a:spLocks noGrp="1"/>
          </p:cNvSpPr>
          <p:nvPr>
            <p:ph idx="1"/>
          </p:nvPr>
        </p:nvSpPr>
        <p:spPr/>
        <p:txBody>
          <a:bodyPr/>
          <a:lstStyle/>
          <a:p>
            <a:r>
              <a:rPr kumimoji="1" lang="ja-JP" altLang="en-US" dirty="0"/>
              <a:t>意味のあるデータを選び出す</a:t>
            </a:r>
            <a:endParaRPr kumimoji="1" lang="en-US" altLang="ja-JP" dirty="0"/>
          </a:p>
          <a:p>
            <a:pPr lvl="1"/>
            <a:r>
              <a:rPr lang="en-US" altLang="ja-JP" dirty="0"/>
              <a:t>Kaggle:</a:t>
            </a:r>
            <a:r>
              <a:rPr lang="ja-JP" altLang="en-US" dirty="0"/>
              <a:t> </a:t>
            </a:r>
            <a:r>
              <a:rPr lang="en-US" altLang="ja-JP" dirty="0"/>
              <a:t>Kernel</a:t>
            </a:r>
            <a:r>
              <a:rPr lang="ja-JP" altLang="en-US" dirty="0"/>
              <a:t>という知識の集まる場がある</a:t>
            </a:r>
            <a:endParaRPr lang="en-US" altLang="ja-JP" dirty="0"/>
          </a:p>
          <a:p>
            <a:pPr lvl="1"/>
            <a:r>
              <a:rPr lang="ja-JP" altLang="en-US" dirty="0"/>
              <a:t>そこで「分散が</a:t>
            </a:r>
            <a:r>
              <a:rPr lang="en-US" altLang="ja-JP" dirty="0"/>
              <a:t>0</a:t>
            </a:r>
            <a:r>
              <a:rPr lang="ja-JP" altLang="en-US" dirty="0" err="1"/>
              <a:t>だっ</a:t>
            </a:r>
            <a:r>
              <a:rPr lang="ja-JP" altLang="en-US" dirty="0"/>
              <a:t>たり目的変数との相関が</a:t>
            </a:r>
            <a:r>
              <a:rPr lang="en-US" altLang="ja-JP" dirty="0"/>
              <a:t>0</a:t>
            </a:r>
            <a:r>
              <a:rPr lang="ja-JP" altLang="en-US" dirty="0" err="1"/>
              <a:t>だっ</a:t>
            </a:r>
            <a:r>
              <a:rPr lang="ja-JP" altLang="en-US" dirty="0"/>
              <a:t>たりするやつ」を使わないことにするといいらしい</a:t>
            </a:r>
            <a:endParaRPr lang="en-US" altLang="ja-JP" dirty="0"/>
          </a:p>
          <a:p>
            <a:endParaRPr lang="en-US" altLang="ja-JP" dirty="0"/>
          </a:p>
          <a:p>
            <a:r>
              <a:rPr lang="ja-JP" altLang="en-US" dirty="0"/>
              <a:t>こんなことをしました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63746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DEA49-C57E-499F-8223-15C3BFEAD3CB}"/>
              </a:ext>
            </a:extLst>
          </p:cNvPr>
          <p:cNvSpPr>
            <a:spLocks noGrp="1"/>
          </p:cNvSpPr>
          <p:nvPr>
            <p:ph type="title"/>
          </p:nvPr>
        </p:nvSpPr>
        <p:spPr/>
        <p:txBody>
          <a:bodyPr/>
          <a:lstStyle/>
          <a:p>
            <a:r>
              <a:rPr lang="en-US" altLang="ja-JP" dirty="0" err="1"/>
              <a:t>Sorekara</a:t>
            </a:r>
            <a:r>
              <a:rPr lang="en-US" altLang="ja-JP" dirty="0"/>
              <a:t> do </a:t>
            </a:r>
            <a:r>
              <a:rPr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B64F21FA-F12C-4BCA-98DC-D56E98883143}"/>
              </a:ext>
            </a:extLst>
          </p:cNvPr>
          <p:cNvSpPr>
            <a:spLocks noGrp="1"/>
          </p:cNvSpPr>
          <p:nvPr>
            <p:ph idx="1"/>
          </p:nvPr>
        </p:nvSpPr>
        <p:spPr>
          <a:xfrm>
            <a:off x="838200" y="3429000"/>
            <a:ext cx="10515600" cy="2747962"/>
          </a:xfrm>
          <a:solidFill>
            <a:schemeClr val="tx1">
              <a:lumMod val="85000"/>
              <a:lumOff val="15000"/>
            </a:schemeClr>
          </a:solidFill>
        </p:spPr>
        <p:txBody>
          <a:bodyPr>
            <a:normAutofit fontScale="92500" lnSpcReduction="20000"/>
          </a:bodyPr>
          <a:lstStyle/>
          <a:p>
            <a:pPr marL="0" indent="0">
              <a:buNone/>
            </a:pPr>
            <a:r>
              <a:rPr lang="en-US" altLang="ja-JP" sz="1800" dirty="0" err="1">
                <a:solidFill>
                  <a:schemeClr val="bg1"/>
                </a:solidFill>
                <a:latin typeface="Lucida Console" panose="020B0609040504020204" pitchFamily="49" charset="0"/>
              </a:rPr>
              <a:t>GetCor</a:t>
            </a:r>
            <a:r>
              <a:rPr lang="en-US" altLang="ja-JP" sz="1800" dirty="0">
                <a:solidFill>
                  <a:schemeClr val="bg1"/>
                </a:solidFill>
                <a:latin typeface="Lucida Console" panose="020B0609040504020204" pitchFamily="49" charset="0"/>
              </a:rPr>
              <a:t> &lt;- </a:t>
            </a:r>
            <a:r>
              <a:rPr lang="en-US" altLang="ja-JP" sz="1800" dirty="0">
                <a:solidFill>
                  <a:srgbClr val="FF0000"/>
                </a:solidFill>
                <a:latin typeface="Lucida Console" panose="020B0609040504020204" pitchFamily="49" charset="0"/>
              </a:rPr>
              <a:t>function</a:t>
            </a:r>
            <a:r>
              <a:rPr lang="en-US" altLang="ja-JP" sz="1800" dirty="0">
                <a:solidFill>
                  <a:schemeClr val="bg1"/>
                </a:solidFill>
                <a:latin typeface="Lucida Console" panose="020B0609040504020204" pitchFamily="49" charset="0"/>
              </a:rPr>
              <a:t>(x){</a:t>
            </a:r>
          </a:p>
          <a:p>
            <a:pPr marL="0" indent="0">
              <a:buNone/>
            </a:pPr>
            <a:r>
              <a:rPr lang="en-US" altLang="ja-JP" sz="1800" dirty="0">
                <a:solidFill>
                  <a:schemeClr val="bg1"/>
                </a:solidFill>
                <a:latin typeface="Lucida Console" panose="020B0609040504020204" pitchFamily="49" charset="0"/>
              </a:rPr>
              <a:t>  </a:t>
            </a:r>
            <a:r>
              <a:rPr lang="en-US" altLang="ja-JP" sz="1800" dirty="0" err="1">
                <a:solidFill>
                  <a:srgbClr val="00B0F0"/>
                </a:solidFill>
                <a:latin typeface="Lucida Console" panose="020B0609040504020204" pitchFamily="49" charset="0"/>
              </a:rPr>
              <a:t>data.matrix</a:t>
            </a:r>
            <a:r>
              <a:rPr lang="en-US" altLang="ja-JP" sz="1800" dirty="0">
                <a:solidFill>
                  <a:schemeClr val="bg1"/>
                </a:solidFill>
                <a:latin typeface="Lucida Console" panose="020B0609040504020204" pitchFamily="49" charset="0"/>
              </a:rPr>
              <a:t>(x) %&gt;% </a:t>
            </a:r>
          </a:p>
          <a:p>
            <a:pPr marL="0" indent="0">
              <a:buNone/>
            </a:pPr>
            <a:r>
              <a:rPr lang="en-US" altLang="ja-JP" sz="1800" dirty="0">
                <a:solidFill>
                  <a:schemeClr val="bg1"/>
                </a:solidFill>
                <a:latin typeface="Lucida Console" panose="020B0609040504020204" pitchFamily="49" charset="0"/>
              </a:rPr>
              <a:t>    </a:t>
            </a:r>
            <a:r>
              <a:rPr lang="en-US" altLang="ja-JP" sz="1800" dirty="0" err="1">
                <a:solidFill>
                  <a:srgbClr val="00B0F0"/>
                </a:solidFill>
                <a:latin typeface="Lucida Console" panose="020B0609040504020204" pitchFamily="49" charset="0"/>
              </a:rPr>
              <a:t>cor</a:t>
            </a:r>
            <a:r>
              <a:rPr lang="en-US" altLang="ja-JP" sz="1800" dirty="0">
                <a:solidFill>
                  <a:schemeClr val="bg1"/>
                </a:solidFill>
                <a:latin typeface="Lucida Console" panose="020B0609040504020204" pitchFamily="49" charset="0"/>
              </a:rPr>
              <a:t>(method = "spearman") %&gt;% </a:t>
            </a:r>
          </a:p>
          <a:p>
            <a:pPr marL="0" indent="0">
              <a:buNone/>
            </a:pPr>
            <a:r>
              <a:rPr lang="en-US" altLang="ja-JP" sz="1800" dirty="0">
                <a:solidFill>
                  <a:schemeClr val="bg1"/>
                </a:solidFill>
                <a:latin typeface="Lucida Console" panose="020B0609040504020204" pitchFamily="49" charset="0"/>
              </a:rPr>
              <a:t>    </a:t>
            </a:r>
            <a:r>
              <a:rPr lang="en-US" altLang="ja-JP" sz="1800" dirty="0" err="1">
                <a:solidFill>
                  <a:srgbClr val="00B0F0"/>
                </a:solidFill>
                <a:latin typeface="Lucida Console" panose="020B0609040504020204" pitchFamily="49" charset="0"/>
              </a:rPr>
              <a:t>findCorrelation</a:t>
            </a:r>
            <a:r>
              <a:rPr lang="en-US" altLang="ja-JP" sz="1800" dirty="0">
                <a:solidFill>
                  <a:schemeClr val="bg1"/>
                </a:solidFill>
                <a:latin typeface="Lucida Console" panose="020B0609040504020204" pitchFamily="49" charset="0"/>
              </a:rPr>
              <a:t>(cutoff = .98)</a:t>
            </a:r>
          </a:p>
          <a:p>
            <a:pPr marL="0" indent="0">
              <a:buNone/>
            </a:pPr>
            <a:r>
              <a:rPr lang="en-US" altLang="ja-JP" sz="1800" dirty="0">
                <a:solidFill>
                  <a:schemeClr val="bg1"/>
                </a:solidFill>
                <a:latin typeface="Lucida Console" panose="020B0609040504020204" pitchFamily="49" charset="0"/>
              </a:rPr>
              <a:t>}</a:t>
            </a:r>
          </a:p>
          <a:p>
            <a:pPr marL="0" indent="0">
              <a:buNone/>
            </a:pPr>
            <a:endParaRPr lang="en-US" altLang="ja-JP" sz="1800" dirty="0">
              <a:solidFill>
                <a:schemeClr val="bg1"/>
              </a:solidFill>
              <a:latin typeface="Lucida Console" panose="020B0609040504020204" pitchFamily="49" charset="0"/>
            </a:endParaRPr>
          </a:p>
          <a:p>
            <a:pPr marL="0" indent="0">
              <a:buNone/>
            </a:pPr>
            <a:r>
              <a:rPr lang="en-US" altLang="ja-JP" sz="1800" dirty="0" err="1">
                <a:solidFill>
                  <a:schemeClr val="bg1"/>
                </a:solidFill>
                <a:latin typeface="Lucida Console" panose="020B0609040504020204" pitchFamily="49" charset="0"/>
              </a:rPr>
              <a:t>GetZeroVar</a:t>
            </a:r>
            <a:r>
              <a:rPr lang="en-US" altLang="ja-JP" sz="1800" dirty="0">
                <a:solidFill>
                  <a:schemeClr val="bg1"/>
                </a:solidFill>
                <a:latin typeface="Lucida Console" panose="020B0609040504020204" pitchFamily="49" charset="0"/>
              </a:rPr>
              <a:t> &lt;- </a:t>
            </a:r>
            <a:r>
              <a:rPr lang="en-US" altLang="ja-JP" sz="1800" dirty="0">
                <a:solidFill>
                  <a:srgbClr val="FF0000"/>
                </a:solidFill>
                <a:latin typeface="Lucida Console" panose="020B0609040504020204" pitchFamily="49" charset="0"/>
              </a:rPr>
              <a:t>function</a:t>
            </a:r>
            <a:r>
              <a:rPr lang="en-US" altLang="ja-JP" sz="1800" dirty="0">
                <a:solidFill>
                  <a:schemeClr val="bg1"/>
                </a:solidFill>
                <a:latin typeface="Lucida Console" panose="020B0609040504020204" pitchFamily="49" charset="0"/>
              </a:rPr>
              <a:t>(x){</a:t>
            </a:r>
          </a:p>
          <a:p>
            <a:pPr marL="0" indent="0">
              <a:buNone/>
            </a:pPr>
            <a:r>
              <a:rPr lang="en-US" altLang="ja-JP" sz="1800" dirty="0">
                <a:solidFill>
                  <a:schemeClr val="bg1"/>
                </a:solidFill>
                <a:latin typeface="Lucida Console" panose="020B0609040504020204" pitchFamily="49" charset="0"/>
              </a:rPr>
              <a:t>  </a:t>
            </a:r>
            <a:r>
              <a:rPr lang="en-US" altLang="ja-JP" sz="1800" dirty="0">
                <a:solidFill>
                  <a:srgbClr val="00B0F0"/>
                </a:solidFill>
                <a:latin typeface="Lucida Console" panose="020B0609040504020204" pitchFamily="49" charset="0"/>
              </a:rPr>
              <a:t>var</a:t>
            </a:r>
            <a:r>
              <a:rPr lang="en-US" altLang="ja-JP" sz="1800" dirty="0">
                <a:solidFill>
                  <a:schemeClr val="bg1"/>
                </a:solidFill>
                <a:latin typeface="Lucida Console" panose="020B0609040504020204" pitchFamily="49" charset="0"/>
              </a:rPr>
              <a:t>(x)!=0</a:t>
            </a:r>
          </a:p>
          <a:p>
            <a:pPr marL="0" indent="0">
              <a:buNone/>
            </a:pPr>
            <a:r>
              <a:rPr lang="en-US" altLang="ja-JP" sz="1800" dirty="0">
                <a:solidFill>
                  <a:schemeClr val="bg1"/>
                </a:solidFill>
                <a:latin typeface="Lucida Console" panose="020B0609040504020204" pitchFamily="49" charset="0"/>
              </a:rPr>
              <a:t>}</a:t>
            </a:r>
          </a:p>
          <a:p>
            <a:pPr marL="0" indent="0">
              <a:buNone/>
            </a:pPr>
            <a:endParaRPr kumimoji="1" lang="ja-JP" altLang="en-US" dirty="0">
              <a:solidFill>
                <a:schemeClr val="bg1"/>
              </a:solidFill>
            </a:endParaRPr>
          </a:p>
        </p:txBody>
      </p:sp>
      <p:sp>
        <p:nvSpPr>
          <p:cNvPr id="4" name="コンテンツ プレースホルダー 2">
            <a:extLst>
              <a:ext uri="{FF2B5EF4-FFF2-40B4-BE49-F238E27FC236}">
                <a16:creationId xmlns:a16="http://schemas.microsoft.com/office/drawing/2014/main" id="{7B684693-2FED-4BEE-A936-31DF33200A1F}"/>
              </a:ext>
            </a:extLst>
          </p:cNvPr>
          <p:cNvSpPr txBox="1">
            <a:spLocks/>
          </p:cNvSpPr>
          <p:nvPr/>
        </p:nvSpPr>
        <p:spPr>
          <a:xfrm>
            <a:off x="838200" y="1690688"/>
            <a:ext cx="10515600" cy="15301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caret::</a:t>
            </a:r>
            <a:r>
              <a:rPr lang="en-US" altLang="ja-JP" dirty="0" err="1"/>
              <a:t>findCorrelation</a:t>
            </a:r>
            <a:r>
              <a:rPr lang="en-US" altLang="ja-JP" dirty="0"/>
              <a:t>(): </a:t>
            </a:r>
            <a:r>
              <a:rPr lang="ja-JP" altLang="en-US" dirty="0"/>
              <a:t>相関係数の</a:t>
            </a:r>
            <a:r>
              <a:rPr lang="en-US" altLang="ja-JP" dirty="0"/>
              <a:t>cutoff</a:t>
            </a:r>
            <a:r>
              <a:rPr lang="ja-JP" altLang="en-US" dirty="0"/>
              <a:t>基準に満たない変数を返す</a:t>
            </a:r>
            <a:endParaRPr lang="en-US" altLang="ja-JP" dirty="0"/>
          </a:p>
          <a:p>
            <a:r>
              <a:rPr lang="ja-JP" altLang="en-US" dirty="0"/>
              <a:t>分散が</a:t>
            </a:r>
            <a:r>
              <a:rPr lang="en-US" altLang="ja-JP" dirty="0"/>
              <a:t>0</a:t>
            </a:r>
            <a:r>
              <a:rPr lang="ja-JP" altLang="en-US" dirty="0"/>
              <a:t>であるような変数もついでに削る</a:t>
            </a:r>
            <a:endParaRPr lang="en-US" altLang="ja-JP" dirty="0"/>
          </a:p>
          <a:p>
            <a:r>
              <a:rPr lang="ja-JP" altLang="en-US" dirty="0"/>
              <a:t>申し訳程度の</a:t>
            </a:r>
            <a:r>
              <a:rPr lang="en-US" altLang="ja-JP" dirty="0" err="1"/>
              <a:t>tidyverse</a:t>
            </a:r>
            <a:r>
              <a:rPr lang="ja-JP" altLang="en-US" dirty="0"/>
              <a:t>要素</a:t>
            </a:r>
          </a:p>
        </p:txBody>
      </p:sp>
    </p:spTree>
    <p:extLst>
      <p:ext uri="{BB962C8B-B14F-4D97-AF65-F5344CB8AC3E}">
        <p14:creationId xmlns:p14="http://schemas.microsoft.com/office/powerpoint/2010/main" val="370335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7E6F9AB1-1C61-4238-85AE-4BC805E37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853" y="1825624"/>
            <a:ext cx="7759148" cy="4805958"/>
          </a:xfrm>
          <a:prstGeom prst="rect">
            <a:avLst/>
          </a:prstGeom>
        </p:spPr>
      </p:pic>
      <p:sp>
        <p:nvSpPr>
          <p:cNvPr id="2" name="タイトル 1">
            <a:extLst>
              <a:ext uri="{FF2B5EF4-FFF2-40B4-BE49-F238E27FC236}">
                <a16:creationId xmlns:a16="http://schemas.microsoft.com/office/drawing/2014/main" id="{862D4155-CBCD-4176-BD35-D114C79D7E5C}"/>
              </a:ext>
            </a:extLst>
          </p:cNvPr>
          <p:cNvSpPr>
            <a:spLocks noGrp="1"/>
          </p:cNvSpPr>
          <p:nvPr>
            <p:ph type="title"/>
          </p:nvPr>
        </p:nvSpPr>
        <p:spPr/>
        <p:txBody>
          <a:bodyPr/>
          <a:lstStyle/>
          <a:p>
            <a:r>
              <a:rPr kumimoji="1" lang="en-US" altLang="ja-JP" dirty="0" err="1"/>
              <a:t>Sorekara</a:t>
            </a:r>
            <a:r>
              <a:rPr kumimoji="1" lang="ja-JP" altLang="en-US" dirty="0"/>
              <a:t> </a:t>
            </a:r>
            <a:r>
              <a:rPr kumimoji="1" lang="en-US" altLang="ja-JP" dirty="0"/>
              <a:t>do </a:t>
            </a:r>
            <a:r>
              <a:rPr kumimoji="1"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EF690FF0-5F71-4891-B2DB-A9DA756AE92A}"/>
              </a:ext>
            </a:extLst>
          </p:cNvPr>
          <p:cNvSpPr>
            <a:spLocks noGrp="1"/>
          </p:cNvSpPr>
          <p:nvPr>
            <p:ph idx="1"/>
          </p:nvPr>
        </p:nvSpPr>
        <p:spPr>
          <a:xfrm>
            <a:off x="838198" y="1825625"/>
            <a:ext cx="5257802" cy="4351338"/>
          </a:xfrm>
        </p:spPr>
        <p:txBody>
          <a:bodyPr/>
          <a:lstStyle/>
          <a:p>
            <a:r>
              <a:rPr kumimoji="1" lang="ja-JP" altLang="en-US" dirty="0"/>
              <a:t>相関行列が作れます</a:t>
            </a:r>
            <a:endParaRPr kumimoji="1" lang="en-US" altLang="ja-JP" dirty="0"/>
          </a:p>
          <a:p>
            <a:r>
              <a:rPr kumimoji="1" lang="en-US" altLang="ja-JP" dirty="0" err="1">
                <a:solidFill>
                  <a:srgbClr val="00B0F0"/>
                </a:solidFill>
                <a:highlight>
                  <a:srgbClr val="000000"/>
                </a:highlight>
                <a:latin typeface="Lucida Console" panose="020B0609040504020204" pitchFamily="49" charset="0"/>
              </a:rPr>
              <a:t>corrplot</a:t>
            </a:r>
            <a:r>
              <a:rPr kumimoji="1" lang="en-US" altLang="ja-JP" dirty="0">
                <a:solidFill>
                  <a:srgbClr val="00B0F0"/>
                </a:solidFill>
                <a:highlight>
                  <a:srgbClr val="000000"/>
                </a:highlight>
                <a:latin typeface="Lucida Console" panose="020B0609040504020204" pitchFamily="49" charset="0"/>
              </a:rPr>
              <a:t>::</a:t>
            </a:r>
            <a:r>
              <a:rPr kumimoji="1" lang="en-US" altLang="ja-JP" dirty="0" err="1">
                <a:solidFill>
                  <a:srgbClr val="00B0F0"/>
                </a:solidFill>
                <a:highlight>
                  <a:srgbClr val="000000"/>
                </a:highlight>
                <a:latin typeface="Lucida Console" panose="020B0609040504020204" pitchFamily="49" charset="0"/>
              </a:rPr>
              <a:t>corrplot</a:t>
            </a:r>
            <a:r>
              <a:rPr kumimoji="1" lang="en-US" altLang="ja-JP" dirty="0">
                <a:solidFill>
                  <a:schemeClr val="bg1"/>
                </a:solidFill>
                <a:highlight>
                  <a:srgbClr val="000000"/>
                </a:highlight>
                <a:latin typeface="Lucida Console" panose="020B0609040504020204" pitchFamily="49" charset="0"/>
              </a:rPr>
              <a:t>()</a:t>
            </a:r>
          </a:p>
          <a:p>
            <a:pPr marL="0" indent="0">
              <a:buNone/>
            </a:pPr>
            <a:r>
              <a:rPr kumimoji="1" lang="ja-JP" altLang="en-US" dirty="0"/>
              <a:t>  関数による描写</a:t>
            </a:r>
            <a:endParaRPr kumimoji="1" lang="en-US" altLang="ja-JP" dirty="0"/>
          </a:p>
          <a:p>
            <a:pPr lvl="1"/>
            <a:r>
              <a:rPr lang="en-US" altLang="ja-JP" dirty="0" err="1"/>
              <a:t>corrr</a:t>
            </a:r>
            <a:r>
              <a:rPr lang="ja-JP" altLang="en-US" dirty="0"/>
              <a:t>パッケージでも似たことができそう</a:t>
            </a:r>
            <a:endParaRPr lang="en-US" altLang="ja-JP" dirty="0"/>
          </a:p>
          <a:p>
            <a:endParaRPr kumimoji="1" lang="en-US" altLang="ja-JP" dirty="0"/>
          </a:p>
          <a:p>
            <a:r>
              <a:rPr kumimoji="1" lang="ja-JP" altLang="en-US" dirty="0"/>
              <a:t>青が濃いほど</a:t>
            </a:r>
            <a:r>
              <a:rPr kumimoji="1" lang="en-US" altLang="ja-JP" dirty="0"/>
              <a:t>1</a:t>
            </a:r>
            <a:r>
              <a:rPr lang="ja-JP" altLang="en-US" dirty="0"/>
              <a:t>に近い</a:t>
            </a:r>
            <a:endParaRPr lang="en-US" altLang="ja-JP" dirty="0"/>
          </a:p>
          <a:p>
            <a:r>
              <a:rPr kumimoji="1" lang="ja-JP" altLang="en-US" dirty="0"/>
              <a:t>よ</a:t>
            </a:r>
            <a:r>
              <a:rPr kumimoji="1" lang="ja-JP" altLang="en-US" dirty="0" err="1"/>
              <a:t>ーし</a:t>
            </a:r>
            <a:r>
              <a:rPr kumimoji="1" lang="ja-JP" altLang="en-US" dirty="0"/>
              <a:t>分析</a:t>
            </a:r>
            <a:r>
              <a:rPr lang="ja-JP" altLang="en-US" dirty="0"/>
              <a:t>するｚ</a:t>
            </a:r>
            <a:endParaRPr kumimoji="1" lang="ja-JP" altLang="en-US" dirty="0"/>
          </a:p>
        </p:txBody>
      </p:sp>
    </p:spTree>
    <p:extLst>
      <p:ext uri="{BB962C8B-B14F-4D97-AF65-F5344CB8AC3E}">
        <p14:creationId xmlns:p14="http://schemas.microsoft.com/office/powerpoint/2010/main" val="227537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B5EBB7-039F-4149-8DD7-B2A7807C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802" y="518615"/>
            <a:ext cx="8523961" cy="6093725"/>
          </a:xfrm>
          <a:prstGeom prst="rect">
            <a:avLst/>
          </a:prstGeom>
        </p:spPr>
      </p:pic>
      <p:sp>
        <p:nvSpPr>
          <p:cNvPr id="11" name="テキスト ボックス 10">
            <a:extLst>
              <a:ext uri="{FF2B5EF4-FFF2-40B4-BE49-F238E27FC236}">
                <a16:creationId xmlns:a16="http://schemas.microsoft.com/office/drawing/2014/main" id="{D7671FB6-87A7-48BA-8287-F6B0F158A677}"/>
              </a:ext>
            </a:extLst>
          </p:cNvPr>
          <p:cNvSpPr txBox="1"/>
          <p:nvPr/>
        </p:nvSpPr>
        <p:spPr>
          <a:xfrm>
            <a:off x="1596788" y="109181"/>
            <a:ext cx="6003567" cy="369332"/>
          </a:xfrm>
          <a:prstGeom prst="rect">
            <a:avLst/>
          </a:prstGeom>
          <a:noFill/>
        </p:spPr>
        <p:txBody>
          <a:bodyPr wrap="none" rtlCol="0">
            <a:spAutoFit/>
          </a:bodyPr>
          <a:lstStyle/>
          <a:p>
            <a:r>
              <a:rPr lang="en-US" altLang="ja-JP" dirty="0"/>
              <a:t>https://www.kaggle.com/titericz/the-property-by-giba</a:t>
            </a:r>
            <a:endParaRPr kumimoji="1" lang="ja-JP" altLang="en-US" dirty="0"/>
          </a:p>
        </p:txBody>
      </p:sp>
    </p:spTree>
    <p:extLst>
      <p:ext uri="{BB962C8B-B14F-4D97-AF65-F5344CB8AC3E}">
        <p14:creationId xmlns:p14="http://schemas.microsoft.com/office/powerpoint/2010/main" val="115977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2F21AC6-82F9-499C-9F2A-DBAC8CC7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 y="392373"/>
            <a:ext cx="12221099" cy="6058828"/>
          </a:xfrm>
          <a:prstGeom prst="rect">
            <a:avLst/>
          </a:prstGeom>
        </p:spPr>
      </p:pic>
      <p:cxnSp>
        <p:nvCxnSpPr>
          <p:cNvPr id="9" name="直線矢印コネクタ 8">
            <a:extLst>
              <a:ext uri="{FF2B5EF4-FFF2-40B4-BE49-F238E27FC236}">
                <a16:creationId xmlns:a16="http://schemas.microsoft.com/office/drawing/2014/main" id="{AAB92361-CAC7-416E-819F-E4C0790BFF91}"/>
              </a:ext>
            </a:extLst>
          </p:cNvPr>
          <p:cNvCxnSpPr/>
          <p:nvPr/>
        </p:nvCxnSpPr>
        <p:spPr>
          <a:xfrm>
            <a:off x="764275" y="1173707"/>
            <a:ext cx="11177516" cy="41489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72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A8546917-570C-427C-81E0-6E73B9F79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2254" y="1825625"/>
            <a:ext cx="7727492" cy="4351338"/>
          </a:xfrm>
        </p:spPr>
      </p:pic>
    </p:spTree>
    <p:extLst>
      <p:ext uri="{BB962C8B-B14F-4D97-AF65-F5344CB8AC3E}">
        <p14:creationId xmlns:p14="http://schemas.microsoft.com/office/powerpoint/2010/main" val="247904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7166A-1AE2-4F80-B2D0-8C7FF5316993}"/>
              </a:ext>
            </a:extLst>
          </p:cNvPr>
          <p:cNvSpPr>
            <a:spLocks noGrp="1"/>
          </p:cNvSpPr>
          <p:nvPr>
            <p:ph type="title"/>
          </p:nvPr>
        </p:nvSpPr>
        <p:spPr/>
        <p:txBody>
          <a:bodyPr/>
          <a:lstStyle/>
          <a:p>
            <a:r>
              <a:rPr kumimoji="1" lang="en-US" altLang="ja-JP" dirty="0"/>
              <a:t>Leakage</a:t>
            </a:r>
            <a:r>
              <a:rPr kumimoji="1" lang="ja-JP" altLang="en-US" dirty="0"/>
              <a:t>の発覚</a:t>
            </a:r>
          </a:p>
        </p:txBody>
      </p:sp>
      <p:sp>
        <p:nvSpPr>
          <p:cNvPr id="3" name="コンテンツ プレースホルダー 2">
            <a:extLst>
              <a:ext uri="{FF2B5EF4-FFF2-40B4-BE49-F238E27FC236}">
                <a16:creationId xmlns:a16="http://schemas.microsoft.com/office/drawing/2014/main" id="{1A5CF017-AD5C-4157-884C-FA670B874BF4}"/>
              </a:ext>
            </a:extLst>
          </p:cNvPr>
          <p:cNvSpPr>
            <a:spLocks noGrp="1"/>
          </p:cNvSpPr>
          <p:nvPr>
            <p:ph idx="1"/>
          </p:nvPr>
        </p:nvSpPr>
        <p:spPr>
          <a:xfrm>
            <a:off x="838200" y="1825625"/>
            <a:ext cx="10515600" cy="4667250"/>
          </a:xfrm>
        </p:spPr>
        <p:txBody>
          <a:bodyPr>
            <a:normAutofit fontScale="92500" lnSpcReduction="20000"/>
          </a:bodyPr>
          <a:lstStyle/>
          <a:p>
            <a:r>
              <a:rPr kumimoji="1" lang="en-US" altLang="ja-JP" dirty="0"/>
              <a:t>Leakage</a:t>
            </a:r>
            <a:r>
              <a:rPr kumimoji="1" lang="ja-JP" altLang="en-US" dirty="0"/>
              <a:t>とは</a:t>
            </a:r>
            <a:endParaRPr kumimoji="1" lang="en-US" altLang="ja-JP" dirty="0"/>
          </a:p>
          <a:p>
            <a:pPr marL="457200" lvl="1" indent="0">
              <a:buNone/>
            </a:pPr>
            <a:r>
              <a:rPr kumimoji="1" lang="ja-JP" altLang="en-US" dirty="0"/>
              <a:t> 本来分析側が</a:t>
            </a:r>
            <a:r>
              <a:rPr kumimoji="1" lang="ja-JP" altLang="en-US" sz="3000" b="1" dirty="0">
                <a:solidFill>
                  <a:srgbClr val="FF0000"/>
                </a:solidFill>
              </a:rPr>
              <a:t>「知らないはず」</a:t>
            </a:r>
            <a:r>
              <a:rPr kumimoji="1" lang="ja-JP" altLang="en-US" dirty="0"/>
              <a:t>の情報が</a:t>
            </a:r>
            <a:r>
              <a:rPr kumimoji="1" lang="ja-JP" altLang="en-US" sz="3000" b="1" dirty="0">
                <a:solidFill>
                  <a:srgbClr val="FF0000"/>
                </a:solidFill>
              </a:rPr>
              <a:t>漏洩</a:t>
            </a:r>
            <a:r>
              <a:rPr kumimoji="1" lang="ja-JP" altLang="en-US" b="1" dirty="0">
                <a:solidFill>
                  <a:srgbClr val="FF0000"/>
                </a:solidFill>
              </a:rPr>
              <a:t>し</a:t>
            </a:r>
            <a:r>
              <a:rPr kumimoji="1" lang="ja-JP" altLang="en-US" dirty="0"/>
              <a:t>分析モデルに組み込むこと</a:t>
            </a:r>
            <a:endParaRPr kumimoji="1" lang="en-US" altLang="ja-JP" dirty="0"/>
          </a:p>
          <a:p>
            <a:pPr marL="457200" lvl="1" indent="0">
              <a:buNone/>
            </a:pPr>
            <a:r>
              <a:rPr lang="ja-JP" altLang="en-US" dirty="0"/>
              <a:t> 過学習が起き，</a:t>
            </a:r>
            <a:r>
              <a:rPr lang="ja-JP" altLang="en-US" sz="3000" b="1" dirty="0">
                <a:solidFill>
                  <a:srgbClr val="FF0000"/>
                </a:solidFill>
              </a:rPr>
              <a:t>「予測が</a:t>
            </a:r>
            <a:r>
              <a:rPr lang="en-US" altLang="ja-JP" sz="3000" b="1" dirty="0">
                <a:solidFill>
                  <a:srgbClr val="FF0000"/>
                </a:solidFill>
              </a:rPr>
              <a:t>100%</a:t>
            </a:r>
            <a:r>
              <a:rPr lang="ja-JP" altLang="en-US" sz="3000" b="1" dirty="0">
                <a:solidFill>
                  <a:srgbClr val="FF0000"/>
                </a:solidFill>
              </a:rPr>
              <a:t>当たるモデル」</a:t>
            </a:r>
            <a:r>
              <a:rPr lang="ja-JP" altLang="en-US" dirty="0"/>
              <a:t>とかが生まれる要因</a:t>
            </a:r>
            <a:endParaRPr lang="en-US" altLang="ja-JP" dirty="0"/>
          </a:p>
          <a:p>
            <a:endParaRPr lang="en-US" altLang="ja-JP" dirty="0"/>
          </a:p>
          <a:p>
            <a:r>
              <a:rPr lang="ja-JP" altLang="en-US" dirty="0"/>
              <a:t>今回は</a:t>
            </a:r>
            <a:r>
              <a:rPr lang="ja-JP" altLang="en-US" sz="3300" b="1" dirty="0"/>
              <a:t>行・列で時系列のデータ</a:t>
            </a:r>
            <a:r>
              <a:rPr lang="ja-JP" altLang="en-US" dirty="0"/>
              <a:t>だったことが発覚</a:t>
            </a:r>
            <a:endParaRPr lang="en-US" altLang="ja-JP" dirty="0"/>
          </a:p>
          <a:p>
            <a:pPr lvl="1"/>
            <a:r>
              <a:rPr lang="ja-JP" altLang="en-US" dirty="0"/>
              <a:t>行が単位時間ごとの時系列，列は説明変数のログ</a:t>
            </a:r>
            <a:endParaRPr lang="en-US" altLang="ja-JP" dirty="0"/>
          </a:p>
          <a:p>
            <a:pPr lvl="1"/>
            <a:r>
              <a:rPr lang="ja-JP" altLang="en-US" dirty="0"/>
              <a:t>使うべき変数が</a:t>
            </a:r>
            <a:r>
              <a:rPr lang="en-US" altLang="ja-JP" dirty="0"/>
              <a:t>46</a:t>
            </a:r>
            <a:r>
              <a:rPr lang="ja-JP" altLang="en-US" dirty="0"/>
              <a:t>個くらいに定まる</a:t>
            </a:r>
            <a:endParaRPr lang="en-US" altLang="ja-JP" dirty="0"/>
          </a:p>
          <a:p>
            <a:pPr lvl="1"/>
            <a:r>
              <a:rPr lang="ja-JP" altLang="en-US" dirty="0"/>
              <a:t>その変数ラベルも</a:t>
            </a:r>
            <a:r>
              <a:rPr lang="en-US" altLang="ja-JP" dirty="0"/>
              <a:t>Kernel</a:t>
            </a:r>
            <a:r>
              <a:rPr lang="ja-JP" altLang="en-US" dirty="0"/>
              <a:t>で共有される</a:t>
            </a:r>
            <a:endParaRPr lang="en-US" altLang="ja-JP" dirty="0"/>
          </a:p>
          <a:p>
            <a:pPr lvl="1"/>
            <a:endParaRPr lang="en-US" altLang="ja-JP" dirty="0"/>
          </a:p>
          <a:p>
            <a:r>
              <a:rPr lang="en-US" altLang="ja-JP" dirty="0"/>
              <a:t>Leakage</a:t>
            </a:r>
            <a:r>
              <a:rPr lang="ja-JP" altLang="en-US" dirty="0"/>
              <a:t>に関する参考は</a:t>
            </a:r>
            <a:endParaRPr lang="en-US" altLang="ja-JP" dirty="0"/>
          </a:p>
          <a:p>
            <a:pPr lvl="1"/>
            <a:r>
              <a:rPr lang="en-US" altLang="ja-JP" dirty="0"/>
              <a:t>TJO</a:t>
            </a:r>
            <a:r>
              <a:rPr lang="ja-JP" altLang="en-US" dirty="0"/>
              <a:t>先生のブログ</a:t>
            </a:r>
            <a:r>
              <a:rPr lang="en-US" altLang="ja-JP" dirty="0"/>
              <a:t>(</a:t>
            </a:r>
            <a:r>
              <a:rPr lang="en-US" altLang="ja-JP" dirty="0">
                <a:hlinkClick r:id="rId3"/>
              </a:rPr>
              <a:t>https://tjo.hatenablog.com/entry/2016/01/27/235620</a:t>
            </a:r>
            <a:r>
              <a:rPr lang="en-US" altLang="ja-JP" dirty="0"/>
              <a:t>)</a:t>
            </a:r>
          </a:p>
          <a:p>
            <a:pPr lvl="1"/>
            <a:r>
              <a:rPr lang="en-US" altLang="ja-JP" dirty="0" err="1"/>
              <a:t>takuti</a:t>
            </a:r>
            <a:r>
              <a:rPr lang="ja-JP" altLang="en-US" dirty="0"/>
              <a:t>先生のブログ</a:t>
            </a:r>
            <a:r>
              <a:rPr lang="en-US" altLang="ja-JP" dirty="0"/>
              <a:t>(</a:t>
            </a:r>
            <a:r>
              <a:rPr lang="en-US" altLang="ja-JP" dirty="0">
                <a:hlinkClick r:id="rId4"/>
              </a:rPr>
              <a:t>https://takuti.me/note/leakage/</a:t>
            </a:r>
            <a:r>
              <a:rPr lang="en-US" altLang="ja-JP" dirty="0"/>
              <a:t>)</a:t>
            </a:r>
          </a:p>
        </p:txBody>
      </p:sp>
    </p:spTree>
    <p:extLst>
      <p:ext uri="{BB962C8B-B14F-4D97-AF65-F5344CB8AC3E}">
        <p14:creationId xmlns:p14="http://schemas.microsoft.com/office/powerpoint/2010/main" val="27167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E7905-7A85-4C7F-872B-ADE11F7CFDC4}"/>
              </a:ext>
            </a:extLst>
          </p:cNvPr>
          <p:cNvSpPr>
            <a:spLocks noGrp="1"/>
          </p:cNvSpPr>
          <p:nvPr>
            <p:ph type="title"/>
          </p:nvPr>
        </p:nvSpPr>
        <p:spPr/>
        <p:txBody>
          <a:bodyPr/>
          <a:lstStyle/>
          <a:p>
            <a:r>
              <a:rPr kumimoji="1" lang="ja-JP" altLang="en-US" dirty="0"/>
              <a:t>伝えたいこと ②</a:t>
            </a:r>
          </a:p>
        </p:txBody>
      </p:sp>
      <p:sp>
        <p:nvSpPr>
          <p:cNvPr id="4" name="コンテンツ プレースホルダー 2">
            <a:extLst>
              <a:ext uri="{FF2B5EF4-FFF2-40B4-BE49-F238E27FC236}">
                <a16:creationId xmlns:a16="http://schemas.microsoft.com/office/drawing/2014/main" id="{B66DA3F1-627B-4397-BE2D-9718143713C6}"/>
              </a:ext>
            </a:extLst>
          </p:cNvPr>
          <p:cNvSpPr>
            <a:spLocks noGrp="1"/>
          </p:cNvSpPr>
          <p:nvPr>
            <p:ph idx="1"/>
          </p:nvPr>
        </p:nvSpPr>
        <p:spPr>
          <a:xfrm>
            <a:off x="838200" y="3442648"/>
            <a:ext cx="10515600" cy="1593376"/>
          </a:xfrm>
        </p:spPr>
        <p:txBody>
          <a:bodyPr>
            <a:normAutofit/>
          </a:bodyPr>
          <a:lstStyle/>
          <a:p>
            <a:pPr marL="0" indent="0" algn="ctr">
              <a:buNone/>
            </a:pPr>
            <a:r>
              <a:rPr kumimoji="1" lang="en-US" altLang="ja-JP" sz="4800" dirty="0"/>
              <a:t>Leakage</a:t>
            </a:r>
            <a:r>
              <a:rPr kumimoji="1" lang="ja-JP" altLang="en-US" sz="4800" dirty="0" err="1"/>
              <a:t>には</a:t>
            </a:r>
            <a:r>
              <a:rPr kumimoji="1" lang="ja-JP" altLang="en-US" sz="4800" dirty="0"/>
              <a:t>気をつけよう！</a:t>
            </a:r>
            <a:endParaRPr kumimoji="1" lang="en-US" altLang="ja-JP" sz="4800" dirty="0"/>
          </a:p>
          <a:p>
            <a:pPr marL="0" indent="0" algn="ctr">
              <a:buNone/>
            </a:pPr>
            <a:endParaRPr kumimoji="1" lang="ja-JP" altLang="en-US" sz="2400" dirty="0"/>
          </a:p>
        </p:txBody>
      </p:sp>
    </p:spTree>
    <p:extLst>
      <p:ext uri="{BB962C8B-B14F-4D97-AF65-F5344CB8AC3E}">
        <p14:creationId xmlns:p14="http://schemas.microsoft.com/office/powerpoint/2010/main" val="282530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19E7B-7856-4809-9834-A5D29660A3D9}"/>
              </a:ext>
            </a:extLst>
          </p:cNvPr>
          <p:cNvSpPr>
            <a:spLocks noGrp="1"/>
          </p:cNvSpPr>
          <p:nvPr>
            <p:ph type="title"/>
          </p:nvPr>
        </p:nvSpPr>
        <p:spPr/>
        <p:txBody>
          <a:bodyPr/>
          <a:lstStyle/>
          <a:p>
            <a:r>
              <a:rPr kumimoji="1" lang="en-US" altLang="ja-JP" dirty="0" err="1"/>
              <a:t>Sorekara</a:t>
            </a:r>
            <a:r>
              <a:rPr kumimoji="1" lang="en-US" altLang="ja-JP" dirty="0"/>
              <a:t> do </a:t>
            </a:r>
            <a:r>
              <a:rPr kumimoji="1"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5BB0540A-C58A-4290-B188-2683CFEA1B61}"/>
              </a:ext>
            </a:extLst>
          </p:cNvPr>
          <p:cNvSpPr>
            <a:spLocks noGrp="1"/>
          </p:cNvSpPr>
          <p:nvPr>
            <p:ph idx="1"/>
          </p:nvPr>
        </p:nvSpPr>
        <p:spPr/>
        <p:txBody>
          <a:bodyPr/>
          <a:lstStyle/>
          <a:p>
            <a:r>
              <a:rPr lang="ja-JP" altLang="en-US" dirty="0"/>
              <a:t>使える情報は何でも使った</a:t>
            </a:r>
            <a:endParaRPr lang="en-US" altLang="ja-JP" dirty="0"/>
          </a:p>
          <a:p>
            <a:pPr lvl="1"/>
            <a:r>
              <a:rPr lang="en-US" altLang="ja-JP" dirty="0"/>
              <a:t>Leakage</a:t>
            </a:r>
            <a:r>
              <a:rPr lang="ja-JP" altLang="en-US" dirty="0"/>
              <a:t>の変数を使ったり</a:t>
            </a:r>
            <a:endParaRPr lang="en-US" altLang="ja-JP" dirty="0"/>
          </a:p>
          <a:p>
            <a:pPr lvl="1"/>
            <a:r>
              <a:rPr lang="en-US" altLang="ja-JP" dirty="0"/>
              <a:t>Kernel</a:t>
            </a:r>
            <a:r>
              <a:rPr lang="ja-JP" altLang="en-US" dirty="0"/>
              <a:t>で公開されている</a:t>
            </a:r>
            <a:r>
              <a:rPr lang="en-US" altLang="ja-JP" dirty="0"/>
              <a:t>Submission</a:t>
            </a:r>
            <a:r>
              <a:rPr lang="ja-JP" altLang="en-US" dirty="0"/>
              <a:t>のスコアを借りてスコア精度高めたり</a:t>
            </a:r>
            <a:r>
              <a:rPr lang="en-US" altLang="ja-JP" dirty="0"/>
              <a:t>(Blending)</a:t>
            </a:r>
          </a:p>
          <a:p>
            <a:endParaRPr kumimoji="1" lang="en-US" altLang="ja-JP" dirty="0"/>
          </a:p>
          <a:p>
            <a:r>
              <a:rPr lang="ja-JP" altLang="en-US" dirty="0"/>
              <a:t>方法はいろいろ採用した</a:t>
            </a:r>
            <a:endParaRPr lang="en-US" altLang="ja-JP" dirty="0"/>
          </a:p>
          <a:p>
            <a:pPr lvl="1"/>
            <a:r>
              <a:rPr lang="en-US" altLang="ja-JP" dirty="0"/>
              <a:t>0</a:t>
            </a:r>
            <a:r>
              <a:rPr lang="ja-JP" altLang="en-US" dirty="0"/>
              <a:t>に偏ったデータなので</a:t>
            </a:r>
            <a:r>
              <a:rPr lang="ja-JP" altLang="en-US" sz="2800" dirty="0">
                <a:solidFill>
                  <a:srgbClr val="FF0000"/>
                </a:solidFill>
              </a:rPr>
              <a:t>負の二項回帰</a:t>
            </a:r>
            <a:r>
              <a:rPr lang="en-US" altLang="ja-JP" dirty="0"/>
              <a:t>(RMSLE:</a:t>
            </a:r>
            <a:r>
              <a:rPr lang="ja-JP" altLang="en-US" dirty="0"/>
              <a:t> </a:t>
            </a:r>
            <a:r>
              <a:rPr lang="en-US" altLang="ja-JP" dirty="0"/>
              <a:t>1.98)</a:t>
            </a:r>
          </a:p>
          <a:p>
            <a:pPr lvl="1"/>
            <a:r>
              <a:rPr lang="ja-JP" altLang="en-US" dirty="0"/>
              <a:t>機械学習らしく</a:t>
            </a:r>
            <a:r>
              <a:rPr lang="ja-JP" altLang="en-US" sz="2800" dirty="0">
                <a:solidFill>
                  <a:srgbClr val="FF0000"/>
                </a:solidFill>
              </a:rPr>
              <a:t>ランダムフォレスト</a:t>
            </a:r>
            <a:r>
              <a:rPr lang="en-US" altLang="ja-JP" dirty="0"/>
              <a:t>(RMSLE:</a:t>
            </a:r>
            <a:r>
              <a:rPr lang="ja-JP" altLang="en-US" dirty="0"/>
              <a:t> </a:t>
            </a:r>
            <a:r>
              <a:rPr lang="en-US" altLang="ja-JP" dirty="0"/>
              <a:t>1.47)</a:t>
            </a:r>
          </a:p>
          <a:p>
            <a:pPr lvl="1"/>
            <a:r>
              <a:rPr lang="en-US" altLang="ja-JP" dirty="0"/>
              <a:t>caret</a:t>
            </a:r>
            <a:r>
              <a:rPr lang="ja-JP" altLang="en-US" dirty="0"/>
              <a:t>パッケージによる</a:t>
            </a:r>
            <a:r>
              <a:rPr lang="en-US" altLang="ja-JP" sz="3200" dirty="0" err="1">
                <a:solidFill>
                  <a:srgbClr val="FF0000"/>
                </a:solidFill>
              </a:rPr>
              <a:t>XGBoost</a:t>
            </a:r>
            <a:r>
              <a:rPr lang="ja-JP" altLang="en-US" sz="3200" dirty="0"/>
              <a:t> </a:t>
            </a:r>
            <a:r>
              <a:rPr lang="ja-JP" altLang="en-US" dirty="0"/>
              <a:t>       </a:t>
            </a:r>
            <a:r>
              <a:rPr lang="en-US" altLang="ja-JP" dirty="0"/>
              <a:t>(RMSLE: 1.39)</a:t>
            </a:r>
            <a:r>
              <a:rPr lang="ja-JP" altLang="en-US" dirty="0"/>
              <a:t>←ハイスコア</a:t>
            </a:r>
            <a:endParaRPr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66122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713F71D-C794-4AEB-8F16-EC4B9C370335}"/>
              </a:ext>
            </a:extLst>
          </p:cNvPr>
          <p:cNvSpPr>
            <a:spLocks noGrp="1"/>
          </p:cNvSpPr>
          <p:nvPr>
            <p:ph type="subTitle" idx="1"/>
          </p:nvPr>
        </p:nvSpPr>
        <p:spPr>
          <a:xfrm>
            <a:off x="1524000" y="3602038"/>
            <a:ext cx="9144000" cy="1655762"/>
          </a:xfrm>
        </p:spPr>
        <p:txBody>
          <a:bodyPr/>
          <a:lstStyle/>
          <a:p>
            <a:r>
              <a:rPr kumimoji="1" lang="en-US" altLang="ja-JP" dirty="0" err="1">
                <a:solidFill>
                  <a:schemeClr val="bg1">
                    <a:lumMod val="85000"/>
                  </a:schemeClr>
                </a:solidFill>
              </a:rPr>
              <a:t>Kien</a:t>
            </a:r>
            <a:r>
              <a:rPr kumimoji="1" lang="en-US" altLang="ja-JP" dirty="0">
                <a:solidFill>
                  <a:schemeClr val="bg1">
                    <a:lumMod val="85000"/>
                  </a:schemeClr>
                </a:solidFill>
              </a:rPr>
              <a:t> Y. Knot(@0_u0)</a:t>
            </a:r>
          </a:p>
        </p:txBody>
      </p:sp>
      <p:sp>
        <p:nvSpPr>
          <p:cNvPr id="5" name="テキスト ボックス 4">
            <a:extLst>
              <a:ext uri="{FF2B5EF4-FFF2-40B4-BE49-F238E27FC236}">
                <a16:creationId xmlns:a16="http://schemas.microsoft.com/office/drawing/2014/main" id="{5CB515DF-4529-4AB7-B232-C0A64B36B524}"/>
              </a:ext>
            </a:extLst>
          </p:cNvPr>
          <p:cNvSpPr txBox="1"/>
          <p:nvPr/>
        </p:nvSpPr>
        <p:spPr>
          <a:xfrm>
            <a:off x="5157281" y="4198748"/>
            <a:ext cx="2723823" cy="1107996"/>
          </a:xfrm>
          <a:prstGeom prst="rect">
            <a:avLst/>
          </a:prstGeom>
          <a:noFill/>
        </p:spPr>
        <p:txBody>
          <a:bodyPr wrap="none" rtlCol="0">
            <a:spAutoFit/>
          </a:bodyPr>
          <a:lstStyle/>
          <a:p>
            <a:r>
              <a:rPr lang="ja-JP" altLang="en-US" sz="6600" dirty="0"/>
              <a:t>↑誰？</a:t>
            </a:r>
            <a:endParaRPr kumimoji="1" lang="ja-JP" altLang="en-US" sz="6600" dirty="0"/>
          </a:p>
        </p:txBody>
      </p:sp>
      <p:sp>
        <p:nvSpPr>
          <p:cNvPr id="9" name="タイトル 1">
            <a:extLst>
              <a:ext uri="{FF2B5EF4-FFF2-40B4-BE49-F238E27FC236}">
                <a16:creationId xmlns:a16="http://schemas.microsoft.com/office/drawing/2014/main" id="{A71FF145-278F-4D01-8F0B-7E1C3BF9C391}"/>
              </a:ext>
            </a:extLst>
          </p:cNvPr>
          <p:cNvSpPr>
            <a:spLocks noGrp="1"/>
          </p:cNvSpPr>
          <p:nvPr>
            <p:ph type="ctrTitle"/>
          </p:nvPr>
        </p:nvSpPr>
        <p:spPr>
          <a:xfrm>
            <a:off x="1524000" y="1122363"/>
            <a:ext cx="9144000" cy="2387600"/>
          </a:xfrm>
        </p:spPr>
        <p:txBody>
          <a:bodyPr>
            <a:normAutofit fontScale="90000"/>
          </a:bodyPr>
          <a:lstStyle/>
          <a:p>
            <a:r>
              <a:rPr kumimoji="1" lang="en-US" altLang="ja-JP" dirty="0">
                <a:solidFill>
                  <a:schemeClr val="bg1">
                    <a:lumMod val="85000"/>
                  </a:schemeClr>
                </a:solidFill>
              </a:rPr>
              <a:t>caret</a:t>
            </a:r>
            <a:r>
              <a:rPr kumimoji="1" lang="ja-JP" altLang="en-US" dirty="0">
                <a:solidFill>
                  <a:schemeClr val="bg1">
                    <a:lumMod val="85000"/>
                  </a:schemeClr>
                </a:solidFill>
              </a:rPr>
              <a:t>パッケージを使って</a:t>
            </a:r>
            <a:r>
              <a:rPr kumimoji="1" lang="en-US" altLang="ja-JP" dirty="0" err="1">
                <a:solidFill>
                  <a:schemeClr val="bg1">
                    <a:lumMod val="85000"/>
                  </a:schemeClr>
                </a:solidFill>
              </a:rPr>
              <a:t>XGBoost</a:t>
            </a:r>
            <a:r>
              <a:rPr kumimoji="1" lang="ja-JP" altLang="en-US" dirty="0">
                <a:solidFill>
                  <a:schemeClr val="bg1">
                    <a:lumMod val="85000"/>
                  </a:schemeClr>
                </a:solidFill>
              </a:rPr>
              <a:t>を</a:t>
            </a:r>
            <a:r>
              <a:rPr kumimoji="1" lang="en-US" altLang="ja-JP" dirty="0" err="1">
                <a:solidFill>
                  <a:schemeClr val="bg1">
                    <a:lumMod val="85000"/>
                  </a:schemeClr>
                </a:solidFill>
              </a:rPr>
              <a:t>kaggle</a:t>
            </a:r>
            <a:r>
              <a:rPr kumimoji="1" lang="ja-JP" altLang="en-US" dirty="0">
                <a:solidFill>
                  <a:schemeClr val="bg1">
                    <a:lumMod val="85000"/>
                  </a:schemeClr>
                </a:solidFill>
              </a:rPr>
              <a:t>コンペで</a:t>
            </a:r>
            <a:br>
              <a:rPr kumimoji="1" lang="en-US" altLang="ja-JP" dirty="0">
                <a:solidFill>
                  <a:schemeClr val="bg1">
                    <a:lumMod val="85000"/>
                  </a:schemeClr>
                </a:solidFill>
              </a:rPr>
            </a:br>
            <a:r>
              <a:rPr kumimoji="1" lang="ja-JP" altLang="en-US" dirty="0">
                <a:solidFill>
                  <a:schemeClr val="bg1">
                    <a:lumMod val="85000"/>
                  </a:schemeClr>
                </a:solidFill>
              </a:rPr>
              <a:t>実装してみた</a:t>
            </a:r>
          </a:p>
        </p:txBody>
      </p:sp>
      <p:pic>
        <p:nvPicPr>
          <p:cNvPr id="4" name="図 3">
            <a:extLst>
              <a:ext uri="{FF2B5EF4-FFF2-40B4-BE49-F238E27FC236}">
                <a16:creationId xmlns:a16="http://schemas.microsoft.com/office/drawing/2014/main" id="{ADF7CE93-C80F-4175-8161-C36D8DA4B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5" y="1122363"/>
            <a:ext cx="2984310" cy="298431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3758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8C37A-2873-48A8-B7BC-DD5ECD9E3EB6}"/>
              </a:ext>
            </a:extLst>
          </p:cNvPr>
          <p:cNvSpPr>
            <a:spLocks noGrp="1"/>
          </p:cNvSpPr>
          <p:nvPr>
            <p:ph type="title"/>
          </p:nvPr>
        </p:nvSpPr>
        <p:spPr/>
        <p:txBody>
          <a:bodyPr/>
          <a:lstStyle/>
          <a:p>
            <a:r>
              <a:rPr kumimoji="1" lang="en-US" altLang="ja-JP" dirty="0" err="1"/>
              <a:t>XGBoost</a:t>
            </a:r>
            <a:r>
              <a:rPr kumimoji="1" lang="ja-JP" altLang="en-US" dirty="0"/>
              <a:t>　</a:t>
            </a:r>
            <a:r>
              <a:rPr kumimoji="1" lang="en-US" altLang="ja-JP" u="sng" dirty="0">
                <a:solidFill>
                  <a:schemeClr val="accent1"/>
                </a:solidFill>
              </a:rPr>
              <a:t>#</a:t>
            </a:r>
            <a:r>
              <a:rPr kumimoji="1" lang="ja-JP" altLang="en-US" u="sng" dirty="0">
                <a:solidFill>
                  <a:schemeClr val="accent1"/>
                </a:solidFill>
              </a:rPr>
              <a:t>とは</a:t>
            </a:r>
          </a:p>
        </p:txBody>
      </p:sp>
      <p:sp>
        <p:nvSpPr>
          <p:cNvPr id="3" name="コンテンツ プレースホルダー 2">
            <a:extLst>
              <a:ext uri="{FF2B5EF4-FFF2-40B4-BE49-F238E27FC236}">
                <a16:creationId xmlns:a16="http://schemas.microsoft.com/office/drawing/2014/main" id="{00A0FAAB-A4EE-4530-955E-2993814B2E09}"/>
              </a:ext>
            </a:extLst>
          </p:cNvPr>
          <p:cNvSpPr>
            <a:spLocks noGrp="1"/>
          </p:cNvSpPr>
          <p:nvPr>
            <p:ph idx="1"/>
          </p:nvPr>
        </p:nvSpPr>
        <p:spPr>
          <a:xfrm>
            <a:off x="838200" y="1690688"/>
            <a:ext cx="10515600" cy="5167312"/>
          </a:xfrm>
        </p:spPr>
        <p:txBody>
          <a:bodyPr>
            <a:normAutofit lnSpcReduction="10000"/>
          </a:bodyPr>
          <a:lstStyle/>
          <a:p>
            <a:r>
              <a:rPr kumimoji="1" lang="ja-JP" altLang="en-US" strike="sngStrike" dirty="0"/>
              <a:t>実はよく知らない</a:t>
            </a:r>
            <a:r>
              <a:rPr lang="en-US" altLang="ja-JP" dirty="0" err="1"/>
              <a:t>eXtreme</a:t>
            </a:r>
            <a:r>
              <a:rPr lang="en-US" altLang="ja-JP" dirty="0"/>
              <a:t> Gradient Boost</a:t>
            </a:r>
            <a:endParaRPr kumimoji="1" lang="en-US" altLang="ja-JP" strike="sngStrike" dirty="0"/>
          </a:p>
          <a:p>
            <a:r>
              <a:rPr lang="en-US" altLang="ja-JP" dirty="0"/>
              <a:t>Random Forest</a:t>
            </a:r>
            <a:r>
              <a:rPr lang="ja-JP" altLang="en-US" dirty="0"/>
              <a:t>と</a:t>
            </a:r>
            <a:r>
              <a:rPr lang="en-US" altLang="ja-JP" dirty="0"/>
              <a:t>Gradient</a:t>
            </a:r>
            <a:r>
              <a:rPr lang="ja-JP" altLang="en-US" dirty="0"/>
              <a:t> </a:t>
            </a:r>
            <a:r>
              <a:rPr lang="en-US" altLang="ja-JP" dirty="0"/>
              <a:t>Boosting</a:t>
            </a:r>
            <a:r>
              <a:rPr lang="ja-JP" altLang="en-US" dirty="0"/>
              <a:t>の合わせ技</a:t>
            </a:r>
            <a:endParaRPr lang="en-US" altLang="ja-JP" dirty="0"/>
          </a:p>
          <a:p>
            <a:pPr lvl="1"/>
            <a:r>
              <a:rPr lang="ja-JP" altLang="en-US" dirty="0"/>
              <a:t>機械学習の合わせ技で生まれた手法を</a:t>
            </a:r>
            <a:r>
              <a:rPr lang="ja-JP" altLang="en-US" sz="2800" b="1" dirty="0">
                <a:solidFill>
                  <a:srgbClr val="FF0000"/>
                </a:solidFill>
              </a:rPr>
              <a:t>「アンサンブル学習」</a:t>
            </a:r>
            <a:r>
              <a:rPr lang="ja-JP" altLang="en-US" dirty="0"/>
              <a:t>という</a:t>
            </a:r>
            <a:endParaRPr lang="en-US" altLang="ja-JP" dirty="0"/>
          </a:p>
          <a:p>
            <a:pPr lvl="1"/>
            <a:r>
              <a:rPr lang="en-US" altLang="ja-JP" dirty="0"/>
              <a:t>Random Forest</a:t>
            </a:r>
            <a:r>
              <a:rPr lang="ja-JP" altLang="en-US" dirty="0" err="1"/>
              <a:t>は</a:t>
            </a:r>
            <a:r>
              <a:rPr lang="ja-JP" altLang="en-US" sz="3200" b="1" dirty="0" err="1">
                <a:solidFill>
                  <a:srgbClr val="FF0000"/>
                </a:solidFill>
              </a:rPr>
              <a:t>過</a:t>
            </a:r>
            <a:r>
              <a:rPr lang="ja-JP" altLang="en-US" sz="3200" b="1" dirty="0">
                <a:solidFill>
                  <a:srgbClr val="FF0000"/>
                </a:solidFill>
              </a:rPr>
              <a:t>学習</a:t>
            </a:r>
            <a:r>
              <a:rPr lang="ja-JP" altLang="en-US" dirty="0"/>
              <a:t>になりやすい</a:t>
            </a:r>
            <a:r>
              <a:rPr lang="en-US" altLang="ja-JP" dirty="0"/>
              <a:t>(</a:t>
            </a:r>
            <a:r>
              <a:rPr lang="ja-JP" altLang="en-US" dirty="0"/>
              <a:t>チューニングがないため</a:t>
            </a:r>
            <a:r>
              <a:rPr lang="en-US" altLang="ja-JP" dirty="0"/>
              <a:t>)</a:t>
            </a:r>
          </a:p>
          <a:p>
            <a:pPr lvl="1"/>
            <a:r>
              <a:rPr lang="ja-JP" altLang="en-US" dirty="0"/>
              <a:t>勾配</a:t>
            </a:r>
            <a:r>
              <a:rPr lang="en-US" altLang="ja-JP" dirty="0"/>
              <a:t>Boosting</a:t>
            </a:r>
            <a:r>
              <a:rPr lang="ja-JP" altLang="en-US" dirty="0"/>
              <a:t>は予測が正確だけど</a:t>
            </a:r>
            <a:r>
              <a:rPr lang="ja-JP" altLang="en-US" sz="3000" b="1" dirty="0">
                <a:solidFill>
                  <a:srgbClr val="FF0000"/>
                </a:solidFill>
              </a:rPr>
              <a:t>パラメタチューニング</a:t>
            </a:r>
            <a:r>
              <a:rPr lang="ja-JP" altLang="en-US" dirty="0"/>
              <a:t>がしんどい</a:t>
            </a:r>
            <a:endParaRPr lang="en-US" altLang="ja-JP" dirty="0"/>
          </a:p>
          <a:p>
            <a:pPr lvl="1"/>
            <a:endParaRPr lang="en-US" altLang="ja-JP" dirty="0"/>
          </a:p>
          <a:p>
            <a:r>
              <a:rPr lang="en-US" altLang="ja-JP" dirty="0" err="1"/>
              <a:t>XGBoost</a:t>
            </a:r>
            <a:r>
              <a:rPr lang="en-US" altLang="ja-JP" dirty="0"/>
              <a:t>	</a:t>
            </a:r>
          </a:p>
          <a:p>
            <a:pPr lvl="1"/>
            <a:r>
              <a:rPr lang="ja-JP" altLang="en-US" sz="2800" dirty="0"/>
              <a:t>スパースデータに強い</a:t>
            </a:r>
            <a:endParaRPr lang="en-US" altLang="ja-JP" sz="2800" dirty="0"/>
          </a:p>
          <a:p>
            <a:pPr lvl="1"/>
            <a:r>
              <a:rPr lang="ja-JP" altLang="en-US" sz="2800" dirty="0"/>
              <a:t>計算が速い</a:t>
            </a:r>
            <a:endParaRPr lang="en-US" altLang="ja-JP" sz="2800" dirty="0"/>
          </a:p>
          <a:p>
            <a:pPr lvl="1"/>
            <a:r>
              <a:rPr lang="ja-JP" altLang="en-US" sz="2800" dirty="0"/>
              <a:t>過学習しにくい</a:t>
            </a:r>
            <a:endParaRPr lang="en-US" altLang="ja-JP" sz="2800" dirty="0"/>
          </a:p>
        </p:txBody>
      </p:sp>
    </p:spTree>
    <p:extLst>
      <p:ext uri="{BB962C8B-B14F-4D97-AF65-F5344CB8AC3E}">
        <p14:creationId xmlns:p14="http://schemas.microsoft.com/office/powerpoint/2010/main" val="374195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21C75-323C-46E8-82C4-1A70A9AF1EFB}"/>
              </a:ext>
            </a:extLst>
          </p:cNvPr>
          <p:cNvSpPr>
            <a:spLocks noGrp="1"/>
          </p:cNvSpPr>
          <p:nvPr>
            <p:ph type="title"/>
          </p:nvPr>
        </p:nvSpPr>
        <p:spPr/>
        <p:txBody>
          <a:bodyPr/>
          <a:lstStyle/>
          <a:p>
            <a:r>
              <a:rPr kumimoji="1" lang="en-US" altLang="ja-JP" dirty="0"/>
              <a:t>R</a:t>
            </a:r>
            <a:r>
              <a:rPr kumimoji="1" lang="ja-JP" altLang="en-US" dirty="0"/>
              <a:t>で</a:t>
            </a:r>
            <a:r>
              <a:rPr lang="en-US" altLang="ja-JP" dirty="0" err="1"/>
              <a:t>XGBoost</a:t>
            </a:r>
            <a:r>
              <a:rPr lang="ja-JP" altLang="en-US" dirty="0"/>
              <a:t>したいとき</a:t>
            </a:r>
            <a:endParaRPr kumimoji="1" lang="ja-JP" altLang="en-US" dirty="0"/>
          </a:p>
        </p:txBody>
      </p:sp>
      <p:sp>
        <p:nvSpPr>
          <p:cNvPr id="3" name="コンテンツ プレースホルダー 2">
            <a:extLst>
              <a:ext uri="{FF2B5EF4-FFF2-40B4-BE49-F238E27FC236}">
                <a16:creationId xmlns:a16="http://schemas.microsoft.com/office/drawing/2014/main" id="{7AC89A91-70F9-4965-BA9F-DEDE01C4B4A4}"/>
              </a:ext>
            </a:extLst>
          </p:cNvPr>
          <p:cNvSpPr>
            <a:spLocks noGrp="1"/>
          </p:cNvSpPr>
          <p:nvPr>
            <p:ph idx="1"/>
          </p:nvPr>
        </p:nvSpPr>
        <p:spPr>
          <a:xfrm>
            <a:off x="838200" y="1805746"/>
            <a:ext cx="10515600" cy="5134733"/>
          </a:xfrm>
        </p:spPr>
        <p:txBody>
          <a:bodyPr>
            <a:normAutofit lnSpcReduction="10000"/>
          </a:bodyPr>
          <a:lstStyle/>
          <a:p>
            <a:r>
              <a:rPr kumimoji="1" lang="en-US" altLang="ja-JP" dirty="0" err="1"/>
              <a:t>xgboost</a:t>
            </a:r>
            <a:r>
              <a:rPr kumimoji="1" lang="ja-JP" altLang="en-US" dirty="0"/>
              <a:t>パッケージがある</a:t>
            </a:r>
            <a:endParaRPr kumimoji="1" lang="en-US" altLang="ja-JP" dirty="0"/>
          </a:p>
          <a:p>
            <a:pPr lvl="1"/>
            <a:r>
              <a:rPr lang="ja-JP" altLang="en-US" dirty="0"/>
              <a:t>分析するデータは</a:t>
            </a:r>
            <a:r>
              <a:rPr lang="en-US" altLang="ja-JP" sz="3200" dirty="0">
                <a:solidFill>
                  <a:srgbClr val="FF0000"/>
                </a:solidFill>
              </a:rPr>
              <a:t>matrix</a:t>
            </a:r>
            <a:r>
              <a:rPr lang="ja-JP" altLang="en-US" sz="3200" dirty="0">
                <a:solidFill>
                  <a:srgbClr val="FF0000"/>
                </a:solidFill>
              </a:rPr>
              <a:t>型</a:t>
            </a:r>
            <a:r>
              <a:rPr lang="ja-JP" altLang="en-US" dirty="0"/>
              <a:t>を求められる</a:t>
            </a:r>
            <a:endParaRPr lang="en-US" altLang="ja-JP" dirty="0"/>
          </a:p>
          <a:p>
            <a:pPr lvl="2"/>
            <a:r>
              <a:rPr lang="ja-JP" altLang="en-US" dirty="0"/>
              <a:t>大きなデータを扱う場合</a:t>
            </a:r>
            <a:r>
              <a:rPr lang="en-US" altLang="ja-JP" dirty="0"/>
              <a:t>matrix</a:t>
            </a:r>
            <a:r>
              <a:rPr lang="ja-JP" altLang="en-US" dirty="0"/>
              <a:t>型は都合がいい</a:t>
            </a:r>
            <a:endParaRPr lang="en-US" altLang="ja-JP" dirty="0"/>
          </a:p>
          <a:p>
            <a:pPr lvl="2"/>
            <a:r>
              <a:rPr lang="ja-JP" altLang="en-US" dirty="0"/>
              <a:t>「機械学習」「ビッグデータ」「えーあい」という文脈ではこのフォーマットはアリ</a:t>
            </a:r>
            <a:endParaRPr lang="en-US" altLang="ja-JP" dirty="0"/>
          </a:p>
          <a:p>
            <a:pPr lvl="2"/>
            <a:endParaRPr lang="en-US" altLang="ja-JP" dirty="0"/>
          </a:p>
          <a:p>
            <a:pPr lvl="1"/>
            <a:r>
              <a:rPr lang="en-US" altLang="ja-JP" dirty="0" err="1"/>
              <a:t>lm</a:t>
            </a:r>
            <a:r>
              <a:rPr lang="en-US" altLang="ja-JP" dirty="0"/>
              <a:t>()</a:t>
            </a:r>
            <a:r>
              <a:rPr lang="ja-JP" altLang="en-US" dirty="0"/>
              <a:t>関数及び</a:t>
            </a:r>
            <a:r>
              <a:rPr lang="en-US" altLang="ja-JP" dirty="0" err="1"/>
              <a:t>glm</a:t>
            </a:r>
            <a:r>
              <a:rPr lang="en-US" altLang="ja-JP" dirty="0"/>
              <a:t>()</a:t>
            </a:r>
            <a:r>
              <a:rPr lang="ja-JP" altLang="en-US" dirty="0"/>
              <a:t>関数による回帰</a:t>
            </a:r>
            <a:r>
              <a:rPr lang="en-US" altLang="ja-JP" dirty="0"/>
              <a:t>: </a:t>
            </a:r>
            <a:r>
              <a:rPr lang="en-US" altLang="ja-JP" dirty="0" err="1">
                <a:solidFill>
                  <a:srgbClr val="FF0000"/>
                </a:solidFill>
              </a:rPr>
              <a:t>data.frame</a:t>
            </a:r>
            <a:r>
              <a:rPr lang="ja-JP" altLang="en-US" dirty="0">
                <a:solidFill>
                  <a:srgbClr val="FF0000"/>
                </a:solidFill>
              </a:rPr>
              <a:t>型</a:t>
            </a:r>
            <a:endParaRPr lang="en-US" altLang="ja-JP" dirty="0">
              <a:solidFill>
                <a:srgbClr val="FF0000"/>
              </a:solidFill>
            </a:endParaRPr>
          </a:p>
          <a:p>
            <a:pPr lvl="1"/>
            <a:r>
              <a:rPr lang="en-US" altLang="ja-JP" dirty="0" err="1"/>
              <a:t>randomForest</a:t>
            </a:r>
            <a:r>
              <a:rPr lang="ja-JP" altLang="en-US" dirty="0"/>
              <a:t>パッケージ　　　   </a:t>
            </a:r>
            <a:r>
              <a:rPr lang="en-US" altLang="ja-JP" dirty="0"/>
              <a:t>: </a:t>
            </a:r>
            <a:r>
              <a:rPr lang="en-US" altLang="ja-JP" sz="2800" dirty="0" err="1">
                <a:solidFill>
                  <a:srgbClr val="FF0000"/>
                </a:solidFill>
              </a:rPr>
              <a:t>data.frame</a:t>
            </a:r>
            <a:r>
              <a:rPr lang="ja-JP" altLang="en-US" sz="2800" dirty="0">
                <a:solidFill>
                  <a:srgbClr val="FF0000"/>
                </a:solidFill>
              </a:rPr>
              <a:t>型</a:t>
            </a:r>
            <a:endParaRPr lang="en-US" altLang="ja-JP" sz="2800" dirty="0">
              <a:solidFill>
                <a:srgbClr val="FF0000"/>
              </a:solidFill>
            </a:endParaRPr>
          </a:p>
          <a:p>
            <a:pPr lvl="1"/>
            <a:r>
              <a:rPr kumimoji="1" lang="ja-JP" altLang="en-US" dirty="0" err="1"/>
              <a:t>きぬ</a:t>
            </a:r>
            <a:r>
              <a:rPr kumimoji="1" lang="ja-JP" altLang="en-US" dirty="0"/>
              <a:t>いとが使い慣れている　　　 </a:t>
            </a:r>
            <a:r>
              <a:rPr kumimoji="1" lang="en-US" altLang="ja-JP" dirty="0"/>
              <a:t>: </a:t>
            </a:r>
            <a:r>
              <a:rPr kumimoji="1" lang="en-US" altLang="ja-JP" sz="3200" dirty="0" err="1">
                <a:solidFill>
                  <a:srgbClr val="FF0000"/>
                </a:solidFill>
              </a:rPr>
              <a:t>data.frame</a:t>
            </a:r>
            <a:r>
              <a:rPr kumimoji="1" lang="ja-JP" altLang="en-US" sz="3200" dirty="0">
                <a:solidFill>
                  <a:srgbClr val="FF0000"/>
                </a:solidFill>
              </a:rPr>
              <a:t>型</a:t>
            </a:r>
            <a:endParaRPr kumimoji="1" lang="en-US" altLang="ja-JP" dirty="0">
              <a:solidFill>
                <a:srgbClr val="FF0000"/>
              </a:solidFill>
            </a:endParaRPr>
          </a:p>
          <a:p>
            <a:endParaRPr lang="en-US" altLang="ja-JP" dirty="0"/>
          </a:p>
          <a:p>
            <a:pPr marL="0" indent="0" algn="ctr">
              <a:buNone/>
            </a:pPr>
            <a:r>
              <a:rPr kumimoji="1" lang="ja-JP" altLang="en-US" sz="3200" dirty="0"/>
              <a:t>モデル別に比較とかしてみたいし</a:t>
            </a:r>
            <a:endParaRPr kumimoji="1" lang="en-US" altLang="ja-JP" sz="3200" dirty="0"/>
          </a:p>
          <a:p>
            <a:pPr marL="0" indent="0" algn="ctr">
              <a:buNone/>
            </a:pPr>
            <a:r>
              <a:rPr lang="en-US" altLang="ja-JP" sz="3200" dirty="0" err="1"/>
              <a:t>data.frame</a:t>
            </a:r>
            <a:r>
              <a:rPr lang="ja-JP" altLang="en-US" sz="3200" dirty="0"/>
              <a:t>型で</a:t>
            </a:r>
            <a:r>
              <a:rPr lang="en-US" altLang="ja-JP" sz="3200" dirty="0" err="1"/>
              <a:t>XGBoost</a:t>
            </a:r>
            <a:r>
              <a:rPr lang="ja-JP" altLang="en-US" sz="3200" dirty="0"/>
              <a:t>実装できたりしない？</a:t>
            </a:r>
            <a:endParaRPr kumimoji="1" lang="en-US" altLang="ja-JP" sz="3200" dirty="0"/>
          </a:p>
          <a:p>
            <a:endParaRPr lang="en-US" altLang="ja-JP" dirty="0"/>
          </a:p>
          <a:p>
            <a:endParaRPr kumimoji="1" lang="ja-JP" altLang="en-US" dirty="0"/>
          </a:p>
        </p:txBody>
      </p:sp>
    </p:spTree>
    <p:extLst>
      <p:ext uri="{BB962C8B-B14F-4D97-AF65-F5344CB8AC3E}">
        <p14:creationId xmlns:p14="http://schemas.microsoft.com/office/powerpoint/2010/main" val="7078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1D5F8-C984-4937-AE7A-D6E3C2A80AE0}"/>
              </a:ext>
            </a:extLst>
          </p:cNvPr>
          <p:cNvSpPr>
            <a:spLocks noGrp="1"/>
          </p:cNvSpPr>
          <p:nvPr>
            <p:ph type="title"/>
          </p:nvPr>
        </p:nvSpPr>
        <p:spPr/>
        <p:txBody>
          <a:bodyPr/>
          <a:lstStyle/>
          <a:p>
            <a:r>
              <a:rPr kumimoji="1" lang="en-US" altLang="ja-JP" dirty="0"/>
              <a:t>caret</a:t>
            </a:r>
            <a:r>
              <a:rPr kumimoji="1" lang="ja-JP" altLang="en-US" dirty="0"/>
              <a:t>パッケージによる実装</a:t>
            </a:r>
          </a:p>
        </p:txBody>
      </p:sp>
      <p:sp>
        <p:nvSpPr>
          <p:cNvPr id="3" name="コンテンツ プレースホルダー 2">
            <a:extLst>
              <a:ext uri="{FF2B5EF4-FFF2-40B4-BE49-F238E27FC236}">
                <a16:creationId xmlns:a16="http://schemas.microsoft.com/office/drawing/2014/main" id="{6EA5C827-EF9B-4B32-91B3-3D1ABA44CBD5}"/>
              </a:ext>
            </a:extLst>
          </p:cNvPr>
          <p:cNvSpPr>
            <a:spLocks noGrp="1"/>
          </p:cNvSpPr>
          <p:nvPr>
            <p:ph idx="1"/>
          </p:nvPr>
        </p:nvSpPr>
        <p:spPr/>
        <p:txBody>
          <a:bodyPr/>
          <a:lstStyle/>
          <a:p>
            <a:r>
              <a:rPr kumimoji="1" lang="en-US" altLang="ja-JP" dirty="0"/>
              <a:t>caret</a:t>
            </a:r>
            <a:r>
              <a:rPr kumimoji="1" lang="ja-JP" altLang="en-US" dirty="0"/>
              <a:t>パッケージ？</a:t>
            </a:r>
            <a:endParaRPr kumimoji="1" lang="en-US" altLang="ja-JP" dirty="0"/>
          </a:p>
          <a:p>
            <a:pPr lvl="1"/>
            <a:r>
              <a:rPr kumimoji="1" lang="ja-JP" altLang="en-US" dirty="0"/>
              <a:t>機械学習の手法を</a:t>
            </a:r>
            <a:r>
              <a:rPr kumimoji="1" lang="ja-JP" altLang="en-US" sz="3200" b="1" dirty="0">
                <a:solidFill>
                  <a:srgbClr val="FF0000"/>
                </a:solidFill>
              </a:rPr>
              <a:t>統一的</a:t>
            </a:r>
            <a:r>
              <a:rPr kumimoji="1" lang="ja-JP" altLang="en-US" dirty="0"/>
              <a:t>に扱うことができる</a:t>
            </a:r>
            <a:endParaRPr kumimoji="1" lang="en-US" altLang="ja-JP" dirty="0"/>
          </a:p>
          <a:p>
            <a:pPr lvl="2"/>
            <a:r>
              <a:rPr lang="ja-JP" altLang="en-US" dirty="0"/>
              <a:t>指定する引数</a:t>
            </a:r>
            <a:r>
              <a:rPr kumimoji="1" lang="ja-JP" altLang="en-US" dirty="0"/>
              <a:t>の</a:t>
            </a:r>
            <a:r>
              <a:rPr kumimoji="1" lang="ja-JP" altLang="en-US" sz="2800" b="1" dirty="0">
                <a:solidFill>
                  <a:srgbClr val="FF0000"/>
                </a:solidFill>
              </a:rPr>
              <a:t>フォーマットが一貫している</a:t>
            </a:r>
            <a:endParaRPr kumimoji="1" lang="en-US" altLang="ja-JP" sz="2800" b="1" dirty="0">
              <a:solidFill>
                <a:srgbClr val="FF0000"/>
              </a:solidFill>
            </a:endParaRPr>
          </a:p>
          <a:p>
            <a:pPr lvl="3"/>
            <a:r>
              <a:rPr lang="ja-JP" altLang="en-US" sz="2400" dirty="0"/>
              <a:t>目的変数と特徴量を</a:t>
            </a:r>
            <a:r>
              <a:rPr lang="en-US" altLang="ja-JP" sz="2400" dirty="0"/>
              <a:t>formula</a:t>
            </a:r>
            <a:r>
              <a:rPr lang="ja-JP" altLang="en-US" sz="2400" dirty="0"/>
              <a:t>型で実装できる</a:t>
            </a:r>
            <a:endParaRPr kumimoji="1" lang="en-US" altLang="ja-JP" sz="2400" dirty="0"/>
          </a:p>
          <a:p>
            <a:pPr lvl="2"/>
            <a:r>
              <a:rPr lang="ja-JP" altLang="en-US" dirty="0"/>
              <a:t>方法は</a:t>
            </a:r>
            <a:r>
              <a:rPr lang="en-US" altLang="ja-JP" dirty="0">
                <a:solidFill>
                  <a:schemeClr val="bg1"/>
                </a:solidFill>
                <a:highlight>
                  <a:srgbClr val="000000"/>
                </a:highlight>
                <a:latin typeface="Lucida Console" panose="020B0609040504020204" pitchFamily="49" charset="0"/>
              </a:rPr>
              <a:t>method</a:t>
            </a:r>
            <a:r>
              <a:rPr lang="ja-JP" altLang="en-US" dirty="0"/>
              <a:t>引数で指定できる</a:t>
            </a:r>
            <a:endParaRPr lang="en-US" altLang="ja-JP" dirty="0"/>
          </a:p>
          <a:p>
            <a:pPr lvl="1"/>
            <a:endParaRPr lang="en-US" altLang="ja-JP" dirty="0"/>
          </a:p>
          <a:p>
            <a:r>
              <a:rPr lang="ja-JP" altLang="en-US" dirty="0"/>
              <a:t>どう使う？→</a:t>
            </a:r>
            <a:r>
              <a:rPr lang="en-US" altLang="ja-JP" dirty="0"/>
              <a:t>caret::train(y~x1+x2…, method = ,…)</a:t>
            </a:r>
            <a:endParaRPr kumimoji="1" lang="ja-JP" altLang="en-US" dirty="0"/>
          </a:p>
        </p:txBody>
      </p:sp>
    </p:spTree>
    <p:extLst>
      <p:ext uri="{BB962C8B-B14F-4D97-AF65-F5344CB8AC3E}">
        <p14:creationId xmlns:p14="http://schemas.microsoft.com/office/powerpoint/2010/main" val="265544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1D5F8-C984-4937-AE7A-D6E3C2A80AE0}"/>
              </a:ext>
            </a:extLst>
          </p:cNvPr>
          <p:cNvSpPr>
            <a:spLocks noGrp="1"/>
          </p:cNvSpPr>
          <p:nvPr>
            <p:ph type="title"/>
          </p:nvPr>
        </p:nvSpPr>
        <p:spPr/>
        <p:txBody>
          <a:bodyPr/>
          <a:lstStyle/>
          <a:p>
            <a:r>
              <a:rPr kumimoji="1" lang="en-US" altLang="ja-JP" dirty="0"/>
              <a:t>caret</a:t>
            </a:r>
            <a:r>
              <a:rPr kumimoji="1" lang="ja-JP" altLang="en-US" dirty="0"/>
              <a:t>パッケージによる実装</a:t>
            </a:r>
          </a:p>
        </p:txBody>
      </p:sp>
      <p:sp>
        <p:nvSpPr>
          <p:cNvPr id="3" name="コンテンツ プレースホルダー 2">
            <a:extLst>
              <a:ext uri="{FF2B5EF4-FFF2-40B4-BE49-F238E27FC236}">
                <a16:creationId xmlns:a16="http://schemas.microsoft.com/office/drawing/2014/main" id="{6EA5C827-EF9B-4B32-91B3-3D1ABA44CBD5}"/>
              </a:ext>
            </a:extLst>
          </p:cNvPr>
          <p:cNvSpPr>
            <a:spLocks noGrp="1"/>
          </p:cNvSpPr>
          <p:nvPr>
            <p:ph idx="1"/>
          </p:nvPr>
        </p:nvSpPr>
        <p:spPr>
          <a:xfrm>
            <a:off x="838200" y="1371600"/>
            <a:ext cx="10515600" cy="5486400"/>
          </a:xfrm>
          <a:solidFill>
            <a:schemeClr val="tx1">
              <a:lumMod val="85000"/>
              <a:lumOff val="15000"/>
            </a:schemeClr>
          </a:solidFill>
        </p:spPr>
        <p:txBody>
          <a:bodyPr>
            <a:normAutofit/>
          </a:bodyPr>
          <a:lstStyle/>
          <a:p>
            <a:r>
              <a:rPr kumimoji="1" lang="en-US" altLang="ja-JP" sz="2000" dirty="0">
                <a:solidFill>
                  <a:schemeClr val="bg1"/>
                </a:solidFill>
                <a:latin typeface="Lucida Console" panose="020B0609040504020204" pitchFamily="49" charset="0"/>
              </a:rPr>
              <a:t>data = </a:t>
            </a:r>
            <a:r>
              <a:rPr kumimoji="1" lang="en-US" altLang="ja-JP" sz="2000" dirty="0" err="1">
                <a:solidFill>
                  <a:schemeClr val="bg1"/>
                </a:solidFill>
                <a:latin typeface="Lucida Console" panose="020B0609040504020204" pitchFamily="49" charset="0"/>
              </a:rPr>
              <a:t>UseData</a:t>
            </a:r>
            <a:r>
              <a:rPr kumimoji="1" lang="en-US" altLang="ja-JP" sz="2000" dirty="0">
                <a:solidFill>
                  <a:schemeClr val="bg1"/>
                </a:solidFill>
                <a:latin typeface="Lucida Console" panose="020B0609040504020204" pitchFamily="49" charset="0"/>
              </a:rPr>
              <a:t> #</a:t>
            </a:r>
            <a:r>
              <a:rPr kumimoji="1" lang="ja-JP" altLang="en-US" sz="2000" dirty="0">
                <a:solidFill>
                  <a:schemeClr val="bg1"/>
                </a:solidFill>
                <a:latin typeface="Lucida Console" panose="020B0609040504020204" pitchFamily="49" charset="0"/>
              </a:rPr>
              <a:t>学習データ</a:t>
            </a:r>
            <a:endParaRPr kumimoji="1" lang="en-US" altLang="ja-JP" sz="2000" dirty="0">
              <a:solidFill>
                <a:schemeClr val="bg1"/>
              </a:solidFill>
              <a:latin typeface="Lucida Console" panose="020B0609040504020204" pitchFamily="49" charset="0"/>
            </a:endParaRPr>
          </a:p>
          <a:p>
            <a:r>
              <a:rPr kumimoji="1" lang="en-US" altLang="ja-JP" sz="2000" dirty="0">
                <a:solidFill>
                  <a:srgbClr val="00B0F0"/>
                </a:solidFill>
                <a:latin typeface="Lucida Console" panose="020B0609040504020204" pitchFamily="49" charset="0"/>
              </a:rPr>
              <a:t>model &lt;- caret</a:t>
            </a:r>
            <a:r>
              <a:rPr lang="en-US" altLang="ja-JP" sz="2000" dirty="0">
                <a:solidFill>
                  <a:srgbClr val="00B0F0"/>
                </a:solidFill>
                <a:latin typeface="Lucida Console" panose="020B0609040504020204" pitchFamily="49" charset="0"/>
              </a:rPr>
              <a:t>::train</a:t>
            </a:r>
            <a:r>
              <a:rPr lang="en-US" altLang="ja-JP" sz="2000" dirty="0">
                <a:solidFill>
                  <a:schemeClr val="bg1"/>
                </a:solidFill>
                <a:latin typeface="Lucida Console" panose="020B0609040504020204" pitchFamily="49" charset="0"/>
              </a:rPr>
              <a:t>(target ~. ,</a:t>
            </a:r>
          </a:p>
          <a:p>
            <a:pPr marL="0" indent="0">
              <a:buNone/>
            </a:pPr>
            <a:r>
              <a:rPr lang="en-US" altLang="ja-JP" sz="2000" dirty="0">
                <a:solidFill>
                  <a:schemeClr val="bg1"/>
                </a:solidFill>
                <a:latin typeface="Lucida Console" panose="020B0609040504020204" pitchFamily="49" charset="0"/>
              </a:rPr>
              <a:t>				 method = </a:t>
            </a:r>
            <a:r>
              <a:rPr lang="en-US" altLang="ja-JP" sz="2000" dirty="0">
                <a:solidFill>
                  <a:srgbClr val="FFFF00"/>
                </a:solidFill>
                <a:latin typeface="Lucida Console" panose="020B0609040504020204" pitchFamily="49" charset="0"/>
              </a:rPr>
              <a:t>“</a:t>
            </a:r>
            <a:r>
              <a:rPr lang="en-US" altLang="ja-JP" sz="2000" dirty="0" err="1">
                <a:solidFill>
                  <a:srgbClr val="FFFF00"/>
                </a:solidFill>
                <a:latin typeface="Lucida Console" panose="020B0609040504020204" pitchFamily="49" charset="0"/>
              </a:rPr>
              <a:t>xgbTree</a:t>
            </a:r>
            <a:r>
              <a:rPr lang="en-US" altLang="ja-JP" sz="2000" dirty="0">
                <a:solidFill>
                  <a:srgbClr val="FFFF00"/>
                </a:solidFill>
                <a:latin typeface="Lucida Console" panose="020B0609040504020204" pitchFamily="49" charset="0"/>
              </a:rPr>
              <a:t>”</a:t>
            </a:r>
            <a:r>
              <a:rPr lang="en-US" altLang="ja-JP" sz="2000" dirty="0">
                <a:solidFill>
                  <a:schemeClr val="bg1"/>
                </a:solidFill>
                <a:latin typeface="Lucida Console" panose="020B0609040504020204" pitchFamily="49" charset="0"/>
              </a:rPr>
              <a:t>,</a:t>
            </a:r>
          </a:p>
          <a:p>
            <a:pPr marL="0" indent="0">
              <a:buNone/>
            </a:pPr>
            <a:r>
              <a:rPr lang="en-US" altLang="ja-JP" sz="2000" dirty="0">
                <a:solidFill>
                  <a:schemeClr val="bg1"/>
                </a:solidFill>
                <a:latin typeface="Lucida Console" panose="020B0609040504020204" pitchFamily="49" charset="0"/>
              </a:rPr>
              <a:t>				 data = </a:t>
            </a:r>
            <a:r>
              <a:rPr lang="en-US" altLang="ja-JP" sz="2000" dirty="0" err="1">
                <a:solidFill>
                  <a:schemeClr val="bg1"/>
                </a:solidFill>
                <a:latin typeface="Lucida Console" panose="020B0609040504020204" pitchFamily="49" charset="0"/>
              </a:rPr>
              <a:t>UseData</a:t>
            </a:r>
            <a:r>
              <a:rPr lang="en-US" altLang="ja-JP" sz="2000" dirty="0">
                <a:solidFill>
                  <a:schemeClr val="bg1"/>
                </a:solidFill>
                <a:latin typeface="Lucida Console" panose="020B0609040504020204" pitchFamily="49" charset="0"/>
              </a:rPr>
              <a:t>,</a:t>
            </a:r>
          </a:p>
          <a:p>
            <a:pPr marL="0" indent="0">
              <a:buNone/>
            </a:pPr>
            <a:r>
              <a:rPr lang="en-US" altLang="ja-JP" sz="2000" dirty="0">
                <a:solidFill>
                  <a:schemeClr val="bg1"/>
                </a:solidFill>
                <a:latin typeface="Lucida Console" panose="020B0609040504020204" pitchFamily="49" charset="0"/>
              </a:rPr>
              <a:t>				 </a:t>
            </a:r>
            <a:r>
              <a:rPr lang="en-US" altLang="ja-JP" sz="2000" dirty="0" err="1">
                <a:solidFill>
                  <a:schemeClr val="bg1"/>
                </a:solidFill>
                <a:latin typeface="Lucida Console" panose="020B0609040504020204" pitchFamily="49" charset="0"/>
              </a:rPr>
              <a:t>trControl</a:t>
            </a:r>
            <a:r>
              <a:rPr lang="en-US" altLang="ja-JP" sz="2000" dirty="0">
                <a:solidFill>
                  <a:schemeClr val="bg1"/>
                </a:solidFill>
                <a:latin typeface="Lucida Console" panose="020B0609040504020204" pitchFamily="49" charset="0"/>
              </a:rPr>
              <a:t> = </a:t>
            </a:r>
            <a:r>
              <a:rPr lang="en-US" altLang="ja-JP" sz="2000" dirty="0" err="1">
                <a:solidFill>
                  <a:srgbClr val="00B0F0"/>
                </a:solidFill>
                <a:latin typeface="Lucida Console" panose="020B0609040504020204" pitchFamily="49" charset="0"/>
              </a:rPr>
              <a:t>trainControl</a:t>
            </a:r>
            <a:r>
              <a:rPr lang="en-US" altLang="ja-JP" sz="2000" dirty="0">
                <a:solidFill>
                  <a:schemeClr val="bg1"/>
                </a:solidFill>
                <a:latin typeface="Lucida Console" panose="020B0609040504020204" pitchFamily="49" charset="0"/>
              </a:rPr>
              <a:t>(method = cv))</a:t>
            </a: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で「データフレーム内のすべての特徴量」を指定できる．</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en-US" altLang="ja-JP" sz="1600" dirty="0" err="1">
                <a:solidFill>
                  <a:srgbClr val="00B0F0"/>
                </a:solidFill>
                <a:latin typeface="Lucida Console" panose="020B0609040504020204" pitchFamily="49" charset="0"/>
              </a:rPr>
              <a:t>trainControl</a:t>
            </a:r>
            <a:r>
              <a:rPr lang="en-US" altLang="ja-JP" sz="1600" dirty="0">
                <a:solidFill>
                  <a:schemeClr val="bg1"/>
                </a:solidFill>
                <a:latin typeface="Lucida Console" panose="020B0609040504020204" pitchFamily="49" charset="0"/>
              </a:rPr>
              <a:t>()</a:t>
            </a:r>
            <a:r>
              <a:rPr lang="ja-JP" altLang="en-US" sz="1600" dirty="0">
                <a:solidFill>
                  <a:schemeClr val="bg1"/>
                </a:solidFill>
                <a:latin typeface="Lucida Console" panose="020B0609040504020204" pitchFamily="49" charset="0"/>
              </a:rPr>
              <a:t>関数で交差検証も実行してくれる</a:t>
            </a:r>
            <a:r>
              <a:rPr lang="en-US" altLang="ja-JP" sz="1600" dirty="0">
                <a:solidFill>
                  <a:schemeClr val="bg1"/>
                </a:solidFill>
                <a:latin typeface="Lucida Console" panose="020B0609040504020204" pitchFamily="49" charset="0"/>
              </a:rPr>
              <a:t>.</a:t>
            </a: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ハイパーパラメータのチューニングも</a:t>
            </a:r>
            <a:r>
              <a:rPr lang="en-US" altLang="ja-JP" sz="1600" dirty="0" err="1">
                <a:solidFill>
                  <a:schemeClr val="bg1"/>
                </a:solidFill>
                <a:latin typeface="Lucida Console" panose="020B0609040504020204" pitchFamily="49" charset="0"/>
              </a:rPr>
              <a:t>tuneLength</a:t>
            </a:r>
            <a:r>
              <a:rPr lang="ja-JP" altLang="en-US" sz="1600" dirty="0">
                <a:solidFill>
                  <a:schemeClr val="bg1"/>
                </a:solidFill>
                <a:latin typeface="Lucida Console" panose="020B0609040504020204" pitchFamily="49" charset="0"/>
              </a:rPr>
              <a:t>や</a:t>
            </a:r>
            <a:r>
              <a:rPr lang="en-US" altLang="ja-JP" sz="1600" dirty="0" err="1">
                <a:solidFill>
                  <a:schemeClr val="bg1"/>
                </a:solidFill>
                <a:latin typeface="Lucida Console" panose="020B0609040504020204" pitchFamily="49" charset="0"/>
              </a:rPr>
              <a:t>tuneGrid</a:t>
            </a:r>
            <a:r>
              <a:rPr lang="ja-JP" altLang="en-US" sz="1600" dirty="0">
                <a:solidFill>
                  <a:schemeClr val="bg1"/>
                </a:solidFill>
                <a:latin typeface="Lucida Console" panose="020B0609040504020204" pitchFamily="49" charset="0"/>
              </a:rPr>
              <a:t>を引数にして設定可能</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構造が全部一緒なので，データフレームを統一して方法別の予測結果の比較が簡単</a:t>
            </a:r>
            <a:endParaRPr kumimoji="1" lang="en-US" altLang="ja-JP" sz="2000" dirty="0">
              <a:solidFill>
                <a:schemeClr val="bg1"/>
              </a:solidFill>
              <a:latin typeface="Lucida Console" panose="020B0609040504020204" pitchFamily="49" charset="0"/>
            </a:endParaRPr>
          </a:p>
          <a:p>
            <a:r>
              <a:rPr lang="en-US" altLang="ja-JP" sz="2000" dirty="0">
                <a:solidFill>
                  <a:schemeClr val="bg1"/>
                </a:solidFill>
                <a:latin typeface="Lucida Console" panose="020B0609040504020204" pitchFamily="49" charset="0"/>
              </a:rPr>
              <a:t>Method</a:t>
            </a:r>
            <a:r>
              <a:rPr lang="ja-JP" altLang="en-US" sz="2000" dirty="0" err="1">
                <a:solidFill>
                  <a:schemeClr val="bg1"/>
                </a:solidFill>
                <a:latin typeface="Lucida Console" panose="020B0609040504020204" pitchFamily="49" charset="0"/>
              </a:rPr>
              <a:t>には</a:t>
            </a:r>
            <a:r>
              <a:rPr lang="ja-JP" altLang="en-US" sz="2000" dirty="0">
                <a:solidFill>
                  <a:schemeClr val="bg1"/>
                </a:solidFill>
                <a:latin typeface="Lucida Console" panose="020B0609040504020204" pitchFamily="49" charset="0"/>
              </a:rPr>
              <a:t>いろいろな方法が使えたりする．</a:t>
            </a:r>
            <a:endParaRPr lang="en-US" altLang="ja-JP" sz="20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en-US" altLang="ja-JP" sz="1600" dirty="0" err="1">
                <a:solidFill>
                  <a:schemeClr val="bg1"/>
                </a:solidFill>
                <a:latin typeface="Lucida Console" panose="020B0609040504020204" pitchFamily="49" charset="0"/>
              </a:rPr>
              <a:t>xgboost</a:t>
            </a:r>
            <a:r>
              <a:rPr lang="en-US" altLang="ja-JP" sz="1600" dirty="0">
                <a:solidFill>
                  <a:schemeClr val="bg1"/>
                </a:solidFill>
                <a:latin typeface="Lucida Console" panose="020B0609040504020204" pitchFamily="49" charset="0"/>
              </a:rPr>
              <a:t>(Tree</a:t>
            </a:r>
            <a:r>
              <a:rPr lang="ja-JP" altLang="en-US" sz="1600" dirty="0">
                <a:solidFill>
                  <a:schemeClr val="bg1"/>
                </a:solidFill>
                <a:latin typeface="Lucida Console" panose="020B0609040504020204" pitchFamily="49" charset="0"/>
              </a:rPr>
              <a:t>・</a:t>
            </a:r>
            <a:r>
              <a:rPr lang="en-US" altLang="ja-JP" sz="1600" dirty="0">
                <a:solidFill>
                  <a:schemeClr val="bg1"/>
                </a:solidFill>
                <a:latin typeface="Lucida Console" panose="020B0609040504020204" pitchFamily="49" charset="0"/>
              </a:rPr>
              <a:t>Linear</a:t>
            </a:r>
            <a:r>
              <a:rPr lang="ja-JP" altLang="en-US" sz="1600" dirty="0">
                <a:solidFill>
                  <a:schemeClr val="bg1"/>
                </a:solidFill>
                <a:latin typeface="Lucida Console" panose="020B0609040504020204" pitchFamily="49" charset="0"/>
              </a:rPr>
              <a:t>で指定する名前が違う</a:t>
            </a:r>
            <a:r>
              <a:rPr lang="en-US" altLang="ja-JP" sz="1600" dirty="0">
                <a:solidFill>
                  <a:schemeClr val="bg1"/>
                </a:solidFill>
                <a:latin typeface="Lucida Console" panose="020B0609040504020204" pitchFamily="49" charset="0"/>
              </a:rPr>
              <a:t>), </a:t>
            </a:r>
            <a:r>
              <a:rPr lang="en-US" altLang="ja-JP" sz="1600" dirty="0" err="1">
                <a:solidFill>
                  <a:schemeClr val="bg1"/>
                </a:solidFill>
                <a:latin typeface="Lucida Console" panose="020B0609040504020204" pitchFamily="49" charset="0"/>
              </a:rPr>
              <a:t>randomForest</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L1, L2</a:t>
            </a:r>
            <a:r>
              <a:rPr lang="ja-JP" altLang="en-US" sz="1600" dirty="0">
                <a:solidFill>
                  <a:schemeClr val="bg1"/>
                </a:solidFill>
                <a:latin typeface="Lucida Console" panose="020B0609040504020204" pitchFamily="49" charset="0"/>
              </a:rPr>
              <a:t>正則化回帰もできる</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その他の方法は</a:t>
            </a:r>
            <a:r>
              <a:rPr lang="en-US" altLang="ja-JP" sz="1600" dirty="0">
                <a:solidFill>
                  <a:schemeClr val="bg1"/>
                </a:solidFill>
                <a:latin typeface="Lucida Console" panose="020B0609040504020204" pitchFamily="49" charset="0"/>
                <a:hlinkClick r:id="rId3"/>
              </a:rPr>
              <a:t>http://topepo.github.io/caret/train-models-by-tag.html</a:t>
            </a:r>
            <a:r>
              <a:rPr lang="ja-JP" altLang="en-US" sz="1600" dirty="0">
                <a:solidFill>
                  <a:schemeClr val="bg1"/>
                </a:solidFill>
                <a:latin typeface="Lucida Console" panose="020B0609040504020204" pitchFamily="49" charset="0"/>
              </a:rPr>
              <a:t>を参照．</a:t>
            </a:r>
            <a:endParaRPr lang="en-US" altLang="ja-JP" sz="1600" dirty="0">
              <a:solidFill>
                <a:schemeClr val="bg1"/>
              </a:solidFill>
              <a:latin typeface="Lucida Console" panose="020B0609040504020204" pitchFamily="49" charset="0"/>
            </a:endParaRPr>
          </a:p>
          <a:p>
            <a:r>
              <a:rPr lang="ja-JP" altLang="en-US" sz="2000" dirty="0">
                <a:solidFill>
                  <a:schemeClr val="bg1"/>
                </a:solidFill>
                <a:latin typeface="Lucida Console" panose="020B0609040504020204" pitchFamily="49" charset="0"/>
              </a:rPr>
              <a:t>予測は</a:t>
            </a:r>
            <a:r>
              <a:rPr lang="en-US" altLang="ja-JP" sz="2000" dirty="0">
                <a:solidFill>
                  <a:srgbClr val="00B0F0"/>
                </a:solidFill>
                <a:latin typeface="Lucida Console" panose="020B0609040504020204" pitchFamily="49" charset="0"/>
              </a:rPr>
              <a:t>predict</a:t>
            </a:r>
            <a:r>
              <a:rPr lang="en-US" altLang="ja-JP" sz="2000" dirty="0">
                <a:solidFill>
                  <a:schemeClr val="bg1"/>
                </a:solidFill>
                <a:latin typeface="Lucida Console" panose="020B0609040504020204" pitchFamily="49" charset="0"/>
              </a:rPr>
              <a:t>(model, </a:t>
            </a:r>
            <a:r>
              <a:rPr lang="en-US" altLang="ja-JP" sz="2000" dirty="0" err="1">
                <a:solidFill>
                  <a:schemeClr val="bg1"/>
                </a:solidFill>
                <a:latin typeface="Lucida Console" panose="020B0609040504020204" pitchFamily="49" charset="0"/>
              </a:rPr>
              <a:t>newdata</a:t>
            </a:r>
            <a:r>
              <a:rPr lang="en-US" altLang="ja-JP" sz="2000" dirty="0">
                <a:solidFill>
                  <a:schemeClr val="bg1"/>
                </a:solidFill>
                <a:latin typeface="Lucida Console" panose="020B0609040504020204" pitchFamily="49" charset="0"/>
              </a:rPr>
              <a:t> = </a:t>
            </a:r>
            <a:r>
              <a:rPr lang="en-US" altLang="ja-JP" sz="2000" dirty="0" err="1">
                <a:solidFill>
                  <a:schemeClr val="bg1"/>
                </a:solidFill>
                <a:latin typeface="Lucida Console" panose="020B0609040504020204" pitchFamily="49" charset="0"/>
              </a:rPr>
              <a:t>TestData</a:t>
            </a:r>
            <a:r>
              <a:rPr lang="en-US" altLang="ja-JP" sz="2000" dirty="0">
                <a:solidFill>
                  <a:schemeClr val="bg1"/>
                </a:solidFill>
                <a:latin typeface="Lucida Console" panose="020B0609040504020204" pitchFamily="49" charset="0"/>
              </a:rPr>
              <a:t>)</a:t>
            </a:r>
            <a:endParaRPr kumimoji="1" lang="ja-JP" altLang="en-US" sz="20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94830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1D5F8-C984-4937-AE7A-D6E3C2A80AE0}"/>
              </a:ext>
            </a:extLst>
          </p:cNvPr>
          <p:cNvSpPr>
            <a:spLocks noGrp="1"/>
          </p:cNvSpPr>
          <p:nvPr>
            <p:ph type="title"/>
          </p:nvPr>
        </p:nvSpPr>
        <p:spPr/>
        <p:txBody>
          <a:bodyPr/>
          <a:lstStyle/>
          <a:p>
            <a:r>
              <a:rPr kumimoji="1" lang="en-US" altLang="ja-JP" dirty="0"/>
              <a:t>caret</a:t>
            </a:r>
            <a:r>
              <a:rPr kumimoji="1" lang="ja-JP" altLang="en-US" dirty="0"/>
              <a:t>パッケージによる実装</a:t>
            </a:r>
          </a:p>
        </p:txBody>
      </p:sp>
      <p:sp>
        <p:nvSpPr>
          <p:cNvPr id="3" name="コンテンツ プレースホルダー 2">
            <a:extLst>
              <a:ext uri="{FF2B5EF4-FFF2-40B4-BE49-F238E27FC236}">
                <a16:creationId xmlns:a16="http://schemas.microsoft.com/office/drawing/2014/main" id="{6EA5C827-EF9B-4B32-91B3-3D1ABA44CBD5}"/>
              </a:ext>
            </a:extLst>
          </p:cNvPr>
          <p:cNvSpPr>
            <a:spLocks noGrp="1"/>
          </p:cNvSpPr>
          <p:nvPr>
            <p:ph idx="1"/>
          </p:nvPr>
        </p:nvSpPr>
        <p:spPr>
          <a:noFill/>
        </p:spPr>
        <p:txBody>
          <a:bodyPr>
            <a:normAutofit/>
          </a:bodyPr>
          <a:lstStyle/>
          <a:p>
            <a:r>
              <a:rPr kumimoji="1" lang="ja-JP" altLang="en-US" dirty="0">
                <a:latin typeface="+mj-lt"/>
              </a:rPr>
              <a:t>計算量が多いと実行が終わらない</a:t>
            </a:r>
            <a:r>
              <a:rPr kumimoji="1" lang="en-US" altLang="ja-JP" dirty="0">
                <a:latin typeface="+mj-lt"/>
              </a:rPr>
              <a:t>(</a:t>
            </a:r>
            <a:r>
              <a:rPr kumimoji="1" lang="ja-JP" altLang="en-US" dirty="0">
                <a:latin typeface="+mj-lt"/>
              </a:rPr>
              <a:t>計算</a:t>
            </a:r>
            <a:r>
              <a:rPr kumimoji="1" lang="en-US" altLang="ja-JP" dirty="0">
                <a:latin typeface="+mj-lt"/>
              </a:rPr>
              <a:t>……</a:t>
            </a:r>
            <a:r>
              <a:rPr kumimoji="1" lang="ja-JP" altLang="en-US" dirty="0">
                <a:latin typeface="+mj-lt"/>
              </a:rPr>
              <a:t>速いか？</a:t>
            </a:r>
            <a:r>
              <a:rPr kumimoji="1" lang="en-US" altLang="ja-JP" dirty="0">
                <a:latin typeface="+mj-lt"/>
              </a:rPr>
              <a:t>)</a:t>
            </a:r>
          </a:p>
          <a:p>
            <a:pPr lvl="1"/>
            <a:r>
              <a:rPr lang="ja-JP" altLang="en-US" dirty="0" err="1">
                <a:latin typeface="+mj-lt"/>
              </a:rPr>
              <a:t>きぬ</a:t>
            </a:r>
            <a:r>
              <a:rPr lang="ja-JP" altLang="en-US" dirty="0">
                <a:latin typeface="+mj-lt"/>
              </a:rPr>
              <a:t>いと環境</a:t>
            </a:r>
            <a:r>
              <a:rPr lang="en-US" altLang="ja-JP" dirty="0">
                <a:latin typeface="+mj-lt"/>
              </a:rPr>
              <a:t>(Memory: 8GB</a:t>
            </a:r>
            <a:r>
              <a:rPr lang="ja-JP" altLang="en-US" dirty="0">
                <a:latin typeface="+mj-lt"/>
              </a:rPr>
              <a:t> </a:t>
            </a:r>
            <a:r>
              <a:rPr lang="en-US" altLang="ja-JP" dirty="0">
                <a:latin typeface="+mj-lt"/>
              </a:rPr>
              <a:t>CPU: Core</a:t>
            </a:r>
            <a:r>
              <a:rPr lang="ja-JP" altLang="en-US" dirty="0">
                <a:latin typeface="+mj-lt"/>
              </a:rPr>
              <a:t> </a:t>
            </a:r>
            <a:r>
              <a:rPr lang="en-US" altLang="ja-JP" dirty="0">
                <a:latin typeface="+mj-lt"/>
              </a:rPr>
              <a:t>i5)</a:t>
            </a:r>
            <a:r>
              <a:rPr lang="ja-JP" altLang="en-US" dirty="0">
                <a:latin typeface="+mj-lt"/>
              </a:rPr>
              <a:t>だと交差検証つき</a:t>
            </a:r>
            <a:r>
              <a:rPr lang="en-US" altLang="ja-JP" dirty="0" err="1">
                <a:latin typeface="+mj-lt"/>
              </a:rPr>
              <a:t>xgboost</a:t>
            </a:r>
            <a:r>
              <a:rPr lang="ja-JP" altLang="en-US" dirty="0">
                <a:latin typeface="+mj-lt"/>
              </a:rPr>
              <a:t>に</a:t>
            </a:r>
            <a:r>
              <a:rPr lang="en-US" altLang="ja-JP" dirty="0">
                <a:latin typeface="+mj-lt"/>
              </a:rPr>
              <a:t>5</a:t>
            </a:r>
            <a:r>
              <a:rPr lang="ja-JP" altLang="en-US" dirty="0">
                <a:latin typeface="+mj-lt"/>
              </a:rPr>
              <a:t>時間かかる</a:t>
            </a:r>
            <a:endParaRPr lang="en-US" altLang="ja-JP" dirty="0">
              <a:latin typeface="+mj-lt"/>
            </a:endParaRPr>
          </a:p>
          <a:p>
            <a:pPr lvl="1"/>
            <a:r>
              <a:rPr lang="en-US" altLang="ja-JP" dirty="0">
                <a:latin typeface="+mj-lt"/>
              </a:rPr>
              <a:t>PC</a:t>
            </a:r>
            <a:r>
              <a:rPr lang="ja-JP" altLang="en-US" dirty="0">
                <a:latin typeface="+mj-lt"/>
              </a:rPr>
              <a:t>の買い替え </a:t>
            </a:r>
            <a:r>
              <a:rPr lang="en-US" altLang="ja-JP" dirty="0">
                <a:latin typeface="+mj-lt"/>
              </a:rPr>
              <a:t>or </a:t>
            </a:r>
            <a:r>
              <a:rPr lang="en-US" altLang="ja-JP" dirty="0" err="1">
                <a:latin typeface="+mj-lt"/>
              </a:rPr>
              <a:t>doParallel</a:t>
            </a:r>
            <a:r>
              <a:rPr lang="ja-JP" altLang="en-US" dirty="0">
                <a:latin typeface="+mj-lt"/>
              </a:rPr>
              <a:t>パッケージによる並列計算で乗り切れ</a:t>
            </a:r>
            <a:endParaRPr lang="en-US" altLang="ja-JP" dirty="0">
              <a:latin typeface="+mj-lt"/>
            </a:endParaRPr>
          </a:p>
          <a:p>
            <a:pPr lvl="1"/>
            <a:r>
              <a:rPr lang="ja-JP" altLang="en-US" sz="3200" b="1" dirty="0" err="1">
                <a:solidFill>
                  <a:srgbClr val="FF0000"/>
                </a:solidFill>
                <a:latin typeface="+mj-lt"/>
              </a:rPr>
              <a:t>つか</a:t>
            </a:r>
            <a:r>
              <a:rPr lang="ja-JP" altLang="en-US" sz="3200" b="1" dirty="0">
                <a:solidFill>
                  <a:srgbClr val="FF0000"/>
                </a:solidFill>
                <a:latin typeface="+mj-lt"/>
              </a:rPr>
              <a:t>ビッグデータはクラウドと</a:t>
            </a:r>
            <a:r>
              <a:rPr lang="en-US" altLang="ja-JP" sz="3200" b="1" dirty="0">
                <a:solidFill>
                  <a:srgbClr val="FF0000"/>
                </a:solidFill>
                <a:latin typeface="+mj-lt"/>
              </a:rPr>
              <a:t>Spark</a:t>
            </a:r>
            <a:r>
              <a:rPr lang="ja-JP" altLang="en-US" sz="3200" b="1" dirty="0">
                <a:solidFill>
                  <a:srgbClr val="FF0000"/>
                </a:solidFill>
                <a:latin typeface="+mj-lt"/>
              </a:rPr>
              <a:t>でねじ伏せろ</a:t>
            </a:r>
            <a:endParaRPr lang="en-US" altLang="ja-JP" sz="2800" b="1" dirty="0">
              <a:solidFill>
                <a:srgbClr val="FF0000"/>
              </a:solidFill>
              <a:latin typeface="+mj-lt"/>
            </a:endParaRPr>
          </a:p>
          <a:p>
            <a:pPr lvl="1"/>
            <a:endParaRPr lang="en-US" altLang="ja-JP" dirty="0">
              <a:latin typeface="+mj-lt"/>
            </a:endParaRPr>
          </a:p>
          <a:p>
            <a:r>
              <a:rPr lang="en-US" altLang="ja-JP" dirty="0" err="1">
                <a:latin typeface="+mj-lt"/>
              </a:rPr>
              <a:t>xgboost</a:t>
            </a:r>
            <a:r>
              <a:rPr lang="ja-JP" altLang="en-US" dirty="0">
                <a:latin typeface="+mj-lt"/>
              </a:rPr>
              <a:t>パッケージと結果がちょっと変わる？</a:t>
            </a:r>
            <a:endParaRPr lang="en-US" altLang="ja-JP" dirty="0">
              <a:latin typeface="+mj-lt"/>
            </a:endParaRPr>
          </a:p>
          <a:p>
            <a:pPr lvl="1"/>
            <a:r>
              <a:rPr lang="en-US" altLang="ja-JP" dirty="0" err="1">
                <a:latin typeface="+mj-lt"/>
              </a:rPr>
              <a:t>xgboost</a:t>
            </a:r>
            <a:r>
              <a:rPr lang="ja-JP" altLang="en-US" dirty="0">
                <a:latin typeface="+mj-lt"/>
              </a:rPr>
              <a:t>パッケージ未体験なので風の噂レベル</a:t>
            </a:r>
            <a:endParaRPr lang="en-US" altLang="ja-JP" dirty="0">
              <a:latin typeface="+mj-lt"/>
            </a:endParaRPr>
          </a:p>
          <a:p>
            <a:endParaRPr kumimoji="1" lang="ja-JP" altLang="en-US" dirty="0">
              <a:latin typeface="+mj-lt"/>
            </a:endParaRPr>
          </a:p>
        </p:txBody>
      </p:sp>
    </p:spTree>
    <p:extLst>
      <p:ext uri="{BB962C8B-B14F-4D97-AF65-F5344CB8AC3E}">
        <p14:creationId xmlns:p14="http://schemas.microsoft.com/office/powerpoint/2010/main" val="34953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91B52-1AC0-4ED3-9116-C8A8A3044F51}"/>
              </a:ext>
            </a:extLst>
          </p:cNvPr>
          <p:cNvSpPr>
            <a:spLocks noGrp="1"/>
          </p:cNvSpPr>
          <p:nvPr>
            <p:ph type="title"/>
          </p:nvPr>
        </p:nvSpPr>
        <p:spPr/>
        <p:txBody>
          <a:bodyPr/>
          <a:lstStyle/>
          <a:p>
            <a:r>
              <a:rPr lang="ja-JP" altLang="en-US" dirty="0"/>
              <a:t>きぬいとの結果</a:t>
            </a:r>
            <a:endParaRPr kumimoji="1" lang="ja-JP" altLang="en-US" dirty="0"/>
          </a:p>
        </p:txBody>
      </p:sp>
      <p:pic>
        <p:nvPicPr>
          <p:cNvPr id="6" name="コンテンツ プレースホルダー 5">
            <a:extLst>
              <a:ext uri="{FF2B5EF4-FFF2-40B4-BE49-F238E27FC236}">
                <a16:creationId xmlns:a16="http://schemas.microsoft.com/office/drawing/2014/main" id="{776312E4-90F8-491A-B2FF-6CBEF1A3BA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780" y="1404356"/>
            <a:ext cx="11694439" cy="1538100"/>
          </a:xfrm>
        </p:spPr>
      </p:pic>
      <p:pic>
        <p:nvPicPr>
          <p:cNvPr id="4" name="図 3">
            <a:extLst>
              <a:ext uri="{FF2B5EF4-FFF2-40B4-BE49-F238E27FC236}">
                <a16:creationId xmlns:a16="http://schemas.microsoft.com/office/drawing/2014/main" id="{09257F7D-D915-4240-8432-16C98CBC3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544" y="2942457"/>
            <a:ext cx="3075777" cy="3915543"/>
          </a:xfrm>
          <a:prstGeom prst="rect">
            <a:avLst/>
          </a:prstGeom>
        </p:spPr>
      </p:pic>
      <p:sp>
        <p:nvSpPr>
          <p:cNvPr id="7" name="正方形/長方形 6">
            <a:extLst>
              <a:ext uri="{FF2B5EF4-FFF2-40B4-BE49-F238E27FC236}">
                <a16:creationId xmlns:a16="http://schemas.microsoft.com/office/drawing/2014/main" id="{86425001-FDFB-4CC7-BFFB-315EEB867533}"/>
              </a:ext>
            </a:extLst>
          </p:cNvPr>
          <p:cNvSpPr/>
          <p:nvPr/>
        </p:nvSpPr>
        <p:spPr>
          <a:xfrm>
            <a:off x="5397500" y="5181600"/>
            <a:ext cx="514350" cy="196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417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480D8-FBAC-4C37-B4EC-8178DE22B6B4}"/>
              </a:ext>
            </a:extLst>
          </p:cNvPr>
          <p:cNvSpPr>
            <a:spLocks noGrp="1"/>
          </p:cNvSpPr>
          <p:nvPr>
            <p:ph type="title"/>
          </p:nvPr>
        </p:nvSpPr>
        <p:spPr/>
        <p:txBody>
          <a:bodyPr/>
          <a:lstStyle/>
          <a:p>
            <a:r>
              <a:rPr lang="ja-JP" altLang="en-US" dirty="0"/>
              <a:t>きぬいとの結果</a:t>
            </a:r>
            <a:endParaRPr kumimoji="1" lang="ja-JP" altLang="en-US" dirty="0"/>
          </a:p>
        </p:txBody>
      </p:sp>
      <p:pic>
        <p:nvPicPr>
          <p:cNvPr id="5" name="コンテンツ プレースホルダー 4">
            <a:extLst>
              <a:ext uri="{FF2B5EF4-FFF2-40B4-BE49-F238E27FC236}">
                <a16:creationId xmlns:a16="http://schemas.microsoft.com/office/drawing/2014/main" id="{E142784B-BB06-449B-872C-685DC47A0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7684" y="1662978"/>
            <a:ext cx="4676632" cy="4676632"/>
          </a:xfrm>
        </p:spPr>
      </p:pic>
    </p:spTree>
    <p:extLst>
      <p:ext uri="{BB962C8B-B14F-4D97-AF65-F5344CB8AC3E}">
        <p14:creationId xmlns:p14="http://schemas.microsoft.com/office/powerpoint/2010/main" val="80462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E7905-7A85-4C7F-872B-ADE11F7CFDC4}"/>
              </a:ext>
            </a:extLst>
          </p:cNvPr>
          <p:cNvSpPr>
            <a:spLocks noGrp="1"/>
          </p:cNvSpPr>
          <p:nvPr>
            <p:ph type="title"/>
          </p:nvPr>
        </p:nvSpPr>
        <p:spPr/>
        <p:txBody>
          <a:bodyPr/>
          <a:lstStyle/>
          <a:p>
            <a:r>
              <a:rPr kumimoji="1" lang="ja-JP" altLang="en-US" dirty="0"/>
              <a:t>伝えたいこと ③</a:t>
            </a:r>
          </a:p>
        </p:txBody>
      </p:sp>
      <p:sp>
        <p:nvSpPr>
          <p:cNvPr id="4" name="コンテンツ プレースホルダー 2">
            <a:extLst>
              <a:ext uri="{FF2B5EF4-FFF2-40B4-BE49-F238E27FC236}">
                <a16:creationId xmlns:a16="http://schemas.microsoft.com/office/drawing/2014/main" id="{B66DA3F1-627B-4397-BE2D-9718143713C6}"/>
              </a:ext>
            </a:extLst>
          </p:cNvPr>
          <p:cNvSpPr>
            <a:spLocks noGrp="1"/>
          </p:cNvSpPr>
          <p:nvPr>
            <p:ph idx="1"/>
          </p:nvPr>
        </p:nvSpPr>
        <p:spPr>
          <a:xfrm>
            <a:off x="70514" y="3429000"/>
            <a:ext cx="12050972" cy="1001404"/>
          </a:xfrm>
        </p:spPr>
        <p:txBody>
          <a:bodyPr>
            <a:normAutofit/>
          </a:bodyPr>
          <a:lstStyle/>
          <a:p>
            <a:pPr marL="0" indent="0" algn="ctr">
              <a:buNone/>
            </a:pPr>
            <a:r>
              <a:rPr kumimoji="1" lang="ja-JP" altLang="en-US" sz="4400" dirty="0"/>
              <a:t>ただ実装しただけでは半分までしかいけない</a:t>
            </a:r>
            <a:endParaRPr kumimoji="1" lang="en-US" altLang="ja-JP" sz="4400" dirty="0"/>
          </a:p>
        </p:txBody>
      </p:sp>
    </p:spTree>
    <p:extLst>
      <p:ext uri="{BB962C8B-B14F-4D97-AF65-F5344CB8AC3E}">
        <p14:creationId xmlns:p14="http://schemas.microsoft.com/office/powerpoint/2010/main" val="278192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E7905-7A85-4C7F-872B-ADE11F7CFDC4}"/>
              </a:ext>
            </a:extLst>
          </p:cNvPr>
          <p:cNvSpPr>
            <a:spLocks noGrp="1"/>
          </p:cNvSpPr>
          <p:nvPr>
            <p:ph type="title"/>
          </p:nvPr>
        </p:nvSpPr>
        <p:spPr/>
        <p:txBody>
          <a:bodyPr/>
          <a:lstStyle/>
          <a:p>
            <a:r>
              <a:rPr kumimoji="1" lang="ja-JP" altLang="en-US" dirty="0"/>
              <a:t>伝えたいこと ③</a:t>
            </a:r>
            <a:r>
              <a:rPr kumimoji="1"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B66DA3F1-627B-4397-BE2D-9718143713C6}"/>
              </a:ext>
            </a:extLst>
          </p:cNvPr>
          <p:cNvSpPr>
            <a:spLocks noGrp="1"/>
          </p:cNvSpPr>
          <p:nvPr>
            <p:ph idx="1"/>
          </p:nvPr>
        </p:nvSpPr>
        <p:spPr>
          <a:xfrm>
            <a:off x="70514" y="3429000"/>
            <a:ext cx="12050972" cy="2071048"/>
          </a:xfrm>
        </p:spPr>
        <p:txBody>
          <a:bodyPr>
            <a:normAutofit/>
          </a:bodyPr>
          <a:lstStyle/>
          <a:p>
            <a:pPr marL="0" indent="0" algn="ctr">
              <a:buNone/>
            </a:pPr>
            <a:r>
              <a:rPr kumimoji="1" lang="ja-JP" altLang="en-US" sz="4400" b="1" dirty="0"/>
              <a:t>ただ実装するだけで半分まではいけてしまう</a:t>
            </a:r>
            <a:endParaRPr kumimoji="1" lang="en-US" altLang="ja-JP" sz="4400" b="1" dirty="0"/>
          </a:p>
          <a:p>
            <a:pPr marL="0" indent="0" algn="ctr">
              <a:buNone/>
            </a:pPr>
            <a:r>
              <a:rPr lang="ja-JP" altLang="en-US" sz="2400" b="1" dirty="0"/>
              <a:t>怖くない？</a:t>
            </a:r>
            <a:endParaRPr kumimoji="1" lang="en-US" altLang="ja-JP" sz="2400" b="1" dirty="0"/>
          </a:p>
        </p:txBody>
      </p:sp>
    </p:spTree>
    <p:extLst>
      <p:ext uri="{BB962C8B-B14F-4D97-AF65-F5344CB8AC3E}">
        <p14:creationId xmlns:p14="http://schemas.microsoft.com/office/powerpoint/2010/main" val="1467064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2311D-21B2-4BB7-9124-D48C2A66EF82}"/>
              </a:ext>
            </a:extLst>
          </p:cNvPr>
          <p:cNvSpPr>
            <a:spLocks noGrp="1"/>
          </p:cNvSpPr>
          <p:nvPr>
            <p:ph type="title"/>
          </p:nvPr>
        </p:nvSpPr>
        <p:spPr/>
        <p:txBody>
          <a:bodyPr/>
          <a:lstStyle/>
          <a:p>
            <a:r>
              <a:rPr kumimoji="1" lang="en-US" altLang="ja-JP" dirty="0"/>
              <a:t>Next</a:t>
            </a:r>
            <a:r>
              <a:rPr kumimoji="1" lang="ja-JP" altLang="en-US" dirty="0"/>
              <a:t> </a:t>
            </a:r>
            <a:r>
              <a:rPr kumimoji="1" lang="en-US" altLang="ja-JP" dirty="0"/>
              <a:t>Challenges...</a:t>
            </a:r>
            <a:endParaRPr kumimoji="1" lang="ja-JP" altLang="en-US" dirty="0"/>
          </a:p>
        </p:txBody>
      </p:sp>
      <p:sp>
        <p:nvSpPr>
          <p:cNvPr id="3" name="コンテンツ プレースホルダー 2">
            <a:extLst>
              <a:ext uri="{FF2B5EF4-FFF2-40B4-BE49-F238E27FC236}">
                <a16:creationId xmlns:a16="http://schemas.microsoft.com/office/drawing/2014/main" id="{9B3D7A4A-65C3-406B-9152-AB662E65BA02}"/>
              </a:ext>
            </a:extLst>
          </p:cNvPr>
          <p:cNvSpPr>
            <a:spLocks noGrp="1"/>
          </p:cNvSpPr>
          <p:nvPr>
            <p:ph idx="1"/>
          </p:nvPr>
        </p:nvSpPr>
        <p:spPr/>
        <p:txBody>
          <a:bodyPr/>
          <a:lstStyle/>
          <a:p>
            <a:r>
              <a:rPr lang="ja-JP" altLang="en-US" dirty="0"/>
              <a:t>「プレゼンスキルとデータ分析スキル上げるための</a:t>
            </a:r>
            <a:r>
              <a:rPr lang="en-US" altLang="ja-JP" dirty="0"/>
              <a:t>LT</a:t>
            </a:r>
            <a:r>
              <a:rPr lang="ja-JP" altLang="en-US" dirty="0"/>
              <a:t>毎回参加するキャンペーン」開催</a:t>
            </a:r>
            <a:endParaRPr kumimoji="1" lang="en-US" altLang="ja-JP" dirty="0"/>
          </a:p>
          <a:p>
            <a:pPr lvl="1"/>
            <a:endParaRPr kumimoji="1" lang="en-US" altLang="ja-JP" dirty="0"/>
          </a:p>
          <a:p>
            <a:r>
              <a:rPr lang="ja-JP" altLang="en-US" dirty="0"/>
              <a:t>テーマは未定</a:t>
            </a:r>
            <a:r>
              <a:rPr lang="en-US" altLang="ja-JP" dirty="0"/>
              <a:t>(</a:t>
            </a:r>
            <a:r>
              <a:rPr lang="ja-JP" altLang="en-US" dirty="0"/>
              <a:t>方法？理論？パッケージ？</a:t>
            </a:r>
            <a:r>
              <a:rPr lang="en-US" altLang="ja-JP" dirty="0"/>
              <a:t>)</a:t>
            </a:r>
          </a:p>
          <a:p>
            <a:pPr lvl="1"/>
            <a:r>
              <a:rPr kumimoji="1" lang="ja-JP" altLang="en-US" dirty="0"/>
              <a:t>ファジィクラスタリングとか面白そうだな</a:t>
            </a:r>
            <a:r>
              <a:rPr kumimoji="1" lang="en-US" altLang="ja-JP" dirty="0"/>
              <a:t>(Topic model</a:t>
            </a:r>
            <a:r>
              <a:rPr kumimoji="1" lang="ja-JP" altLang="en-US" dirty="0"/>
              <a:t>を応用したり</a:t>
            </a:r>
            <a:r>
              <a:rPr kumimoji="1" lang="en-US" altLang="ja-JP" dirty="0"/>
              <a:t>)</a:t>
            </a:r>
          </a:p>
          <a:p>
            <a:pPr lvl="1"/>
            <a:r>
              <a:rPr kumimoji="1" lang="ja-JP" altLang="en-US" dirty="0"/>
              <a:t>マーケティングの参加者増えてきたし</a:t>
            </a:r>
            <a:r>
              <a:rPr kumimoji="1" lang="en-US" altLang="ja-JP" dirty="0"/>
              <a:t>RFM</a:t>
            </a:r>
            <a:r>
              <a:rPr kumimoji="1" lang="ja-JP" altLang="en-US" dirty="0"/>
              <a:t>分析と</a:t>
            </a:r>
            <a:r>
              <a:rPr lang="ja-JP" altLang="en-US" dirty="0"/>
              <a:t>か需要あります？</a:t>
            </a:r>
            <a:endParaRPr kumimoji="1" lang="en-US" altLang="ja-JP" dirty="0"/>
          </a:p>
          <a:p>
            <a:pPr lvl="1"/>
            <a:endParaRPr kumimoji="1" lang="en-US" altLang="ja-JP" dirty="0"/>
          </a:p>
          <a:p>
            <a:r>
              <a:rPr lang="en-US" altLang="ja-JP" dirty="0"/>
              <a:t>Twitter</a:t>
            </a:r>
            <a:r>
              <a:rPr lang="ja-JP" altLang="en-US" dirty="0"/>
              <a:t>で「進捗どうですか？」って言ってください．</a:t>
            </a:r>
            <a:endParaRPr lang="en-US" altLang="ja-JP" dirty="0"/>
          </a:p>
          <a:p>
            <a:endParaRPr kumimoji="1" lang="ja-JP" altLang="en-US" dirty="0"/>
          </a:p>
        </p:txBody>
      </p:sp>
    </p:spTree>
    <p:extLst>
      <p:ext uri="{BB962C8B-B14F-4D97-AF65-F5344CB8AC3E}">
        <p14:creationId xmlns:p14="http://schemas.microsoft.com/office/powerpoint/2010/main" val="181523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0544A-6868-48A1-BAF6-91E9CBFEB99F}"/>
              </a:ext>
            </a:extLst>
          </p:cNvPr>
          <p:cNvSpPr>
            <a:spLocks noGrp="1"/>
          </p:cNvSpPr>
          <p:nvPr>
            <p:ph type="title"/>
          </p:nvPr>
        </p:nvSpPr>
        <p:spPr/>
        <p:txBody>
          <a:bodyPr/>
          <a:lstStyle/>
          <a:p>
            <a:r>
              <a:rPr kumimoji="1" lang="en-US" altLang="ja-JP" dirty="0"/>
              <a:t>Q. </a:t>
            </a:r>
            <a:r>
              <a:rPr kumimoji="1" lang="ja-JP" altLang="en-US" dirty="0"/>
              <a:t>誰？　</a:t>
            </a:r>
            <a:r>
              <a:rPr kumimoji="1" lang="en-US" altLang="ja-JP" dirty="0"/>
              <a:t>A.</a:t>
            </a:r>
            <a:r>
              <a:rPr kumimoji="1" lang="ja-JP" altLang="en-US" dirty="0"/>
              <a:t> </a:t>
            </a:r>
            <a:r>
              <a:rPr kumimoji="1" lang="en-US" altLang="ja-JP" u="sng" dirty="0">
                <a:solidFill>
                  <a:schemeClr val="accent1">
                    <a:lumMod val="75000"/>
                  </a:schemeClr>
                </a:solidFill>
              </a:rPr>
              <a:t>@0_u0</a:t>
            </a:r>
            <a:endParaRPr kumimoji="1" lang="ja-JP" altLang="en-US" u="sng" dirty="0">
              <a:solidFill>
                <a:schemeClr val="accent1">
                  <a:lumMod val="75000"/>
                </a:schemeClr>
              </a:solidFill>
            </a:endParaRPr>
          </a:p>
        </p:txBody>
      </p:sp>
      <p:sp>
        <p:nvSpPr>
          <p:cNvPr id="3" name="コンテンツ プレースホルダー 2">
            <a:extLst>
              <a:ext uri="{FF2B5EF4-FFF2-40B4-BE49-F238E27FC236}">
                <a16:creationId xmlns:a16="http://schemas.microsoft.com/office/drawing/2014/main" id="{E501AFCB-C103-4119-818D-82AC867C104F}"/>
              </a:ext>
            </a:extLst>
          </p:cNvPr>
          <p:cNvSpPr>
            <a:spLocks noGrp="1"/>
          </p:cNvSpPr>
          <p:nvPr>
            <p:ph idx="1"/>
          </p:nvPr>
        </p:nvSpPr>
        <p:spPr>
          <a:xfrm>
            <a:off x="838200" y="1825624"/>
            <a:ext cx="8345557" cy="4965771"/>
          </a:xfrm>
        </p:spPr>
        <p:txBody>
          <a:bodyPr>
            <a:normAutofit/>
          </a:bodyPr>
          <a:lstStyle/>
          <a:p>
            <a:r>
              <a:rPr kumimoji="1" lang="en-US" altLang="ja-JP" dirty="0" err="1"/>
              <a:t>Kien</a:t>
            </a:r>
            <a:r>
              <a:rPr kumimoji="1" lang="en-US" altLang="ja-JP" dirty="0"/>
              <a:t>. Y. Knot(</a:t>
            </a:r>
            <a:r>
              <a:rPr kumimoji="1" lang="ja-JP" altLang="en-US" dirty="0" err="1"/>
              <a:t>きぬ</a:t>
            </a:r>
            <a:r>
              <a:rPr kumimoji="1" lang="ja-JP" altLang="en-US" dirty="0"/>
              <a:t>いと</a:t>
            </a:r>
            <a:r>
              <a:rPr kumimoji="1" lang="en-US" altLang="ja-JP" dirty="0"/>
              <a:t>)</a:t>
            </a:r>
          </a:p>
          <a:p>
            <a:pPr lvl="1"/>
            <a:r>
              <a:rPr lang="en-US" altLang="ja-JP" dirty="0"/>
              <a:t>Twitter</a:t>
            </a:r>
            <a:r>
              <a:rPr lang="ja-JP" altLang="en-US" dirty="0"/>
              <a:t>ではいつもやかましくしております</a:t>
            </a:r>
            <a:endParaRPr lang="en-US" altLang="ja-JP" dirty="0"/>
          </a:p>
          <a:p>
            <a:pPr lvl="1"/>
            <a:endParaRPr kumimoji="1" lang="en-US" altLang="ja-JP" dirty="0"/>
          </a:p>
          <a:p>
            <a:r>
              <a:rPr lang="en-US" altLang="ja-JP" dirty="0"/>
              <a:t>Twitter</a:t>
            </a:r>
            <a:r>
              <a:rPr lang="ja-JP" altLang="en-US" dirty="0"/>
              <a:t>歴</a:t>
            </a:r>
            <a:r>
              <a:rPr lang="en-US" altLang="ja-JP" dirty="0"/>
              <a:t>(9</a:t>
            </a:r>
            <a:r>
              <a:rPr lang="ja-JP" altLang="en-US" dirty="0"/>
              <a:t>年</a:t>
            </a:r>
            <a:r>
              <a:rPr lang="en-US" altLang="ja-JP" dirty="0"/>
              <a:t>)</a:t>
            </a:r>
            <a:r>
              <a:rPr lang="ja-JP" altLang="en-US" dirty="0"/>
              <a:t>と</a:t>
            </a:r>
            <a:r>
              <a:rPr lang="en-US" altLang="ja-JP" dirty="0"/>
              <a:t>R</a:t>
            </a:r>
            <a:r>
              <a:rPr lang="ja-JP" altLang="en-US" dirty="0"/>
              <a:t>歴</a:t>
            </a:r>
            <a:r>
              <a:rPr lang="en-US" altLang="ja-JP" dirty="0"/>
              <a:t>(7</a:t>
            </a:r>
            <a:r>
              <a:rPr lang="ja-JP" altLang="en-US" dirty="0"/>
              <a:t>年</a:t>
            </a:r>
            <a:r>
              <a:rPr lang="ja-JP" altLang="en-US" dirty="0" err="1"/>
              <a:t>め</a:t>
            </a:r>
            <a:r>
              <a:rPr lang="en-US" altLang="ja-JP" dirty="0"/>
              <a:t>)</a:t>
            </a:r>
            <a:r>
              <a:rPr lang="ja-JP" altLang="en-US" dirty="0" err="1"/>
              <a:t>だけは</a:t>
            </a:r>
            <a:r>
              <a:rPr lang="ja-JP" altLang="en-US" dirty="0"/>
              <a:t>露骨に長い</a:t>
            </a:r>
            <a:endParaRPr lang="en-US" altLang="ja-JP" dirty="0"/>
          </a:p>
          <a:p>
            <a:pPr lvl="1"/>
            <a:r>
              <a:rPr lang="ja-JP" altLang="en-US" sz="3200" b="1" dirty="0"/>
              <a:t>時間と実力は比例しない</a:t>
            </a:r>
            <a:r>
              <a:rPr lang="ja-JP" altLang="en-US" dirty="0"/>
              <a:t>　←　重要</a:t>
            </a:r>
            <a:endParaRPr lang="en-US" altLang="ja-JP" dirty="0"/>
          </a:p>
          <a:p>
            <a:pPr lvl="1"/>
            <a:r>
              <a:rPr lang="en-US" altLang="ja-JP" b="1" dirty="0">
                <a:solidFill>
                  <a:srgbClr val="FF0000"/>
                </a:solidFill>
              </a:rPr>
              <a:t>R</a:t>
            </a:r>
            <a:r>
              <a:rPr lang="ja-JP" altLang="en-US" b="1" dirty="0">
                <a:solidFill>
                  <a:srgbClr val="FF0000"/>
                </a:solidFill>
              </a:rPr>
              <a:t>言語と同い年　←　</a:t>
            </a:r>
            <a:r>
              <a:rPr lang="ja-JP" altLang="en-US" b="1" strike="sngStrike" dirty="0">
                <a:solidFill>
                  <a:srgbClr val="FF0000"/>
                </a:solidFill>
              </a:rPr>
              <a:t>これを言うための</a:t>
            </a:r>
            <a:r>
              <a:rPr lang="en-US" altLang="ja-JP" b="1" strike="sngStrike" dirty="0">
                <a:solidFill>
                  <a:srgbClr val="FF0000"/>
                </a:solidFill>
              </a:rPr>
              <a:t>LT</a:t>
            </a:r>
          </a:p>
          <a:p>
            <a:pPr lvl="1"/>
            <a:endParaRPr lang="en-US" altLang="ja-JP" dirty="0"/>
          </a:p>
          <a:p>
            <a:r>
              <a:rPr lang="ja-JP" altLang="en-US" dirty="0">
                <a:latin typeface="+mj-lt"/>
              </a:rPr>
              <a:t>調査会社のデータアナリスト</a:t>
            </a:r>
            <a:endParaRPr lang="en-US" altLang="ja-JP" dirty="0">
              <a:latin typeface="+mj-lt"/>
            </a:endParaRPr>
          </a:p>
          <a:p>
            <a:pPr lvl="1"/>
            <a:r>
              <a:rPr lang="ja-JP" altLang="en-US" dirty="0"/>
              <a:t>実態は</a:t>
            </a:r>
            <a:r>
              <a:rPr lang="ja-JP"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HG創英角ﾎﾟｯﾌﾟ体" panose="040B0A09000000000000" pitchFamily="49" charset="-128"/>
                <a:ea typeface="HG創英角ﾎﾟｯﾌﾟ体" panose="040B0A09000000000000" pitchFamily="49" charset="-128"/>
              </a:rPr>
              <a:t>★エクセル職人★</a:t>
            </a:r>
            <a:endParaRPr lang="en-US" altLang="ja-JP" dirty="0">
              <a:latin typeface="HG創英角ﾎﾟｯﾌﾟ体" panose="040B0A09000000000000" pitchFamily="49" charset="-128"/>
              <a:ea typeface="HG創英角ﾎﾟｯﾌﾟ体" panose="040B0A09000000000000" pitchFamily="49" charset="-128"/>
            </a:endParaRPr>
          </a:p>
          <a:p>
            <a:pPr lvl="1"/>
            <a:r>
              <a:rPr kumimoji="1" lang="en-US" altLang="ja-JP" dirty="0"/>
              <a:t>R</a:t>
            </a:r>
            <a:r>
              <a:rPr kumimoji="1" lang="ja-JP" altLang="en-US" dirty="0"/>
              <a:t>や</a:t>
            </a:r>
            <a:r>
              <a:rPr kumimoji="1" lang="en-US" altLang="ja-JP" dirty="0"/>
              <a:t>Python</a:t>
            </a:r>
            <a:r>
              <a:rPr kumimoji="1" lang="ja-JP" altLang="en-US" dirty="0"/>
              <a:t>を使って楽しいことがしたい人生だった</a:t>
            </a:r>
            <a:endParaRPr kumimoji="1" lang="en-US" altLang="ja-JP" dirty="0"/>
          </a:p>
          <a:p>
            <a:pPr lvl="1"/>
            <a:r>
              <a:rPr kumimoji="1" lang="ja-JP" altLang="en-US" dirty="0"/>
              <a:t>じゃあ </a:t>
            </a:r>
            <a:r>
              <a:rPr kumimoji="1" lang="en-US" altLang="ja-JP" u="sng" dirty="0">
                <a:solidFill>
                  <a:schemeClr val="accent1"/>
                </a:solidFill>
              </a:rPr>
              <a:t>#</a:t>
            </a:r>
            <a:r>
              <a:rPr kumimoji="1" lang="en-US" altLang="ja-JP" u="sng" dirty="0" err="1">
                <a:solidFill>
                  <a:schemeClr val="accent1"/>
                </a:solidFill>
              </a:rPr>
              <a:t>TokyoR</a:t>
            </a:r>
            <a:r>
              <a:rPr kumimoji="1" lang="en-US" altLang="ja-JP" dirty="0"/>
              <a:t> </a:t>
            </a:r>
            <a:r>
              <a:rPr kumimoji="1" lang="ja-JP" altLang="en-US" dirty="0"/>
              <a:t>活動できるじゃない！</a:t>
            </a:r>
          </a:p>
        </p:txBody>
      </p:sp>
      <p:pic>
        <p:nvPicPr>
          <p:cNvPr id="4" name="図 3">
            <a:extLst>
              <a:ext uri="{FF2B5EF4-FFF2-40B4-BE49-F238E27FC236}">
                <a16:creationId xmlns:a16="http://schemas.microsoft.com/office/drawing/2014/main" id="{2BE33ABF-289F-4EF2-96A0-2B735A9A4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915" y="3809310"/>
            <a:ext cx="2982085" cy="298208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37509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FCEE7CE-FC4E-405D-96DC-5CDD8B785267}"/>
              </a:ext>
            </a:extLst>
          </p:cNvPr>
          <p:cNvSpPr>
            <a:spLocks noGrp="1"/>
          </p:cNvSpPr>
          <p:nvPr>
            <p:ph idx="1"/>
          </p:nvPr>
        </p:nvSpPr>
        <p:spPr>
          <a:xfrm>
            <a:off x="838200" y="3429000"/>
            <a:ext cx="10515600" cy="849336"/>
          </a:xfrm>
        </p:spPr>
        <p:txBody>
          <a:bodyPr>
            <a:normAutofit/>
          </a:bodyPr>
          <a:lstStyle/>
          <a:p>
            <a:pPr marL="0" indent="0" algn="ctr">
              <a:buNone/>
            </a:pPr>
            <a:r>
              <a:rPr kumimoji="1" lang="en-US" altLang="ja-JP" sz="4800" dirty="0"/>
              <a:t>Enjoy!</a:t>
            </a:r>
            <a:endParaRPr kumimoji="1" lang="ja-JP" altLang="en-US" sz="4800" dirty="0"/>
          </a:p>
        </p:txBody>
      </p:sp>
    </p:spTree>
    <p:extLst>
      <p:ext uri="{BB962C8B-B14F-4D97-AF65-F5344CB8AC3E}">
        <p14:creationId xmlns:p14="http://schemas.microsoft.com/office/powerpoint/2010/main" val="2723383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7C136-C7F9-413D-A821-4D7BF752D200}"/>
              </a:ext>
            </a:extLst>
          </p:cNvPr>
          <p:cNvSpPr>
            <a:spLocks noGrp="1"/>
          </p:cNvSpPr>
          <p:nvPr>
            <p:ph type="title"/>
          </p:nvPr>
        </p:nvSpPr>
        <p:spPr/>
        <p:txBody>
          <a:bodyPr/>
          <a:lstStyle/>
          <a:p>
            <a:r>
              <a:rPr lang="en-US" altLang="ja-JP" dirty="0" err="1"/>
              <a:t>XGBoost</a:t>
            </a:r>
            <a:r>
              <a:rPr lang="ja-JP" altLang="en-US" dirty="0"/>
              <a:t>　</a:t>
            </a:r>
            <a:r>
              <a:rPr lang="en-US" altLang="ja-JP" u="sng" dirty="0">
                <a:solidFill>
                  <a:schemeClr val="accent1"/>
                </a:solidFill>
              </a:rPr>
              <a:t>#</a:t>
            </a:r>
            <a:r>
              <a:rPr lang="ja-JP" altLang="en-US" u="sng" dirty="0">
                <a:solidFill>
                  <a:schemeClr val="accent1"/>
                </a:solidFill>
              </a:rPr>
              <a:t>とは</a:t>
            </a:r>
            <a:endParaRPr kumimoji="1" lang="ja-JP" altLang="en-US" dirty="0"/>
          </a:p>
        </p:txBody>
      </p:sp>
      <p:sp>
        <p:nvSpPr>
          <p:cNvPr id="3" name="コンテンツ プレースホルダー 2">
            <a:extLst>
              <a:ext uri="{FF2B5EF4-FFF2-40B4-BE49-F238E27FC236}">
                <a16:creationId xmlns:a16="http://schemas.microsoft.com/office/drawing/2014/main" id="{2A51D2F8-1DAD-46DC-B800-89B342C3579B}"/>
              </a:ext>
            </a:extLst>
          </p:cNvPr>
          <p:cNvSpPr>
            <a:spLocks noGrp="1"/>
          </p:cNvSpPr>
          <p:nvPr>
            <p:ph idx="1"/>
          </p:nvPr>
        </p:nvSpPr>
        <p:spPr/>
        <p:txBody>
          <a:bodyPr/>
          <a:lstStyle/>
          <a:p>
            <a:r>
              <a:rPr kumimoji="1" lang="ja-JP" altLang="en-US">
                <a:solidFill>
                  <a:srgbClr val="FF0000"/>
                </a:solidFill>
              </a:rPr>
              <a:t>数式含めた説明</a:t>
            </a:r>
          </a:p>
        </p:txBody>
      </p:sp>
    </p:spTree>
    <p:extLst>
      <p:ext uri="{BB962C8B-B14F-4D97-AF65-F5344CB8AC3E}">
        <p14:creationId xmlns:p14="http://schemas.microsoft.com/office/powerpoint/2010/main" val="81623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9E90E-36D9-4D79-8025-B7FD111F4EA4}"/>
              </a:ext>
            </a:extLst>
          </p:cNvPr>
          <p:cNvSpPr>
            <a:spLocks noGrp="1"/>
          </p:cNvSpPr>
          <p:nvPr>
            <p:ph type="title"/>
          </p:nvPr>
        </p:nvSpPr>
        <p:spPr/>
        <p:txBody>
          <a:bodyPr/>
          <a:lstStyle/>
          <a:p>
            <a:r>
              <a:rPr kumimoji="1" lang="ja-JP" altLang="en-US" dirty="0"/>
              <a:t>前処理</a:t>
            </a:r>
          </a:p>
        </p:txBody>
      </p:sp>
      <p:sp>
        <p:nvSpPr>
          <p:cNvPr id="3" name="コンテンツ プレースホルダー 2">
            <a:extLst>
              <a:ext uri="{FF2B5EF4-FFF2-40B4-BE49-F238E27FC236}">
                <a16:creationId xmlns:a16="http://schemas.microsoft.com/office/drawing/2014/main" id="{44712C7C-6434-429F-9254-A0E0F470449F}"/>
              </a:ext>
            </a:extLst>
          </p:cNvPr>
          <p:cNvSpPr>
            <a:spLocks noGrp="1"/>
          </p:cNvSpPr>
          <p:nvPr>
            <p:ph idx="1"/>
          </p:nvPr>
        </p:nvSpPr>
        <p:spPr/>
        <p:txBody>
          <a:bodyPr/>
          <a:lstStyle/>
          <a:p>
            <a:r>
              <a:rPr kumimoji="1" lang="ja-JP" altLang="en-US" dirty="0"/>
              <a:t>機械学習の理論について詳しくは語りません</a:t>
            </a:r>
            <a:endParaRPr kumimoji="1" lang="en-US" altLang="ja-JP" dirty="0"/>
          </a:p>
          <a:p>
            <a:pPr lvl="1"/>
            <a:r>
              <a:rPr lang="ja-JP" altLang="en-US" dirty="0"/>
              <a:t>語れません</a:t>
            </a:r>
            <a:endParaRPr lang="en-US" altLang="ja-JP" dirty="0"/>
          </a:p>
          <a:p>
            <a:pPr lvl="1"/>
            <a:r>
              <a:rPr lang="ja-JP" altLang="en-US" dirty="0"/>
              <a:t>訓練データで「学習」→テストデータで「予測」のフレーム</a:t>
            </a:r>
            <a:endParaRPr kumimoji="1" lang="en-US" altLang="ja-JP" dirty="0"/>
          </a:p>
          <a:p>
            <a:endParaRPr kumimoji="1" lang="en-US" altLang="ja-JP" dirty="0"/>
          </a:p>
          <a:p>
            <a:r>
              <a:rPr kumimoji="1" lang="ja-JP" altLang="en-US" dirty="0"/>
              <a:t>前処理についても多くは語りません</a:t>
            </a:r>
            <a:endParaRPr kumimoji="1" lang="en-US" altLang="ja-JP" dirty="0"/>
          </a:p>
          <a:p>
            <a:pPr lvl="1"/>
            <a:r>
              <a:rPr lang="ja-JP" altLang="en-US" dirty="0"/>
              <a:t>いつかセッションを担当するときに</a:t>
            </a:r>
            <a:endParaRPr lang="en-US" altLang="ja-JP" dirty="0"/>
          </a:p>
          <a:p>
            <a:pPr marL="0" indent="0">
              <a:buNone/>
            </a:pPr>
            <a:r>
              <a:rPr kumimoji="1" lang="en-US" altLang="ja-JP" sz="2400" dirty="0"/>
              <a:t>※</a:t>
            </a:r>
            <a:r>
              <a:rPr kumimoji="1" lang="ja-JP" altLang="en-US" sz="2400" dirty="0"/>
              <a:t> 機械学習も統計分析もすべてが前処理が重要ではある</a:t>
            </a:r>
            <a:endParaRPr kumimoji="1" lang="en-US" altLang="ja-JP" sz="2400" dirty="0"/>
          </a:p>
        </p:txBody>
      </p:sp>
    </p:spTree>
    <p:extLst>
      <p:ext uri="{BB962C8B-B14F-4D97-AF65-F5344CB8AC3E}">
        <p14:creationId xmlns:p14="http://schemas.microsoft.com/office/powerpoint/2010/main" val="361195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3118-39DA-4163-800B-48500C3B7849}"/>
              </a:ext>
            </a:extLst>
          </p:cNvPr>
          <p:cNvSpPr>
            <a:spLocks noGrp="1"/>
          </p:cNvSpPr>
          <p:nvPr>
            <p:ph type="title"/>
          </p:nvPr>
        </p:nvSpPr>
        <p:spPr/>
        <p:txBody>
          <a:bodyPr/>
          <a:lstStyle/>
          <a:p>
            <a:r>
              <a:rPr kumimoji="1" lang="ja-JP" altLang="en-US" dirty="0"/>
              <a:t>その結果？</a:t>
            </a:r>
          </a:p>
        </p:txBody>
      </p:sp>
      <p:sp>
        <p:nvSpPr>
          <p:cNvPr id="3" name="コンテンツ プレースホルダー 2">
            <a:extLst>
              <a:ext uri="{FF2B5EF4-FFF2-40B4-BE49-F238E27FC236}">
                <a16:creationId xmlns:a16="http://schemas.microsoft.com/office/drawing/2014/main" id="{3EBD520B-90AD-4A23-856C-F6136B04F22D}"/>
              </a:ext>
            </a:extLst>
          </p:cNvPr>
          <p:cNvSpPr>
            <a:spLocks noGrp="1"/>
          </p:cNvSpPr>
          <p:nvPr>
            <p:ph idx="1"/>
          </p:nvPr>
        </p:nvSpPr>
        <p:spPr/>
        <p:txBody>
          <a:bodyPr/>
          <a:lstStyle/>
          <a:p>
            <a:r>
              <a:rPr kumimoji="1" lang="ja-JP" altLang="en-US" dirty="0"/>
              <a:t>スコアレースが過熱</a:t>
            </a:r>
            <a:endParaRPr kumimoji="1" lang="en-US" altLang="ja-JP" dirty="0"/>
          </a:p>
          <a:p>
            <a:endParaRPr lang="en-US" altLang="ja-JP" dirty="0"/>
          </a:p>
          <a:p>
            <a:r>
              <a:rPr lang="ja-JP" altLang="en-US" dirty="0"/>
              <a:t>そこまで</a:t>
            </a:r>
            <a:r>
              <a:rPr lang="en-US" altLang="ja-JP" dirty="0"/>
              <a:t>1.xx</a:t>
            </a:r>
            <a:r>
              <a:rPr lang="ja-JP" altLang="en-US" dirty="0"/>
              <a:t>台だったランキングが</a:t>
            </a:r>
            <a:r>
              <a:rPr lang="en-US" altLang="ja-JP" dirty="0"/>
              <a:t>0.5</a:t>
            </a:r>
            <a:r>
              <a:rPr lang="ja-JP" altLang="en-US" dirty="0"/>
              <a:t>を軽く切る</a:t>
            </a:r>
            <a:endParaRPr lang="en-US" altLang="ja-JP" dirty="0"/>
          </a:p>
          <a:p>
            <a:endParaRPr lang="en-US" altLang="ja-JP" dirty="0"/>
          </a:p>
          <a:p>
            <a:r>
              <a:rPr lang="ja-JP" altLang="en-US" dirty="0"/>
              <a:t>今回の</a:t>
            </a:r>
            <a:r>
              <a:rPr lang="en-US" altLang="ja-JP" dirty="0"/>
              <a:t>1</a:t>
            </a:r>
            <a:r>
              <a:rPr lang="ja-JP" altLang="en-US" dirty="0"/>
              <a:t>位は</a:t>
            </a:r>
            <a:r>
              <a:rPr lang="en-US" altLang="ja-JP" dirty="0"/>
              <a:t>0.47</a:t>
            </a:r>
            <a:r>
              <a:rPr lang="ja-JP" altLang="en-US" dirty="0"/>
              <a:t>くらい</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92314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D46EE-8E36-43EB-9EA0-69F501CF3ADD}"/>
              </a:ext>
            </a:extLst>
          </p:cNvPr>
          <p:cNvSpPr>
            <a:spLocks noGrp="1"/>
          </p:cNvSpPr>
          <p:nvPr>
            <p:ph type="title"/>
          </p:nvPr>
        </p:nvSpPr>
        <p:spPr/>
        <p:txBody>
          <a:bodyPr/>
          <a:lstStyle/>
          <a:p>
            <a:r>
              <a:rPr kumimoji="1" lang="ja-JP" altLang="en-US" dirty="0"/>
              <a:t>今日ライトニングに伝えること</a:t>
            </a:r>
          </a:p>
        </p:txBody>
      </p:sp>
      <p:sp>
        <p:nvSpPr>
          <p:cNvPr id="3" name="コンテンツ プレースホルダー 2">
            <a:extLst>
              <a:ext uri="{FF2B5EF4-FFF2-40B4-BE49-F238E27FC236}">
                <a16:creationId xmlns:a16="http://schemas.microsoft.com/office/drawing/2014/main" id="{6DA1E416-4905-4B87-AFC6-F64D22136F9D}"/>
              </a:ext>
            </a:extLst>
          </p:cNvPr>
          <p:cNvSpPr>
            <a:spLocks noGrp="1"/>
          </p:cNvSpPr>
          <p:nvPr>
            <p:ph idx="1"/>
          </p:nvPr>
        </p:nvSpPr>
        <p:spPr>
          <a:xfrm>
            <a:off x="838200" y="1825624"/>
            <a:ext cx="10515600" cy="5032375"/>
          </a:xfrm>
        </p:spPr>
        <p:txBody>
          <a:bodyPr>
            <a:normAutofit/>
          </a:bodyPr>
          <a:lstStyle/>
          <a:p>
            <a:r>
              <a:rPr kumimoji="1" lang="ja-JP" altLang="en-US" dirty="0"/>
              <a:t>みんなも</a:t>
            </a:r>
            <a:r>
              <a:rPr kumimoji="1" lang="en-US" altLang="ja-JP" dirty="0"/>
              <a:t>Kaggle</a:t>
            </a:r>
            <a:r>
              <a:rPr kumimoji="1" lang="ja-JP" altLang="en-US" dirty="0"/>
              <a:t>に</a:t>
            </a:r>
            <a:r>
              <a:rPr kumimoji="1" lang="en-US" altLang="ja-JP" dirty="0"/>
              <a:t>R</a:t>
            </a:r>
            <a:r>
              <a:rPr kumimoji="1" lang="ja-JP" altLang="en-US" dirty="0"/>
              <a:t>で参加しよう←これ</a:t>
            </a:r>
            <a:r>
              <a:rPr kumimoji="1" lang="en-US" altLang="ja-JP" dirty="0"/>
              <a:t>9</a:t>
            </a:r>
            <a:r>
              <a:rPr kumimoji="1" lang="ja-JP" altLang="en-US" dirty="0"/>
              <a:t>割</a:t>
            </a:r>
            <a:endParaRPr lang="en-US" altLang="ja-JP" dirty="0"/>
          </a:p>
          <a:p>
            <a:endParaRPr lang="en-US" altLang="ja-JP" dirty="0"/>
          </a:p>
          <a:p>
            <a:r>
              <a:rPr lang="ja-JP" altLang="en-US" dirty="0"/>
              <a:t>機械学習</a:t>
            </a:r>
            <a:r>
              <a:rPr lang="en-US" altLang="ja-JP" dirty="0"/>
              <a:t>&gt;</a:t>
            </a:r>
            <a:r>
              <a:rPr lang="ja-JP" altLang="en-US" dirty="0"/>
              <a:t>予測</a:t>
            </a:r>
            <a:r>
              <a:rPr lang="en-US" altLang="ja-JP" dirty="0"/>
              <a:t>&gt;</a:t>
            </a:r>
            <a:r>
              <a:rPr lang="ja-JP" altLang="en-US" dirty="0"/>
              <a:t>アンサンブル学習</a:t>
            </a:r>
            <a:r>
              <a:rPr lang="en-US" altLang="ja-JP" dirty="0"/>
              <a:t>&gt;</a:t>
            </a:r>
            <a:r>
              <a:rPr lang="en-US" altLang="ja-JP" dirty="0" err="1"/>
              <a:t>XGBoost</a:t>
            </a:r>
            <a:endParaRPr lang="en-US" altLang="ja-JP" dirty="0"/>
          </a:p>
          <a:p>
            <a:endParaRPr lang="ja-JP" altLang="en-US" dirty="0"/>
          </a:p>
          <a:p>
            <a:r>
              <a:rPr lang="en-US" altLang="ja-JP" dirty="0" err="1"/>
              <a:t>xgboost</a:t>
            </a:r>
            <a:r>
              <a:rPr lang="ja-JP" altLang="en-US" dirty="0"/>
              <a:t>パッケージはあるものの</a:t>
            </a:r>
            <a:r>
              <a:rPr lang="en-US" altLang="ja-JP" dirty="0"/>
              <a:t>……</a:t>
            </a:r>
          </a:p>
          <a:p>
            <a:pPr lvl="1"/>
            <a:r>
              <a:rPr lang="ja-JP" altLang="en-US" dirty="0"/>
              <a:t>多変量解析畑から上がってきた僕「</a:t>
            </a:r>
            <a:r>
              <a:rPr lang="en-US" altLang="ja-JP" dirty="0"/>
              <a:t>formula</a:t>
            </a:r>
            <a:r>
              <a:rPr lang="ja-JP" altLang="en-US" dirty="0"/>
              <a:t>形式じゃないと</a:t>
            </a:r>
            <a:r>
              <a:rPr lang="ja-JP" altLang="en-US" dirty="0" err="1"/>
              <a:t>やだ</a:t>
            </a:r>
            <a:r>
              <a:rPr lang="ja-JP" altLang="en-US" dirty="0"/>
              <a:t>」</a:t>
            </a:r>
            <a:endParaRPr lang="en-US" altLang="ja-JP" dirty="0"/>
          </a:p>
          <a:p>
            <a:pPr lvl="1"/>
            <a:r>
              <a:rPr kumimoji="1" lang="ja-JP" altLang="en-US" sz="3200" b="1" dirty="0"/>
              <a:t>「</a:t>
            </a:r>
            <a:r>
              <a:rPr kumimoji="1" lang="en-US" altLang="ja-JP" sz="3200" b="1" dirty="0"/>
              <a:t>caret</a:t>
            </a:r>
            <a:r>
              <a:rPr lang="ja-JP" altLang="en-US" sz="3200" b="1" dirty="0"/>
              <a:t>パッケージを使え</a:t>
            </a:r>
            <a:r>
              <a:rPr lang="en-US" altLang="ja-JP" sz="3200" b="1" dirty="0"/>
              <a:t>……</a:t>
            </a:r>
            <a:r>
              <a:rPr kumimoji="1" lang="ja-JP" altLang="en-US" sz="3200" b="1" dirty="0"/>
              <a:t>」</a:t>
            </a:r>
            <a:endParaRPr kumimoji="1" lang="en-US" altLang="ja-JP" sz="3200" b="1" dirty="0"/>
          </a:p>
          <a:p>
            <a:endParaRPr lang="en-US" altLang="ja-JP" dirty="0"/>
          </a:p>
          <a:p>
            <a:r>
              <a:rPr lang="ja-JP" altLang="en-US" dirty="0"/>
              <a:t>できるだけ簡単に伝えます</a:t>
            </a:r>
            <a:endParaRPr lang="en-US" altLang="ja-JP" dirty="0"/>
          </a:p>
        </p:txBody>
      </p:sp>
    </p:spTree>
    <p:extLst>
      <p:ext uri="{BB962C8B-B14F-4D97-AF65-F5344CB8AC3E}">
        <p14:creationId xmlns:p14="http://schemas.microsoft.com/office/powerpoint/2010/main" val="184941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B1703-B0D9-456E-9BA6-8E1E1DCB990A}"/>
              </a:ext>
            </a:extLst>
          </p:cNvPr>
          <p:cNvSpPr>
            <a:spLocks noGrp="1"/>
          </p:cNvSpPr>
          <p:nvPr>
            <p:ph type="title"/>
          </p:nvPr>
        </p:nvSpPr>
        <p:spPr/>
        <p:txBody>
          <a:bodyPr/>
          <a:lstStyle/>
          <a:p>
            <a:r>
              <a:rPr kumimoji="1" lang="en-US" altLang="ja-JP" dirty="0" err="1"/>
              <a:t>kaggle</a:t>
            </a:r>
            <a:r>
              <a:rPr kumimoji="1" lang="ja-JP" altLang="en-US" dirty="0"/>
              <a:t> </a:t>
            </a:r>
            <a:r>
              <a:rPr kumimoji="1" lang="en-US" altLang="ja-JP" u="sng" dirty="0">
                <a:solidFill>
                  <a:schemeClr val="accent1"/>
                </a:solidFill>
              </a:rPr>
              <a:t>#</a:t>
            </a:r>
            <a:r>
              <a:rPr kumimoji="1" lang="ja-JP" altLang="en-US" u="sng" dirty="0">
                <a:solidFill>
                  <a:schemeClr val="accent1"/>
                </a:solidFill>
              </a:rPr>
              <a:t>とは</a:t>
            </a:r>
          </a:p>
        </p:txBody>
      </p:sp>
      <p:sp>
        <p:nvSpPr>
          <p:cNvPr id="3" name="コンテンツ プレースホルダー 2">
            <a:extLst>
              <a:ext uri="{FF2B5EF4-FFF2-40B4-BE49-F238E27FC236}">
                <a16:creationId xmlns:a16="http://schemas.microsoft.com/office/drawing/2014/main" id="{EFBB82B4-23BA-4CB1-AEC1-A3C41CF45CCB}"/>
              </a:ext>
            </a:extLst>
          </p:cNvPr>
          <p:cNvSpPr>
            <a:spLocks noGrp="1"/>
          </p:cNvSpPr>
          <p:nvPr>
            <p:ph idx="1"/>
          </p:nvPr>
        </p:nvSpPr>
        <p:spPr/>
        <p:txBody>
          <a:bodyPr/>
          <a:lstStyle/>
          <a:p>
            <a:r>
              <a:rPr kumimoji="1" lang="ja-JP" altLang="en-US" dirty="0"/>
              <a:t>「データサイエンスのコンペティション」のコミュニティ</a:t>
            </a:r>
            <a:endParaRPr kumimoji="1" lang="en-US" altLang="ja-JP" dirty="0"/>
          </a:p>
          <a:p>
            <a:pPr lvl="1"/>
            <a:r>
              <a:rPr lang="ja-JP" altLang="en-US" sz="3200" b="1" dirty="0"/>
              <a:t>企業・法人</a:t>
            </a:r>
            <a:r>
              <a:rPr lang="ja-JP" altLang="en-US" dirty="0"/>
              <a:t>がデータを提供</a:t>
            </a:r>
            <a:endParaRPr lang="en-US" altLang="ja-JP" dirty="0"/>
          </a:p>
          <a:p>
            <a:pPr lvl="1"/>
            <a:r>
              <a:rPr lang="ja-JP" altLang="en-US" dirty="0"/>
              <a:t>「精度の高い予測」や「いい感じの分類」などが課題となり，腕に自信のあるデータ分析屋がこぞって競う</a:t>
            </a:r>
            <a:endParaRPr lang="en-US" altLang="ja-JP" dirty="0"/>
          </a:p>
          <a:p>
            <a:pPr lvl="2"/>
            <a:r>
              <a:rPr lang="ja-JP" altLang="en-US" dirty="0"/>
              <a:t>自信がなくても手を出せる．</a:t>
            </a:r>
            <a:r>
              <a:rPr lang="ja-JP" altLang="en-US" sz="3200" b="1" dirty="0"/>
              <a:t>そこにデータがあるから</a:t>
            </a:r>
            <a:endParaRPr lang="en-US" altLang="ja-JP" sz="3200" b="1" dirty="0"/>
          </a:p>
          <a:p>
            <a:endParaRPr lang="en-US" altLang="ja-JP" dirty="0"/>
          </a:p>
          <a:p>
            <a:r>
              <a:rPr lang="ja-JP" altLang="en-US" dirty="0"/>
              <a:t>大体は</a:t>
            </a:r>
            <a:r>
              <a:rPr lang="en-US" altLang="ja-JP" dirty="0"/>
              <a:t>train.csv</a:t>
            </a:r>
            <a:r>
              <a:rPr lang="ja-JP" altLang="en-US" dirty="0"/>
              <a:t>を使って学習し</a:t>
            </a:r>
            <a:r>
              <a:rPr lang="en-US" altLang="ja-JP" dirty="0"/>
              <a:t>test.csv</a:t>
            </a:r>
            <a:r>
              <a:rPr lang="ja-JP" altLang="en-US" dirty="0"/>
              <a:t>で予測する形式</a:t>
            </a:r>
            <a:endParaRPr lang="en-US" altLang="ja-JP" dirty="0"/>
          </a:p>
          <a:p>
            <a:pPr lvl="1"/>
            <a:r>
              <a:rPr lang="en-US" altLang="ja-JP" dirty="0"/>
              <a:t>.csv</a:t>
            </a:r>
            <a:r>
              <a:rPr lang="ja-JP" altLang="en-US" dirty="0"/>
              <a:t>が</a:t>
            </a:r>
            <a:r>
              <a:rPr lang="en-US" altLang="ja-JP" dirty="0"/>
              <a:t>.json</a:t>
            </a:r>
            <a:r>
              <a:rPr lang="ja-JP" altLang="en-US" dirty="0" err="1"/>
              <a:t>だっ</a:t>
            </a:r>
            <a:r>
              <a:rPr lang="ja-JP" altLang="en-US" dirty="0"/>
              <a:t>たり</a:t>
            </a:r>
            <a:r>
              <a:rPr lang="en-US" altLang="ja-JP" dirty="0"/>
              <a:t>.</a:t>
            </a:r>
            <a:r>
              <a:rPr lang="en-US" altLang="ja-JP" dirty="0" err="1"/>
              <a:t>tsv</a:t>
            </a:r>
            <a:r>
              <a:rPr lang="ja-JP" altLang="en-US" dirty="0" err="1"/>
              <a:t>だっ</a:t>
            </a:r>
            <a:r>
              <a:rPr lang="ja-JP" altLang="en-US" dirty="0"/>
              <a:t>たりすることもある</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8C76DB74-50BF-446C-BE06-47CCD66F2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00" y="365125"/>
            <a:ext cx="2286000" cy="819150"/>
          </a:xfrm>
          <a:prstGeom prst="rect">
            <a:avLst/>
          </a:prstGeom>
        </p:spPr>
      </p:pic>
    </p:spTree>
    <p:extLst>
      <p:ext uri="{BB962C8B-B14F-4D97-AF65-F5344CB8AC3E}">
        <p14:creationId xmlns:p14="http://schemas.microsoft.com/office/powerpoint/2010/main" val="278399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6A104-7D3B-4003-8D3E-53D9850AC49F}"/>
              </a:ext>
            </a:extLst>
          </p:cNvPr>
          <p:cNvSpPr>
            <a:spLocks noGrp="1"/>
          </p:cNvSpPr>
          <p:nvPr>
            <p:ph type="title"/>
          </p:nvPr>
        </p:nvSpPr>
        <p:spPr/>
        <p:txBody>
          <a:bodyPr/>
          <a:lstStyle/>
          <a:p>
            <a:r>
              <a:rPr lang="en-US" altLang="ja-JP" dirty="0" err="1"/>
              <a:t>kaggle</a:t>
            </a:r>
            <a:r>
              <a:rPr lang="ja-JP" altLang="en-US" dirty="0"/>
              <a:t> </a:t>
            </a:r>
            <a:r>
              <a:rPr lang="en-US" altLang="ja-JP" u="sng" dirty="0">
                <a:solidFill>
                  <a:schemeClr val="accent1"/>
                </a:solidFill>
              </a:rPr>
              <a:t>#</a:t>
            </a:r>
            <a:r>
              <a:rPr lang="ja-JP" altLang="en-US" u="sng" dirty="0">
                <a:solidFill>
                  <a:schemeClr val="accent1"/>
                </a:solidFill>
              </a:rPr>
              <a:t>とは</a:t>
            </a:r>
            <a:endParaRPr kumimoji="1" lang="ja-JP" altLang="en-US" dirty="0"/>
          </a:p>
        </p:txBody>
      </p:sp>
      <p:sp>
        <p:nvSpPr>
          <p:cNvPr id="3" name="コンテンツ プレースホルダー 2">
            <a:extLst>
              <a:ext uri="{FF2B5EF4-FFF2-40B4-BE49-F238E27FC236}">
                <a16:creationId xmlns:a16="http://schemas.microsoft.com/office/drawing/2014/main" id="{354932C5-E05A-421D-A7DE-3B6A4A1DA9EF}"/>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ja-JP" altLang="en-US" dirty="0"/>
              <a:t>データの前処理，分析，結果の取りまとめまでを一通りこなせる</a:t>
            </a:r>
            <a:endParaRPr lang="en-US" altLang="ja-JP" dirty="0"/>
          </a:p>
          <a:p>
            <a:pPr marL="514350" indent="-514350">
              <a:buFont typeface="+mj-lt"/>
              <a:buAutoNum type="arabicPeriod"/>
            </a:pPr>
            <a:r>
              <a:rPr kumimoji="1" lang="ja-JP" altLang="en-US" dirty="0"/>
              <a:t>いろいろな分野・いろいろな種類のデータをいじれる</a:t>
            </a:r>
            <a:endParaRPr kumimoji="1" lang="en-US" altLang="ja-JP" dirty="0"/>
          </a:p>
          <a:p>
            <a:pPr lvl="1"/>
            <a:r>
              <a:rPr kumimoji="1" lang="ja-JP" altLang="en-US" dirty="0"/>
              <a:t>金融系の</a:t>
            </a:r>
            <a:r>
              <a:rPr kumimoji="1" lang="ja-JP" altLang="en-US" b="1" dirty="0">
                <a:solidFill>
                  <a:srgbClr val="FF0000"/>
                </a:solidFill>
              </a:rPr>
              <a:t>与信</a:t>
            </a:r>
            <a:endParaRPr kumimoji="1" lang="en-US" altLang="ja-JP" b="1" dirty="0">
              <a:solidFill>
                <a:srgbClr val="FF0000"/>
              </a:solidFill>
            </a:endParaRPr>
          </a:p>
          <a:p>
            <a:pPr lvl="1"/>
            <a:r>
              <a:rPr lang="ja-JP" altLang="en-US" dirty="0"/>
              <a:t>不動産の</a:t>
            </a:r>
            <a:r>
              <a:rPr lang="ja-JP" altLang="en-US" b="1" dirty="0">
                <a:solidFill>
                  <a:srgbClr val="FF0000"/>
                </a:solidFill>
              </a:rPr>
              <a:t>値段予測</a:t>
            </a:r>
            <a:endParaRPr lang="en-US" altLang="ja-JP" b="1" dirty="0">
              <a:solidFill>
                <a:srgbClr val="FF0000"/>
              </a:solidFill>
            </a:endParaRPr>
          </a:p>
          <a:p>
            <a:pPr lvl="1"/>
            <a:r>
              <a:rPr kumimoji="1" lang="ja-JP" altLang="en-US" b="1" dirty="0">
                <a:solidFill>
                  <a:srgbClr val="FF0000"/>
                </a:solidFill>
              </a:rPr>
              <a:t>消費予測</a:t>
            </a:r>
            <a:r>
              <a:rPr kumimoji="1" lang="ja-JP" altLang="en-US" dirty="0"/>
              <a:t>など</a:t>
            </a:r>
            <a:endParaRPr kumimoji="1" lang="en-US" altLang="ja-JP" dirty="0"/>
          </a:p>
          <a:p>
            <a:pPr lvl="1"/>
            <a:r>
              <a:rPr kumimoji="1" lang="ja-JP" altLang="en-US" dirty="0"/>
              <a:t>風のデータもあるかもしれない</a:t>
            </a:r>
            <a:endParaRPr kumimoji="1" lang="en-US" altLang="ja-JP" dirty="0"/>
          </a:p>
          <a:p>
            <a:pPr lvl="1"/>
            <a:endParaRPr kumimoji="1" lang="en-US" altLang="ja-JP" dirty="0"/>
          </a:p>
          <a:p>
            <a:pPr marL="514350" indent="-514350">
              <a:buFont typeface="+mj-lt"/>
              <a:buAutoNum type="arabicPeriod"/>
            </a:pPr>
            <a:r>
              <a:rPr kumimoji="1" lang="ja-JP" altLang="en-US" dirty="0"/>
              <a:t>世界中にいる「</a:t>
            </a:r>
            <a:r>
              <a:rPr kumimoji="1" lang="en-US" altLang="ja-JP" dirty="0"/>
              <a:t>3</a:t>
            </a:r>
            <a:r>
              <a:rPr kumimoji="1" lang="ja-JP" altLang="en-US" dirty="0"/>
              <a:t>度の飯よりデータ分析」な</a:t>
            </a:r>
            <a:r>
              <a:rPr kumimoji="1" lang="en-US" altLang="ja-JP" dirty="0" err="1"/>
              <a:t>Kaggler</a:t>
            </a:r>
            <a:r>
              <a:rPr kumimoji="1" lang="ja-JP" altLang="en-US" dirty="0"/>
              <a:t>がどんな方法を使ったのかを教えてくれる</a:t>
            </a:r>
            <a:endParaRPr kumimoji="1" lang="en-US" altLang="ja-JP" dirty="0"/>
          </a:p>
          <a:p>
            <a:pPr marL="514350" indent="-514350">
              <a:buFont typeface="+mj-lt"/>
              <a:buAutoNum type="arabicPeriod"/>
            </a:pPr>
            <a:r>
              <a:rPr lang="ja-JP" altLang="en-US" sz="3200" b="1" u="sng" dirty="0">
                <a:solidFill>
                  <a:srgbClr val="FF0000"/>
                </a:solidFill>
                <a:latin typeface="HGS創英角ﾎﾟｯﾌﾟ体" panose="040B0A00000000000000" pitchFamily="50" charset="-128"/>
                <a:ea typeface="HGS創英角ﾎﾟｯﾌﾟ体" panose="040B0A00000000000000" pitchFamily="50" charset="-128"/>
              </a:rPr>
              <a:t>タダ</a:t>
            </a:r>
            <a:endParaRPr kumimoji="1" lang="ja-JP" altLang="en-US" sz="3200" b="1" u="sng" dirty="0">
              <a:solidFill>
                <a:srgbClr val="FF0000"/>
              </a:solidFill>
              <a:latin typeface="HGS創英角ﾎﾟｯﾌﾟ体" panose="040B0A00000000000000" pitchFamily="50" charset="-128"/>
              <a:ea typeface="HGS創英角ﾎﾟｯﾌﾟ体" panose="040B0A00000000000000" pitchFamily="50" charset="-128"/>
            </a:endParaRPr>
          </a:p>
        </p:txBody>
      </p:sp>
      <p:pic>
        <p:nvPicPr>
          <p:cNvPr id="4" name="図 3">
            <a:extLst>
              <a:ext uri="{FF2B5EF4-FFF2-40B4-BE49-F238E27FC236}">
                <a16:creationId xmlns:a16="http://schemas.microsoft.com/office/drawing/2014/main" id="{821D4FDA-7BAF-4734-96BE-0AA387B15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00" y="392421"/>
            <a:ext cx="2286000" cy="819150"/>
          </a:xfrm>
          <a:prstGeom prst="rect">
            <a:avLst/>
          </a:prstGeom>
        </p:spPr>
      </p:pic>
    </p:spTree>
    <p:extLst>
      <p:ext uri="{BB962C8B-B14F-4D97-AF65-F5344CB8AC3E}">
        <p14:creationId xmlns:p14="http://schemas.microsoft.com/office/powerpoint/2010/main" val="125418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A5366-5B87-44BB-B290-505038D616E2}"/>
              </a:ext>
            </a:extLst>
          </p:cNvPr>
          <p:cNvSpPr>
            <a:spLocks noGrp="1"/>
          </p:cNvSpPr>
          <p:nvPr>
            <p:ph type="title"/>
          </p:nvPr>
        </p:nvSpPr>
        <p:spPr>
          <a:xfrm>
            <a:off x="851848" y="365125"/>
            <a:ext cx="10515600" cy="1325563"/>
          </a:xfrm>
        </p:spPr>
        <p:txBody>
          <a:bodyPr/>
          <a:lstStyle/>
          <a:p>
            <a:r>
              <a:rPr kumimoji="1" lang="ja-JP" altLang="en-US" dirty="0"/>
              <a:t>しかし</a:t>
            </a:r>
          </a:p>
        </p:txBody>
      </p:sp>
      <p:sp>
        <p:nvSpPr>
          <p:cNvPr id="3" name="コンテンツ プレースホルダー 2">
            <a:extLst>
              <a:ext uri="{FF2B5EF4-FFF2-40B4-BE49-F238E27FC236}">
                <a16:creationId xmlns:a16="http://schemas.microsoft.com/office/drawing/2014/main" id="{6D317725-F234-4FB9-A428-613D4C3D5065}"/>
              </a:ext>
            </a:extLst>
          </p:cNvPr>
          <p:cNvSpPr>
            <a:spLocks noGrp="1"/>
          </p:cNvSpPr>
          <p:nvPr>
            <p:ph idx="1"/>
          </p:nvPr>
        </p:nvSpPr>
        <p:spPr>
          <a:xfrm>
            <a:off x="838200" y="1253052"/>
            <a:ext cx="10515600" cy="849336"/>
          </a:xfrm>
        </p:spPr>
        <p:txBody>
          <a:bodyPr/>
          <a:lstStyle/>
          <a:p>
            <a:r>
              <a:rPr kumimoji="1" lang="ja-JP" altLang="en-US" dirty="0"/>
              <a:t>デキ</a:t>
            </a:r>
            <a:r>
              <a:rPr kumimoji="1" lang="ja-JP" altLang="en-US" dirty="0" err="1"/>
              <a:t>る</a:t>
            </a:r>
            <a:r>
              <a:rPr kumimoji="1" lang="en-US" altLang="ja-JP" dirty="0" err="1"/>
              <a:t>Kaggler</a:t>
            </a:r>
            <a:r>
              <a:rPr kumimoji="1" lang="ja-JP" altLang="en-US" dirty="0"/>
              <a:t>の多くは</a:t>
            </a:r>
            <a:r>
              <a:rPr kumimoji="1" lang="en-US" altLang="ja-JP" dirty="0"/>
              <a:t>Pythonista</a:t>
            </a:r>
            <a:r>
              <a:rPr kumimoji="1" lang="ja-JP" altLang="en-US" dirty="0"/>
              <a:t>😢</a:t>
            </a:r>
          </a:p>
        </p:txBody>
      </p:sp>
      <p:pic>
        <p:nvPicPr>
          <p:cNvPr id="5" name="図 4">
            <a:extLst>
              <a:ext uri="{FF2B5EF4-FFF2-40B4-BE49-F238E27FC236}">
                <a16:creationId xmlns:a16="http://schemas.microsoft.com/office/drawing/2014/main" id="{F335EC42-8A53-49A1-8447-96CD4907C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93" y="1719693"/>
            <a:ext cx="10072146" cy="5094351"/>
          </a:xfrm>
          <a:prstGeom prst="rect">
            <a:avLst/>
          </a:prstGeom>
        </p:spPr>
      </p:pic>
      <p:pic>
        <p:nvPicPr>
          <p:cNvPr id="8" name="図 7">
            <a:extLst>
              <a:ext uri="{FF2B5EF4-FFF2-40B4-BE49-F238E27FC236}">
                <a16:creationId xmlns:a16="http://schemas.microsoft.com/office/drawing/2014/main" id="{6F72D4C7-32DB-4EFE-B1BE-99DA5379A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739" y="2850506"/>
            <a:ext cx="4331040" cy="3997883"/>
          </a:xfrm>
          <a:prstGeom prst="rect">
            <a:avLst/>
          </a:prstGeom>
        </p:spPr>
      </p:pic>
      <p:sp>
        <p:nvSpPr>
          <p:cNvPr id="9" name="正方形/長方形 8">
            <a:extLst>
              <a:ext uri="{FF2B5EF4-FFF2-40B4-BE49-F238E27FC236}">
                <a16:creationId xmlns:a16="http://schemas.microsoft.com/office/drawing/2014/main" id="{F76F3646-85EA-4557-B3A4-123FC4377D1F}"/>
              </a:ext>
            </a:extLst>
          </p:cNvPr>
          <p:cNvSpPr/>
          <p:nvPr/>
        </p:nvSpPr>
        <p:spPr>
          <a:xfrm>
            <a:off x="8720919" y="2860117"/>
            <a:ext cx="445979" cy="39978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7D335F9C-0D4F-4442-86C6-DF5003145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800" y="365125"/>
            <a:ext cx="2286000" cy="819150"/>
          </a:xfrm>
          <a:prstGeom prst="rect">
            <a:avLst/>
          </a:prstGeom>
        </p:spPr>
      </p:pic>
    </p:spTree>
    <p:extLst>
      <p:ext uri="{BB962C8B-B14F-4D97-AF65-F5344CB8AC3E}">
        <p14:creationId xmlns:p14="http://schemas.microsoft.com/office/powerpoint/2010/main" val="194512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3D7A6AB-9B35-4496-BEAF-2F4DE034E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384" y="3060368"/>
            <a:ext cx="1092146" cy="955628"/>
          </a:xfrm>
          <a:prstGeom prst="rect">
            <a:avLst/>
          </a:prstGeom>
        </p:spPr>
      </p:pic>
      <p:sp>
        <p:nvSpPr>
          <p:cNvPr id="2" name="タイトル 1">
            <a:extLst>
              <a:ext uri="{FF2B5EF4-FFF2-40B4-BE49-F238E27FC236}">
                <a16:creationId xmlns:a16="http://schemas.microsoft.com/office/drawing/2014/main" id="{FAEA5366-5B87-44BB-B290-505038D616E2}"/>
              </a:ext>
            </a:extLst>
          </p:cNvPr>
          <p:cNvSpPr>
            <a:spLocks noGrp="1"/>
          </p:cNvSpPr>
          <p:nvPr>
            <p:ph type="title"/>
          </p:nvPr>
        </p:nvSpPr>
        <p:spPr/>
        <p:txBody>
          <a:bodyPr/>
          <a:lstStyle/>
          <a:p>
            <a:r>
              <a:rPr kumimoji="1" lang="ja-JP" altLang="en-US" dirty="0"/>
              <a:t>伝えたいこと①</a:t>
            </a:r>
          </a:p>
        </p:txBody>
      </p:sp>
      <p:sp>
        <p:nvSpPr>
          <p:cNvPr id="3" name="コンテンツ プレースホルダー 2">
            <a:extLst>
              <a:ext uri="{FF2B5EF4-FFF2-40B4-BE49-F238E27FC236}">
                <a16:creationId xmlns:a16="http://schemas.microsoft.com/office/drawing/2014/main" id="{6D317725-F234-4FB9-A428-613D4C3D5065}"/>
              </a:ext>
            </a:extLst>
          </p:cNvPr>
          <p:cNvSpPr>
            <a:spLocks noGrp="1"/>
          </p:cNvSpPr>
          <p:nvPr>
            <p:ph idx="1"/>
          </p:nvPr>
        </p:nvSpPr>
        <p:spPr>
          <a:xfrm>
            <a:off x="838200" y="3429000"/>
            <a:ext cx="10515600" cy="849336"/>
          </a:xfrm>
        </p:spPr>
        <p:txBody>
          <a:bodyPr>
            <a:normAutofit/>
          </a:bodyPr>
          <a:lstStyle/>
          <a:p>
            <a:pPr marL="0" indent="0" algn="ctr">
              <a:buNone/>
            </a:pPr>
            <a:r>
              <a:rPr kumimoji="1" lang="ja-JP" altLang="en-US" sz="4800" dirty="0"/>
              <a:t>みんなも</a:t>
            </a:r>
            <a:r>
              <a:rPr kumimoji="1" lang="en-US" altLang="ja-JP" sz="4800" dirty="0"/>
              <a:t>Kaggle</a:t>
            </a:r>
            <a:r>
              <a:rPr kumimoji="1" lang="ja-JP" altLang="en-US" sz="4800" dirty="0"/>
              <a:t>　になろう</a:t>
            </a:r>
          </a:p>
        </p:txBody>
      </p:sp>
      <p:pic>
        <p:nvPicPr>
          <p:cNvPr id="5" name="図 4">
            <a:extLst>
              <a:ext uri="{FF2B5EF4-FFF2-40B4-BE49-F238E27FC236}">
                <a16:creationId xmlns:a16="http://schemas.microsoft.com/office/drawing/2014/main" id="{20A05BE6-2907-438A-979F-6380922C5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7800" y="365125"/>
            <a:ext cx="2286000" cy="819150"/>
          </a:xfrm>
          <a:prstGeom prst="rect">
            <a:avLst/>
          </a:prstGeom>
        </p:spPr>
      </p:pic>
    </p:spTree>
    <p:extLst>
      <p:ext uri="{BB962C8B-B14F-4D97-AF65-F5344CB8AC3E}">
        <p14:creationId xmlns:p14="http://schemas.microsoft.com/office/powerpoint/2010/main" val="410725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2817F-E73A-4FCA-B05B-5E4595DF0722}"/>
              </a:ext>
            </a:extLst>
          </p:cNvPr>
          <p:cNvSpPr>
            <a:spLocks noGrp="1"/>
          </p:cNvSpPr>
          <p:nvPr>
            <p:ph type="title"/>
          </p:nvPr>
        </p:nvSpPr>
        <p:spPr/>
        <p:txBody>
          <a:bodyPr/>
          <a:lstStyle/>
          <a:p>
            <a:r>
              <a:rPr kumimoji="1" lang="ja-JP" altLang="en-US" dirty="0"/>
              <a:t>参加したコンペ</a:t>
            </a:r>
            <a:br>
              <a:rPr lang="en-US" altLang="ja-JP" dirty="0"/>
            </a:br>
            <a:r>
              <a:rPr kumimoji="1" lang="ja-JP" altLang="en-US" dirty="0"/>
              <a:t> </a:t>
            </a:r>
            <a:r>
              <a:rPr kumimoji="1" lang="en-US" altLang="ja-JP" dirty="0"/>
              <a:t>Santander</a:t>
            </a:r>
            <a:r>
              <a:rPr lang="ja-JP" altLang="en-US" dirty="0"/>
              <a:t> </a:t>
            </a:r>
            <a:r>
              <a:rPr lang="en-US" altLang="ja-JP" dirty="0"/>
              <a:t>Value Prediction</a:t>
            </a:r>
            <a:endParaRPr kumimoji="1" lang="ja-JP" altLang="en-US" u="sng" dirty="0">
              <a:solidFill>
                <a:schemeClr val="accent1"/>
              </a:solidFill>
            </a:endParaRPr>
          </a:p>
        </p:txBody>
      </p:sp>
      <p:sp>
        <p:nvSpPr>
          <p:cNvPr id="3" name="コンテンツ プレースホルダー 2">
            <a:extLst>
              <a:ext uri="{FF2B5EF4-FFF2-40B4-BE49-F238E27FC236}">
                <a16:creationId xmlns:a16="http://schemas.microsoft.com/office/drawing/2014/main" id="{0F44ADD1-307A-4171-B41D-8C51FF129C26}"/>
              </a:ext>
            </a:extLst>
          </p:cNvPr>
          <p:cNvSpPr>
            <a:spLocks noGrp="1"/>
          </p:cNvSpPr>
          <p:nvPr>
            <p:ph idx="1"/>
          </p:nvPr>
        </p:nvSpPr>
        <p:spPr/>
        <p:txBody>
          <a:bodyPr>
            <a:normAutofit lnSpcReduction="10000"/>
          </a:bodyPr>
          <a:lstStyle/>
          <a:p>
            <a:r>
              <a:rPr kumimoji="1" lang="ja-JP" altLang="en-US" dirty="0"/>
              <a:t>匿名化された提供データを使って「ターゲットスコア」を予測する</a:t>
            </a:r>
            <a:endParaRPr kumimoji="1" lang="en-US" altLang="ja-JP" dirty="0"/>
          </a:p>
          <a:p>
            <a:pPr lvl="1"/>
            <a:r>
              <a:rPr kumimoji="1" lang="ja-JP" altLang="en-US" sz="3600" b="1" dirty="0">
                <a:solidFill>
                  <a:srgbClr val="FF0000"/>
                </a:solidFill>
              </a:rPr>
              <a:t>回帰分析</a:t>
            </a:r>
            <a:r>
              <a:rPr kumimoji="1" lang="ja-JP" altLang="en-US" dirty="0"/>
              <a:t>っぽいフレームワーク</a:t>
            </a:r>
            <a:endParaRPr kumimoji="1" lang="en-US" altLang="ja-JP" dirty="0"/>
          </a:p>
          <a:p>
            <a:pPr lvl="1"/>
            <a:r>
              <a:rPr kumimoji="1" lang="ja-JP" altLang="en-US" dirty="0"/>
              <a:t>画像認識や複数のデータマージなどのないシンプルな課題</a:t>
            </a:r>
            <a:endParaRPr kumimoji="1" lang="en-US" altLang="ja-JP" dirty="0"/>
          </a:p>
          <a:p>
            <a:pPr lvl="1"/>
            <a:r>
              <a:rPr lang="ja-JP" altLang="en-US" dirty="0"/>
              <a:t>ポンコツ</a:t>
            </a:r>
            <a:r>
              <a:rPr lang="en-US" altLang="ja-JP" dirty="0"/>
              <a:t>PC</a:t>
            </a:r>
            <a:r>
              <a:rPr lang="ja-JP" altLang="en-US" dirty="0"/>
              <a:t>でも</a:t>
            </a:r>
            <a:r>
              <a:rPr lang="en-US" altLang="ja-JP" dirty="0"/>
              <a:t>(</a:t>
            </a:r>
            <a:r>
              <a:rPr lang="ja-JP" altLang="en-US" dirty="0"/>
              <a:t>ギリ</a:t>
            </a:r>
            <a:r>
              <a:rPr lang="en-US" altLang="ja-JP" dirty="0"/>
              <a:t>)</a:t>
            </a:r>
            <a:r>
              <a:rPr lang="ja-JP" altLang="en-US" dirty="0"/>
              <a:t>やっていける</a:t>
            </a:r>
            <a:endParaRPr kumimoji="1" lang="en-US" altLang="ja-JP" dirty="0"/>
          </a:p>
          <a:p>
            <a:pPr lvl="2"/>
            <a:r>
              <a:rPr lang="ja-JP" altLang="en-US" dirty="0"/>
              <a:t>別コンペの</a:t>
            </a:r>
            <a:r>
              <a:rPr lang="en-US" altLang="ja-JP" dirty="0"/>
              <a:t>Home Credit</a:t>
            </a:r>
            <a:r>
              <a:rPr lang="ja-JP" altLang="en-US" dirty="0" err="1"/>
              <a:t>はメ</a:t>
            </a:r>
            <a:r>
              <a:rPr lang="ja-JP" altLang="en-US" dirty="0"/>
              <a:t>モリが足りなくて断念しました</a:t>
            </a:r>
            <a:endParaRPr lang="en-US" altLang="ja-JP" dirty="0"/>
          </a:p>
          <a:p>
            <a:pPr lvl="2"/>
            <a:r>
              <a:rPr lang="ja-JP" altLang="en-US" dirty="0"/>
              <a:t>そんなときは</a:t>
            </a:r>
            <a:r>
              <a:rPr lang="en-US" altLang="ja-JP" sz="2800" b="1" u="sng" dirty="0">
                <a:solidFill>
                  <a:srgbClr val="FF0000"/>
                </a:solidFill>
              </a:rPr>
              <a:t>AWS</a:t>
            </a:r>
            <a:r>
              <a:rPr lang="ja-JP" altLang="en-US" sz="2800" b="1" u="sng" dirty="0">
                <a:solidFill>
                  <a:srgbClr val="FF0000"/>
                </a:solidFill>
              </a:rPr>
              <a:t>とか</a:t>
            </a:r>
            <a:r>
              <a:rPr lang="en-US" altLang="ja-JP" sz="2800" b="1" u="sng" dirty="0">
                <a:solidFill>
                  <a:srgbClr val="FF0000"/>
                </a:solidFill>
              </a:rPr>
              <a:t>GCP</a:t>
            </a:r>
            <a:r>
              <a:rPr lang="ja-JP" altLang="en-US" dirty="0"/>
              <a:t>とか使おう，勉強した上で．</a:t>
            </a:r>
            <a:endParaRPr lang="en-US" altLang="ja-JP" dirty="0"/>
          </a:p>
          <a:p>
            <a:pPr lvl="2"/>
            <a:endParaRPr lang="en-US" altLang="ja-JP" dirty="0"/>
          </a:p>
          <a:p>
            <a:r>
              <a:rPr kumimoji="1" lang="en-US" altLang="ja-JP" dirty="0"/>
              <a:t>4000×4000</a:t>
            </a:r>
            <a:r>
              <a:rPr kumimoji="1" lang="ja-JP" altLang="en-US" dirty="0"/>
              <a:t>の規模の</a:t>
            </a:r>
            <a:r>
              <a:rPr kumimoji="1" lang="ja-JP" altLang="en-US" sz="3600" b="1" dirty="0">
                <a:solidFill>
                  <a:srgbClr val="FF0000"/>
                </a:solidFill>
              </a:rPr>
              <a:t>スパースなデータ構造</a:t>
            </a:r>
            <a:endParaRPr kumimoji="1" lang="en-US" altLang="ja-JP" b="1" dirty="0">
              <a:solidFill>
                <a:srgbClr val="FF0000"/>
              </a:solidFill>
            </a:endParaRPr>
          </a:p>
          <a:p>
            <a:pPr lvl="1"/>
            <a:r>
              <a:rPr lang="ja-JP" altLang="en-US" dirty="0"/>
              <a:t>スパース</a:t>
            </a:r>
            <a:r>
              <a:rPr lang="en-US" altLang="ja-JP" dirty="0"/>
              <a:t>:</a:t>
            </a:r>
            <a:r>
              <a:rPr lang="ja-JP" altLang="en-US" dirty="0"/>
              <a:t> データの値がほとんど</a:t>
            </a:r>
            <a:r>
              <a:rPr lang="en-US" altLang="ja-JP" dirty="0"/>
              <a:t>0</a:t>
            </a:r>
          </a:p>
          <a:p>
            <a:pPr lvl="1"/>
            <a:r>
              <a:rPr kumimoji="1" lang="ja-JP" altLang="en-US" dirty="0"/>
              <a:t>「意味のある」データを見つけ出す必要がある</a:t>
            </a:r>
          </a:p>
        </p:txBody>
      </p:sp>
    </p:spTree>
    <p:extLst>
      <p:ext uri="{BB962C8B-B14F-4D97-AF65-F5344CB8AC3E}">
        <p14:creationId xmlns:p14="http://schemas.microsoft.com/office/powerpoint/2010/main" val="39910806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2591</Words>
  <Application>Microsoft Office PowerPoint</Application>
  <PresentationFormat>ワイド画面</PresentationFormat>
  <Paragraphs>340</Paragraphs>
  <Slides>33</Slides>
  <Notes>28</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HGS創英角ﾎﾟｯﾌﾟ体</vt:lpstr>
      <vt:lpstr>HG創英角ﾎﾟｯﾌﾟ体</vt:lpstr>
      <vt:lpstr>游ゴシック</vt:lpstr>
      <vt:lpstr>游ゴシック Light</vt:lpstr>
      <vt:lpstr>Arial</vt:lpstr>
      <vt:lpstr>Lucida Console</vt:lpstr>
      <vt:lpstr>Office テーマ</vt:lpstr>
      <vt:lpstr>caretパッケージを使ってXGBoostをkaggleコンペで 実装してみた</vt:lpstr>
      <vt:lpstr>caretパッケージを使ってXGBoostをkaggleコンペで 実装してみた</vt:lpstr>
      <vt:lpstr>Q. 誰？　A. @0_u0</vt:lpstr>
      <vt:lpstr>今日ライトニングに伝えること</vt:lpstr>
      <vt:lpstr>kaggle #とは</vt:lpstr>
      <vt:lpstr>kaggle #とは</vt:lpstr>
      <vt:lpstr>しかし</vt:lpstr>
      <vt:lpstr>伝えたいこと①</vt:lpstr>
      <vt:lpstr>参加したコンペ  Santander Value Prediction</vt:lpstr>
      <vt:lpstr>Santander #とは</vt:lpstr>
      <vt:lpstr>Sorekara do Shitano</vt:lpstr>
      <vt:lpstr>Sorekara do Shitano</vt:lpstr>
      <vt:lpstr>Sorekara do Shitano</vt:lpstr>
      <vt:lpstr>PowerPoint プレゼンテーション</vt:lpstr>
      <vt:lpstr>PowerPoint プレゼンテーション</vt:lpstr>
      <vt:lpstr>PowerPoint プレゼンテーション</vt:lpstr>
      <vt:lpstr>Leakageの発覚</vt:lpstr>
      <vt:lpstr>伝えたいこと ②</vt:lpstr>
      <vt:lpstr>Sorekara do Shitano</vt:lpstr>
      <vt:lpstr>XGBoost　#とは</vt:lpstr>
      <vt:lpstr>RでXGBoostしたいとき</vt:lpstr>
      <vt:lpstr>caretパッケージによる実装</vt:lpstr>
      <vt:lpstr>caretパッケージによる実装</vt:lpstr>
      <vt:lpstr>caretパッケージによる実装</vt:lpstr>
      <vt:lpstr>きぬいとの結果</vt:lpstr>
      <vt:lpstr>きぬいとの結果</vt:lpstr>
      <vt:lpstr>伝えたいこと ③</vt:lpstr>
      <vt:lpstr>伝えたいこと ③’</vt:lpstr>
      <vt:lpstr>Next Challenges...</vt:lpstr>
      <vt:lpstr>PowerPoint プレゼンテーション</vt:lpstr>
      <vt:lpstr>XGBoost　#とは</vt:lpstr>
      <vt:lpstr>前処理</vt:lpstr>
      <vt:lpstr>その結果？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caretパッケージを使ったXGBoostのformula型実装</dc:title>
  <dc:creator>ITO</dc:creator>
  <cp:lastModifiedBy>ITO</cp:lastModifiedBy>
  <cp:revision>53</cp:revision>
  <dcterms:created xsi:type="dcterms:W3CDTF">2018-08-26T12:24:27Z</dcterms:created>
  <dcterms:modified xsi:type="dcterms:W3CDTF">2018-09-01T08:43:11Z</dcterms:modified>
</cp:coreProperties>
</file>