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1" r:id="rId9"/>
    <p:sldId id="270" r:id="rId10"/>
    <p:sldId id="263" r:id="rId11"/>
    <p:sldId id="268" r:id="rId12"/>
    <p:sldId id="269" r:id="rId13"/>
    <p:sldId id="271" r:id="rId14"/>
    <p:sldId id="280" r:id="rId15"/>
    <p:sldId id="272" r:id="rId16"/>
    <p:sldId id="273" r:id="rId17"/>
    <p:sldId id="281" r:id="rId18"/>
    <p:sldId id="276" r:id="rId19"/>
    <p:sldId id="262" r:id="rId20"/>
    <p:sldId id="285" r:id="rId21"/>
    <p:sldId id="277" r:id="rId22"/>
    <p:sldId id="278" r:id="rId23"/>
    <p:sldId id="279" r:id="rId24"/>
    <p:sldId id="274" r:id="rId25"/>
    <p:sldId id="275" r:id="rId26"/>
    <p:sldId id="283" r:id="rId27"/>
    <p:sldId id="260" r:id="rId28"/>
    <p:sldId id="284" r:id="rId29"/>
    <p:sldId id="26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4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3332E-065A-4E34-A30F-13ACFEC3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B55980-46FA-424F-8856-967FF87D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9AC73-969B-4125-A76B-EDBBCF3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CA35-B2B7-4F19-B119-FF1B2D9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1AC1-91A6-4C8F-AE18-1FCA8F4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0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44034-405B-4AC3-8BC7-BAD8A16B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44053-03B0-432A-A1C6-F09DCBEE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7A99F-4097-435B-8F22-714FDC5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DB393-226F-4B6F-965D-204A3CD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9CC35-F60F-4ECF-8269-AB2445C0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CC3BB-811E-4BF4-98C3-C82D6985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C5C848-B461-4CD9-9CEF-F0ADE769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C5E36-16AE-4998-892D-F3B6A817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133B3-61ED-450B-9290-BDF631D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F0C7C-115D-4EB1-B29C-01FC9D89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4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8CCF-51BF-4167-B095-3DB3986E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858B7-E43E-4E37-A65E-CD82D84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0CBE1-4995-4797-B1C4-3D55D1B1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981F4-261B-4479-9879-4A3ACF29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FB85D-B8D5-4B69-9480-A12F08E8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5BB7E-A08C-4518-85F3-40FB8265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7D05D-E974-47BE-9CB5-08999844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57F75-CD14-45B1-AF80-0A8D42EE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E3AA5-D77E-4D9A-A3F6-7579C13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4B442-26F0-4432-AB00-02B34B8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C5DD-6E22-4577-AC0C-C3E93B37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3A517-B614-4ABA-8FAB-DABBCE44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DD587A-18DD-456E-931A-7C7680C8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651D6B-74AA-4336-A6E7-A424720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AB2AD-815E-486C-BE8E-0651170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8F66B-28C5-4FB1-A1F4-10C3E541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2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35FE0-70E0-4D1A-8697-567059A0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818499-0586-4C0F-9EF4-09D50505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160955-2E12-4977-9410-5F8966A9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BEABB6-F851-4332-B60D-E8081DD8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57982F-C8E8-4F6E-9306-F5D89D34E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7A9307-E094-4BF6-8951-296E186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A1DE1C-6927-46E9-82B6-A2382780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559B25-4A5D-48ED-BF5D-3EE9463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F7C-3D56-49C5-8F34-D24EB65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C66CFB-C722-4590-8437-537130F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2074D2-394C-453C-AE78-AE50E9B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530F94-A77D-4C7D-BE44-21118B4B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E02AA4-F9A5-468E-93E3-68E4BC59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382896-2276-483C-9519-FC267EF6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A8604-2F11-4EEB-8538-D830C65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B0D64-79F6-4D6D-B094-A269447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8F4FA-30F7-4272-8404-0FC606BF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20B73-6EBC-4963-87ED-51B58BD5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08151-E33F-45E1-942B-EF25ABB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E6E95-834E-4694-8BE0-ECA6CA1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92726-C90B-44BF-9678-D23BAC3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5CA9-3DF6-4052-A686-137D96E0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01995-EABD-44C3-9822-E685E9587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5B09-70BF-4A80-99B0-B305041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9221B-1ADA-496A-A0BD-16F10155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B609A8-CC8C-45FA-8D34-23C9B87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05B32-8C32-4459-AC72-B5445C1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28DC8-5D88-4F21-BEF2-70EC28E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78C21-AA19-47E0-9131-63AB5967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00A0D-4AF7-4C20-8A78-D0332929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0AD62-F1F1-42A9-B4E7-EF3A0620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D281D-0E25-4FBB-868B-E26D0B78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akuti.me/note/leakage/" TargetMode="External"/><Relationship Id="rId2" Type="http://schemas.openxmlformats.org/officeDocument/2006/relationships/hyperlink" Target="https://tjo.hatenablog.com/entry/2016/01/27/2356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opepo.github.io/caret/train-models-by-tag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31580-9D30-4F40-989B-AECE41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パッケージを使った</a:t>
            </a:r>
            <a:r>
              <a:rPr kumimoji="1" lang="en-US" altLang="ja-JP" dirty="0" err="1"/>
              <a:t>XGBoost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formula</a:t>
            </a:r>
            <a:r>
              <a:rPr kumimoji="1" lang="ja-JP" altLang="en-US" dirty="0"/>
              <a:t>型実装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 Y. Knot(@0_u0)</a:t>
            </a:r>
          </a:p>
        </p:txBody>
      </p:sp>
    </p:spTree>
    <p:extLst>
      <p:ext uri="{BB962C8B-B14F-4D97-AF65-F5344CB8AC3E}">
        <p14:creationId xmlns:p14="http://schemas.microsoft.com/office/powerpoint/2010/main" val="203758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CBE1A-1B90-4621-A0C1-9A7E17BE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E7792-ABAD-48C5-8FB0-2FA1AC8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意味のあるデータを選び出す</a:t>
            </a:r>
            <a:endParaRPr kumimoji="1" lang="en-US" altLang="ja-JP" dirty="0"/>
          </a:p>
          <a:p>
            <a:pPr lvl="1"/>
            <a:r>
              <a:rPr lang="en-US" altLang="ja-JP" dirty="0"/>
              <a:t>Kaggle:</a:t>
            </a:r>
            <a:r>
              <a:rPr lang="ja-JP" altLang="en-US" dirty="0"/>
              <a:t> </a:t>
            </a:r>
            <a:r>
              <a:rPr lang="en-US" altLang="ja-JP" dirty="0"/>
              <a:t>Kernel</a:t>
            </a:r>
            <a:r>
              <a:rPr lang="ja-JP" altLang="en-US" dirty="0"/>
              <a:t>という知識の集まる場がある</a:t>
            </a:r>
            <a:endParaRPr lang="en-US" altLang="ja-JP" dirty="0"/>
          </a:p>
          <a:p>
            <a:pPr lvl="1"/>
            <a:r>
              <a:rPr lang="ja-JP" altLang="en-US" dirty="0"/>
              <a:t>そこで「分散が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たり目的変数との相関が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たりするやつ」を使わないことにするといいらしい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こんなことをしました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46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DEA49-C57E-499F-8223-15C3BFEA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F21FA-F12C-4BCA-98DC-D56E9888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data.matrix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"spearman")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findCorrelation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(cutoff = .98)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altLang="ja-JP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GetZeroVar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(x)!=0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B684693-2FED-4BEE-A936-31DF33200A1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30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caret::</a:t>
            </a:r>
            <a:r>
              <a:rPr lang="en-US" altLang="ja-JP" dirty="0" err="1"/>
              <a:t>findCorrelation</a:t>
            </a:r>
            <a:r>
              <a:rPr lang="en-US" altLang="ja-JP" dirty="0"/>
              <a:t>(): </a:t>
            </a:r>
            <a:r>
              <a:rPr lang="ja-JP" altLang="en-US" dirty="0"/>
              <a:t>相関係数の</a:t>
            </a:r>
            <a:r>
              <a:rPr lang="en-US" altLang="ja-JP" dirty="0"/>
              <a:t>cutoff</a:t>
            </a:r>
            <a:r>
              <a:rPr lang="ja-JP" altLang="en-US" dirty="0"/>
              <a:t>基準に満たない変数を返す</a:t>
            </a:r>
            <a:endParaRPr lang="en-US" altLang="ja-JP" dirty="0"/>
          </a:p>
          <a:p>
            <a:r>
              <a:rPr lang="ja-JP" altLang="en-US" dirty="0"/>
              <a:t>分散が</a:t>
            </a:r>
            <a:r>
              <a:rPr lang="en-US" altLang="ja-JP" dirty="0"/>
              <a:t>0</a:t>
            </a:r>
            <a:r>
              <a:rPr lang="ja-JP" altLang="en-US" dirty="0"/>
              <a:t>であるような変数もついでに削る</a:t>
            </a:r>
            <a:endParaRPr lang="en-US" altLang="ja-JP" dirty="0"/>
          </a:p>
          <a:p>
            <a:r>
              <a:rPr lang="ja-JP" altLang="en-US" dirty="0"/>
              <a:t>申し訳程度の</a:t>
            </a:r>
            <a:r>
              <a:rPr lang="en-US" altLang="ja-JP" dirty="0"/>
              <a:t>tidy</a:t>
            </a:r>
            <a:r>
              <a:rPr lang="ja-JP" altLang="en-US" dirty="0"/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70335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D4155-CBCD-4176-BD35-D114C79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90FF0-5F71-4891-B2DB-A9DA756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11221" cy="4351338"/>
          </a:xfrm>
        </p:spPr>
        <p:txBody>
          <a:bodyPr/>
          <a:lstStyle/>
          <a:p>
            <a:r>
              <a:rPr kumimoji="1" lang="ja-JP" altLang="en-US" dirty="0"/>
              <a:t>相関行列が作れます</a:t>
            </a:r>
            <a:endParaRPr kumimoji="1" lang="en-US" altLang="ja-JP" dirty="0"/>
          </a:p>
          <a:p>
            <a:r>
              <a:rPr kumimoji="1" lang="en-US" altLang="ja-JP" dirty="0" err="1"/>
              <a:t>corrplot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corrplot</a:t>
            </a:r>
            <a:r>
              <a:rPr kumimoji="1" lang="en-US" altLang="ja-JP" dirty="0"/>
              <a:t>()</a:t>
            </a:r>
            <a:r>
              <a:rPr kumimoji="1" lang="ja-JP" altLang="en-US" dirty="0"/>
              <a:t>関数による描写</a:t>
            </a:r>
            <a:endParaRPr kumimoji="1" lang="en-US" altLang="ja-JP" dirty="0"/>
          </a:p>
          <a:p>
            <a:pPr lvl="1"/>
            <a:r>
              <a:rPr lang="en-US" altLang="ja-JP" dirty="0" err="1"/>
              <a:t>corrr</a:t>
            </a:r>
            <a:r>
              <a:rPr lang="ja-JP" altLang="en-US" dirty="0"/>
              <a:t>パッケージでも似たことができそう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青が濃いほど</a:t>
            </a:r>
            <a:r>
              <a:rPr kumimoji="1" lang="en-US" altLang="ja-JP" dirty="0"/>
              <a:t>1</a:t>
            </a:r>
            <a:r>
              <a:rPr lang="ja-JP" altLang="en-US" dirty="0"/>
              <a:t>に近い</a:t>
            </a:r>
            <a:endParaRPr lang="en-US" altLang="ja-JP" dirty="0"/>
          </a:p>
          <a:p>
            <a:r>
              <a:rPr kumimoji="1" lang="ja-JP" altLang="en-US" dirty="0"/>
              <a:t>よ</a:t>
            </a:r>
            <a:r>
              <a:rPr kumimoji="1" lang="ja-JP" altLang="en-US" dirty="0" err="1"/>
              <a:t>ーし</a:t>
            </a:r>
            <a:r>
              <a:rPr kumimoji="1" lang="ja-JP" altLang="en-US" dirty="0"/>
              <a:t>分析</a:t>
            </a:r>
            <a:r>
              <a:rPr lang="ja-JP" altLang="en-US" dirty="0"/>
              <a:t>するｚ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6F9AB1-1C61-4238-85AE-4BC805E3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5" y="1825624"/>
            <a:ext cx="7592705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B5EBB7-039F-4149-8DD7-B2A7807C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02" y="518615"/>
            <a:ext cx="8523961" cy="60937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671FB6-87A7-48BA-8287-F6B0F158A677}"/>
              </a:ext>
            </a:extLst>
          </p:cNvPr>
          <p:cNvSpPr txBox="1"/>
          <p:nvPr/>
        </p:nvSpPr>
        <p:spPr>
          <a:xfrm>
            <a:off x="1596788" y="109181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https://www.kaggle.com/titericz/the-property-by-giba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77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F21AC6-82F9-499C-9F2A-DBAC8CC7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9" y="392373"/>
            <a:ext cx="12221099" cy="605882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B92361-CAC7-416E-819F-E4C0790BFF91}"/>
              </a:ext>
            </a:extLst>
          </p:cNvPr>
          <p:cNvCxnSpPr/>
          <p:nvPr/>
        </p:nvCxnSpPr>
        <p:spPr>
          <a:xfrm>
            <a:off x="764275" y="1173707"/>
            <a:ext cx="11177516" cy="4148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2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166A-1AE2-4F80-B2D0-8C7FF53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の発覚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F017-AD5C-4157-884C-FA670B87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 本来分析側が</a:t>
            </a:r>
            <a:r>
              <a:rPr kumimoji="1" lang="ja-JP" altLang="en-US" b="1" dirty="0">
                <a:solidFill>
                  <a:srgbClr val="FF0000"/>
                </a:solidFill>
              </a:rPr>
              <a:t>「知らないはず」</a:t>
            </a:r>
            <a:r>
              <a:rPr kumimoji="1" lang="ja-JP" altLang="en-US" dirty="0"/>
              <a:t>の情報が</a:t>
            </a:r>
            <a:r>
              <a:rPr kumimoji="1" lang="ja-JP" altLang="en-US" b="1" dirty="0">
                <a:solidFill>
                  <a:srgbClr val="FF0000"/>
                </a:solidFill>
              </a:rPr>
              <a:t>漏洩し</a:t>
            </a:r>
            <a:r>
              <a:rPr kumimoji="1" lang="ja-JP" altLang="en-US" dirty="0"/>
              <a:t>分析モデルに組み込むこと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 過学習が起き，</a:t>
            </a:r>
            <a:r>
              <a:rPr lang="ja-JP" altLang="en-US" b="1" dirty="0">
                <a:solidFill>
                  <a:srgbClr val="FF0000"/>
                </a:solidFill>
              </a:rPr>
              <a:t>「予測が</a:t>
            </a:r>
            <a:r>
              <a:rPr lang="en-US" altLang="ja-JP" b="1" dirty="0">
                <a:solidFill>
                  <a:srgbClr val="FF0000"/>
                </a:solidFill>
              </a:rPr>
              <a:t>100%</a:t>
            </a:r>
            <a:r>
              <a:rPr lang="ja-JP" altLang="en-US" b="1" dirty="0">
                <a:solidFill>
                  <a:srgbClr val="FF0000"/>
                </a:solidFill>
              </a:rPr>
              <a:t>当たるモデル」</a:t>
            </a:r>
            <a:r>
              <a:rPr lang="ja-JP" altLang="en-US" dirty="0"/>
              <a:t>とかが生まれる要因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今回は行・列で時系列のデータだったことが発覚</a:t>
            </a:r>
            <a:endParaRPr lang="en-US" altLang="ja-JP" dirty="0"/>
          </a:p>
          <a:p>
            <a:pPr lvl="1"/>
            <a:r>
              <a:rPr lang="ja-JP" altLang="en-US" dirty="0"/>
              <a:t>行が単位時間ごとの時系列，列は説明変数のログ</a:t>
            </a:r>
            <a:endParaRPr lang="en-US" altLang="ja-JP" dirty="0"/>
          </a:p>
          <a:p>
            <a:pPr lvl="1"/>
            <a:r>
              <a:rPr lang="ja-JP" altLang="en-US" dirty="0"/>
              <a:t>使うべき変数が</a:t>
            </a:r>
            <a:r>
              <a:rPr lang="en-US" altLang="ja-JP" dirty="0"/>
              <a:t>46</a:t>
            </a:r>
            <a:r>
              <a:rPr lang="ja-JP" altLang="en-US" dirty="0"/>
              <a:t>個くらいに定まる</a:t>
            </a:r>
            <a:endParaRPr lang="en-US" altLang="ja-JP" dirty="0"/>
          </a:p>
          <a:p>
            <a:pPr lvl="1"/>
            <a:r>
              <a:rPr lang="ja-JP" altLang="en-US" dirty="0"/>
              <a:t>その変数ラベルも</a:t>
            </a:r>
            <a:r>
              <a:rPr lang="en-US" altLang="ja-JP" dirty="0"/>
              <a:t>Kernel</a:t>
            </a:r>
            <a:r>
              <a:rPr lang="ja-JP" altLang="en-US" dirty="0"/>
              <a:t>で共有される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Leakage</a:t>
            </a:r>
            <a:r>
              <a:rPr lang="ja-JP" altLang="en-US" dirty="0"/>
              <a:t>に関する参考は</a:t>
            </a:r>
            <a:endParaRPr lang="en-US" altLang="ja-JP" dirty="0"/>
          </a:p>
          <a:p>
            <a:pPr lvl="1"/>
            <a:r>
              <a:rPr lang="en-US" altLang="ja-JP" dirty="0"/>
              <a:t>TJO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https://tjo.hatenablog.com/entry/2016/01/27/235620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takuti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3"/>
              </a:rPr>
              <a:t>https://takuti.me/note/leakage/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F3118-39DA-4163-800B-48500C3B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D520B-90AD-4A23-856C-F6136B0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スコアレースが過熱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そこまで</a:t>
            </a:r>
            <a:r>
              <a:rPr lang="en-US" altLang="ja-JP" dirty="0"/>
              <a:t>1.xx</a:t>
            </a:r>
            <a:r>
              <a:rPr lang="ja-JP" altLang="en-US" dirty="0"/>
              <a:t>台だったランキングが</a:t>
            </a:r>
            <a:r>
              <a:rPr lang="en-US" altLang="ja-JP" dirty="0"/>
              <a:t>0.5</a:t>
            </a:r>
            <a:r>
              <a:rPr lang="ja-JP" altLang="en-US" dirty="0"/>
              <a:t>を軽く切る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今回の</a:t>
            </a:r>
            <a:r>
              <a:rPr lang="en-US" altLang="ja-JP" dirty="0"/>
              <a:t>1</a:t>
            </a:r>
            <a:r>
              <a:rPr lang="ja-JP" altLang="en-US" dirty="0"/>
              <a:t>位は</a:t>
            </a:r>
            <a:r>
              <a:rPr lang="en-US" altLang="ja-JP" dirty="0"/>
              <a:t>0.47</a:t>
            </a:r>
            <a:r>
              <a:rPr lang="ja-JP" altLang="en-US" dirty="0"/>
              <a:t>くらい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14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②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Leakage</a:t>
            </a:r>
            <a:r>
              <a:rPr kumimoji="1" lang="ja-JP" altLang="en-US" sz="4800" dirty="0" err="1"/>
              <a:t>には</a:t>
            </a:r>
            <a:r>
              <a:rPr kumimoji="1" lang="ja-JP" altLang="en-US" sz="4800" dirty="0"/>
              <a:t>気をつけよう！</a:t>
            </a:r>
          </a:p>
        </p:txBody>
      </p:sp>
    </p:spTree>
    <p:extLst>
      <p:ext uri="{BB962C8B-B14F-4D97-AF65-F5344CB8AC3E}">
        <p14:creationId xmlns:p14="http://schemas.microsoft.com/office/powerpoint/2010/main" val="282530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9E7B-7856-4809-9834-A5D2966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0540A-C58A-4290-B188-2683CFEA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いろいろグレーゾーンに染まり始める</a:t>
            </a:r>
            <a:endParaRPr kumimoji="1" lang="en-US" altLang="ja-JP" dirty="0"/>
          </a:p>
          <a:p>
            <a:pPr lvl="1"/>
            <a:r>
              <a:rPr lang="en-US" altLang="ja-JP" dirty="0"/>
              <a:t>Leakage</a:t>
            </a:r>
            <a:r>
              <a:rPr lang="ja-JP" altLang="en-US" dirty="0"/>
              <a:t>の変数を使ったり</a:t>
            </a:r>
            <a:endParaRPr lang="en-US" altLang="ja-JP" dirty="0"/>
          </a:p>
          <a:p>
            <a:pPr lvl="1"/>
            <a:r>
              <a:rPr lang="en-US" altLang="ja-JP" dirty="0"/>
              <a:t>Kernel</a:t>
            </a:r>
            <a:r>
              <a:rPr lang="ja-JP" altLang="en-US" dirty="0"/>
              <a:t>で公開されている</a:t>
            </a:r>
            <a:r>
              <a:rPr lang="en-US" altLang="ja-JP" dirty="0"/>
              <a:t>Submission</a:t>
            </a:r>
            <a:r>
              <a:rPr lang="ja-JP" altLang="en-US" dirty="0"/>
              <a:t>のスコアを借りてスコア精度高めたり</a:t>
            </a:r>
            <a:r>
              <a:rPr lang="en-US" altLang="ja-JP" dirty="0"/>
              <a:t>(Blending)</a:t>
            </a:r>
          </a:p>
          <a:p>
            <a:endParaRPr kumimoji="1" lang="en-US" altLang="ja-JP" dirty="0"/>
          </a:p>
          <a:p>
            <a:r>
              <a:rPr lang="ja-JP" altLang="en-US" dirty="0"/>
              <a:t>方法はいろいろ</a:t>
            </a:r>
            <a:endParaRPr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に偏ったデータなので負の二項回帰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1.98)</a:t>
            </a:r>
          </a:p>
          <a:p>
            <a:pPr lvl="1"/>
            <a:r>
              <a:rPr lang="ja-JP" altLang="en-US" dirty="0"/>
              <a:t>機械学習らしくランダムフォレスト  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1.47)</a:t>
            </a:r>
          </a:p>
          <a:p>
            <a:pPr lvl="1"/>
            <a:r>
              <a:rPr lang="en-US" altLang="ja-JP" dirty="0"/>
              <a:t>caret</a:t>
            </a:r>
            <a:r>
              <a:rPr lang="ja-JP" altLang="en-US" dirty="0"/>
              <a:t>パッケージによる</a:t>
            </a:r>
            <a:r>
              <a:rPr lang="en-US" altLang="ja-JP" dirty="0" err="1"/>
              <a:t>xgboost</a:t>
            </a:r>
            <a:r>
              <a:rPr lang="ja-JP" altLang="en-US" dirty="0"/>
              <a:t>         </a:t>
            </a:r>
            <a:r>
              <a:rPr lang="en-US" altLang="ja-JP" dirty="0"/>
              <a:t>(RMSLE: 1.39)</a:t>
            </a:r>
            <a:r>
              <a:rPr lang="ja-JP" altLang="en-US" dirty="0"/>
              <a:t>←ハイスコア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22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8C37A-2873-48A8-B7BC-DD5ECD9E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　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A0FAAB-A4EE-4530-955E-2993814B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trike="sngStrike" dirty="0"/>
              <a:t>実はよく知らない</a:t>
            </a:r>
            <a:r>
              <a:rPr lang="en-US" altLang="ja-JP" dirty="0" err="1"/>
              <a:t>eXtreme</a:t>
            </a:r>
            <a:r>
              <a:rPr lang="en-US" altLang="ja-JP" dirty="0"/>
              <a:t> Gradient Boost</a:t>
            </a:r>
            <a:endParaRPr kumimoji="1" lang="en-US" altLang="ja-JP" strike="sngStrike" dirty="0"/>
          </a:p>
          <a:p>
            <a:r>
              <a:rPr lang="ja-JP" altLang="en-US" dirty="0"/>
              <a:t>乱暴に言えば</a:t>
            </a:r>
            <a:r>
              <a:rPr lang="en-US" altLang="ja-JP" dirty="0"/>
              <a:t>Random Forest</a:t>
            </a:r>
            <a:r>
              <a:rPr lang="ja-JP" altLang="en-US" dirty="0"/>
              <a:t>と勾配</a:t>
            </a:r>
            <a:r>
              <a:rPr lang="en-US" altLang="ja-JP" dirty="0"/>
              <a:t>Boosting</a:t>
            </a:r>
            <a:r>
              <a:rPr lang="ja-JP" altLang="en-US" dirty="0"/>
              <a:t>の合わせ技</a:t>
            </a:r>
            <a:endParaRPr lang="en-US" altLang="ja-JP" dirty="0"/>
          </a:p>
          <a:p>
            <a:pPr lvl="1"/>
            <a:r>
              <a:rPr lang="ja-JP" altLang="en-US" dirty="0"/>
              <a:t>機械学習の合わせ技で生まれた手法を「アンサンブル学習」という</a:t>
            </a:r>
            <a:endParaRPr lang="en-US" altLang="ja-JP" dirty="0"/>
          </a:p>
          <a:p>
            <a:pPr lvl="1"/>
            <a:r>
              <a:rPr lang="en-US" altLang="ja-JP" dirty="0"/>
              <a:t>Random Forest</a:t>
            </a:r>
            <a:r>
              <a:rPr lang="ja-JP" altLang="en-US" dirty="0" err="1"/>
              <a:t>は過</a:t>
            </a:r>
            <a:r>
              <a:rPr lang="ja-JP" altLang="en-US" dirty="0"/>
              <a:t>学習になりやすい</a:t>
            </a:r>
            <a:r>
              <a:rPr lang="en-US" altLang="ja-JP" dirty="0"/>
              <a:t>(</a:t>
            </a:r>
            <a:r>
              <a:rPr lang="ja-JP" altLang="en-US" dirty="0"/>
              <a:t>パラメタチューニングが多くないため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勾配</a:t>
            </a:r>
            <a:r>
              <a:rPr lang="en-US" altLang="ja-JP" dirty="0"/>
              <a:t>Boosting</a:t>
            </a:r>
            <a:r>
              <a:rPr lang="ja-JP" altLang="en-US" dirty="0"/>
              <a:t>は予測が正確だけどパラメタチューニングがしんどい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は</a:t>
            </a:r>
            <a:r>
              <a:rPr lang="en-US" altLang="ja-JP" dirty="0"/>
              <a:t>……	</a:t>
            </a:r>
          </a:p>
          <a:p>
            <a:pPr lvl="1"/>
            <a:r>
              <a:rPr lang="ja-JP" altLang="en-US" dirty="0"/>
              <a:t>スパースデータに強い</a:t>
            </a:r>
            <a:endParaRPr lang="en-US" altLang="ja-JP" dirty="0"/>
          </a:p>
          <a:p>
            <a:pPr lvl="1"/>
            <a:r>
              <a:rPr lang="ja-JP" altLang="en-US" dirty="0"/>
              <a:t>計算が速い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19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0544A-6868-48A1-BAF6-91E9CBF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(@</a:t>
            </a:r>
            <a:r>
              <a:rPr kumimoji="1" lang="en-US" altLang="ja-JP" dirty="0"/>
              <a:t>0_u0)</a:t>
            </a:r>
            <a:r>
              <a:rPr kumimoji="1" lang="ja-JP" altLang="en-US" dirty="0"/>
              <a:t> ← 誰？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1AFCB-C103-4119-818D-82AC867C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. Y. Knot(</a:t>
            </a:r>
            <a:r>
              <a:rPr kumimoji="1" lang="ja-JP" altLang="en-US" dirty="0"/>
              <a:t>と書いて「きぬいと」と読む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『</a:t>
            </a:r>
            <a:r>
              <a:rPr lang="ja-JP" altLang="en-US" dirty="0" err="1"/>
              <a:t>きぬ</a:t>
            </a:r>
            <a:r>
              <a:rPr lang="ja-JP" altLang="en-US" dirty="0"/>
              <a:t>いと</a:t>
            </a:r>
            <a:r>
              <a:rPr lang="en-US" altLang="ja-JP" dirty="0"/>
              <a:t>』</a:t>
            </a:r>
            <a:r>
              <a:rPr lang="ja-JP" altLang="en-US" dirty="0" err="1"/>
              <a:t>っぽく</a:t>
            </a:r>
            <a:r>
              <a:rPr lang="ja-JP" altLang="en-US" dirty="0"/>
              <a:t>読ませてかつ英語っぽい表記を追求した結果</a:t>
            </a:r>
            <a:endParaRPr lang="en-US" altLang="ja-JP" dirty="0"/>
          </a:p>
          <a:p>
            <a:pPr lvl="1"/>
            <a:r>
              <a:rPr lang="ja-JP" altLang="en-US" dirty="0"/>
              <a:t>「きぬいと」呼ばれに慣れすぎて，実名で呼ばれるとダメになる</a:t>
            </a:r>
            <a:endParaRPr lang="en-US" altLang="ja-JP" dirty="0"/>
          </a:p>
          <a:p>
            <a:pPr lvl="1"/>
            <a:r>
              <a:rPr lang="en-US" altLang="ja-JP" dirty="0"/>
              <a:t>ID</a:t>
            </a:r>
            <a:r>
              <a:rPr lang="ja-JP" altLang="en-US" dirty="0"/>
              <a:t>の</a:t>
            </a:r>
            <a:r>
              <a:rPr lang="en-US" altLang="ja-JP" dirty="0"/>
              <a:t>0_u0</a:t>
            </a:r>
            <a:r>
              <a:rPr lang="ja-JP" altLang="en-US" dirty="0"/>
              <a:t>は「</a:t>
            </a:r>
            <a:r>
              <a:rPr lang="en-US" altLang="ja-JP" dirty="0"/>
              <a:t>4</a:t>
            </a:r>
            <a:r>
              <a:rPr lang="ja-JP" altLang="en-US" dirty="0"/>
              <a:t>文字</a:t>
            </a:r>
            <a:r>
              <a:rPr lang="en-US" altLang="ja-JP" dirty="0"/>
              <a:t>ID</a:t>
            </a:r>
            <a:r>
              <a:rPr lang="ja-JP" altLang="en-US" dirty="0" err="1"/>
              <a:t>って</a:t>
            </a:r>
            <a:r>
              <a:rPr lang="ja-JP" altLang="en-US" dirty="0"/>
              <a:t>希少らしいぜ」つってつけました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あまり意識してないけど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(@0_u0)</a:t>
            </a:r>
            <a:r>
              <a:rPr lang="ja-JP" altLang="en-US" dirty="0" err="1">
                <a:solidFill>
                  <a:schemeClr val="bg1">
                    <a:lumMod val="50000"/>
                  </a:schemeClr>
                </a:solidFill>
              </a:rPr>
              <a:t>って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顔に見えるらしい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ja-JP" dirty="0"/>
          </a:p>
          <a:p>
            <a:r>
              <a:rPr lang="en-US" altLang="ja-JP" dirty="0"/>
              <a:t>mstdn.jp</a:t>
            </a:r>
            <a:r>
              <a:rPr lang="ja-JP" altLang="en-US" dirty="0"/>
              <a:t>でも同</a:t>
            </a:r>
            <a:r>
              <a:rPr lang="en-US" altLang="ja-JP" dirty="0"/>
              <a:t>ID(@0_u0)</a:t>
            </a:r>
            <a:r>
              <a:rPr lang="ja-JP" altLang="en-US" dirty="0" err="1"/>
              <a:t>です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何とは言わないが転活してます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50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21C75-323C-46E8-82C4-1A70A9AF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で</a:t>
            </a:r>
            <a:r>
              <a:rPr lang="en-US" altLang="ja-JP" dirty="0" err="1"/>
              <a:t>XGBoost</a:t>
            </a:r>
            <a:r>
              <a:rPr lang="ja-JP" altLang="en-US" dirty="0"/>
              <a:t>したいとき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89A91-70F9-4965-BA9F-DEDE01C4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73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パッケージがある</a:t>
            </a:r>
            <a:endParaRPr kumimoji="1" lang="en-US" altLang="ja-JP" dirty="0"/>
          </a:p>
          <a:p>
            <a:pPr lvl="1"/>
            <a:r>
              <a:rPr lang="ja-JP" altLang="en-US" dirty="0"/>
              <a:t>分析するデータは</a:t>
            </a:r>
            <a:r>
              <a:rPr lang="en-US" altLang="ja-JP" dirty="0"/>
              <a:t>matrix</a:t>
            </a:r>
            <a:r>
              <a:rPr lang="ja-JP" altLang="en-US" dirty="0"/>
              <a:t>型でないといけない</a:t>
            </a:r>
            <a:endParaRPr lang="en-US" altLang="ja-JP" dirty="0"/>
          </a:p>
          <a:p>
            <a:pPr lvl="2"/>
            <a:r>
              <a:rPr lang="ja-JP" altLang="en-US" dirty="0"/>
              <a:t>大きなデータを扱う場合</a:t>
            </a:r>
            <a:r>
              <a:rPr lang="en-US" altLang="ja-JP" dirty="0"/>
              <a:t>matrix</a:t>
            </a:r>
            <a:r>
              <a:rPr lang="ja-JP" altLang="en-US" dirty="0"/>
              <a:t>型が有効</a:t>
            </a:r>
            <a:endParaRPr lang="en-US" altLang="ja-JP" dirty="0"/>
          </a:p>
          <a:p>
            <a:pPr lvl="2"/>
            <a:r>
              <a:rPr lang="ja-JP" altLang="en-US" dirty="0"/>
              <a:t>「機械学習」「ビッグデータ」「えーあい」という文脈ではこのフォーマットはアリ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lm</a:t>
            </a:r>
            <a:r>
              <a:rPr lang="en-US" altLang="ja-JP" dirty="0"/>
              <a:t>()</a:t>
            </a:r>
            <a:r>
              <a:rPr lang="ja-JP" altLang="en-US" dirty="0"/>
              <a:t>関数及び</a:t>
            </a:r>
            <a:r>
              <a:rPr lang="en-US" altLang="ja-JP" dirty="0" err="1"/>
              <a:t>glm</a:t>
            </a:r>
            <a:r>
              <a:rPr lang="en-US" altLang="ja-JP" dirty="0"/>
              <a:t>()</a:t>
            </a:r>
            <a:r>
              <a:rPr lang="ja-JP" altLang="en-US" dirty="0"/>
              <a:t>関数による回帰</a:t>
            </a:r>
            <a:r>
              <a:rPr lang="en-US" altLang="ja-JP" dirty="0"/>
              <a:t>: </a:t>
            </a:r>
            <a:r>
              <a:rPr lang="en-US" altLang="ja-JP" dirty="0" err="1"/>
              <a:t>data.frame</a:t>
            </a:r>
            <a:r>
              <a:rPr lang="ja-JP" altLang="en-US" dirty="0"/>
              <a:t>型</a:t>
            </a:r>
            <a:endParaRPr lang="en-US" altLang="ja-JP" dirty="0"/>
          </a:p>
          <a:p>
            <a:pPr lvl="1"/>
            <a:r>
              <a:rPr lang="en-US" altLang="ja-JP" dirty="0" err="1"/>
              <a:t>randomForest</a:t>
            </a:r>
            <a:r>
              <a:rPr lang="ja-JP" altLang="en-US" dirty="0"/>
              <a:t>パッケージ</a:t>
            </a:r>
            <a:r>
              <a:rPr lang="en-US" altLang="ja-JP" dirty="0"/>
              <a:t>: </a:t>
            </a:r>
            <a:r>
              <a:rPr lang="en-US" altLang="ja-JP" dirty="0" err="1"/>
              <a:t>data.frame</a:t>
            </a:r>
            <a:r>
              <a:rPr lang="ja-JP" altLang="en-US" dirty="0"/>
              <a:t>型</a:t>
            </a:r>
            <a:endParaRPr lang="en-US" altLang="ja-JP" dirty="0"/>
          </a:p>
          <a:p>
            <a:pPr lvl="1"/>
            <a:r>
              <a:rPr kumimoji="1" lang="ja-JP" altLang="en-US" dirty="0" err="1"/>
              <a:t>きぬ</a:t>
            </a:r>
            <a:r>
              <a:rPr kumimoji="1" lang="ja-JP" altLang="en-US" dirty="0"/>
              <a:t>いとが使い慣れている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data.frame</a:t>
            </a:r>
            <a:r>
              <a:rPr kumimoji="1" lang="ja-JP" altLang="en-US" dirty="0"/>
              <a:t>型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sz="3200" dirty="0"/>
              <a:t>モデル間比較とかしてみたいし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3200" dirty="0" err="1"/>
              <a:t>data.frame</a:t>
            </a:r>
            <a:r>
              <a:rPr lang="ja-JP" altLang="en-US" sz="3200" dirty="0"/>
              <a:t>型で</a:t>
            </a:r>
            <a:r>
              <a:rPr lang="en-US" altLang="ja-JP" sz="3200" dirty="0" err="1"/>
              <a:t>XGBoost</a:t>
            </a:r>
            <a:r>
              <a:rPr lang="ja-JP" altLang="en-US" sz="3200" dirty="0"/>
              <a:t>実装できたりしない？</a:t>
            </a:r>
            <a:endParaRPr kumimoji="1" lang="en-US" altLang="ja-JP" sz="32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機械学習の手法を</a:t>
            </a:r>
            <a:r>
              <a:rPr kumimoji="1" lang="ja-JP" altLang="en-US" b="1" dirty="0"/>
              <a:t>統一的</a:t>
            </a:r>
            <a:r>
              <a:rPr kumimoji="1" lang="ja-JP" altLang="en-US" dirty="0"/>
              <a:t>に扱うことができる</a:t>
            </a:r>
            <a:endParaRPr kumimoji="1" lang="en-US" altLang="ja-JP" dirty="0"/>
          </a:p>
          <a:p>
            <a:pPr lvl="2"/>
            <a:r>
              <a:rPr lang="ja-JP" altLang="en-US" dirty="0"/>
              <a:t>指定する引数</a:t>
            </a:r>
            <a:r>
              <a:rPr kumimoji="1" lang="ja-JP" altLang="en-US" dirty="0"/>
              <a:t>のフォーマットが一貫している</a:t>
            </a:r>
            <a:endParaRPr kumimoji="1" lang="en-US" altLang="ja-JP" dirty="0"/>
          </a:p>
          <a:p>
            <a:pPr lvl="2"/>
            <a:r>
              <a:rPr lang="ja-JP" altLang="en-US" dirty="0"/>
              <a:t>目的変数と特徴量を</a:t>
            </a:r>
            <a:r>
              <a:rPr lang="en-US" altLang="ja-JP" dirty="0"/>
              <a:t>formula</a:t>
            </a:r>
            <a:r>
              <a:rPr lang="ja-JP" altLang="en-US" dirty="0"/>
              <a:t>型で実装できる</a:t>
            </a:r>
            <a:endParaRPr kumimoji="1" lang="en-US" altLang="ja-JP" dirty="0"/>
          </a:p>
          <a:p>
            <a:pPr lvl="2"/>
            <a:r>
              <a:rPr lang="ja-JP" altLang="en-US" dirty="0"/>
              <a:t>方法は</a:t>
            </a:r>
            <a:r>
              <a:rPr lang="en-US" altLang="ja-JP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method</a:t>
            </a:r>
            <a:r>
              <a:rPr lang="ja-JP" altLang="en-US" dirty="0"/>
              <a:t>引数で指定できる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どう使う？→</a:t>
            </a:r>
            <a:r>
              <a:rPr lang="en-US" altLang="ja-JP" dirty="0"/>
              <a:t>caret::train()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44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data = </a:t>
            </a:r>
            <a:r>
              <a:rPr kumimoji="1"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#</a:t>
            </a:r>
            <a:r>
              <a:rPr kumimoji="1"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学習データ</a:t>
            </a:r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kumimoji="1"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caret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::train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(target ~. , method = 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“</a:t>
            </a:r>
            <a:r>
              <a:rPr lang="en-US" altLang="ja-JP" sz="2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xgbTree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cv))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“.”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で「データフレーム内のすべての特徴量」を指定できる．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関数で交差検証も実行してくれる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ハイパーパラメータのチューニングも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tuneLength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や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tuneGrid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を引数にして設定可能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構造が全部一緒なので，データフレームを統一して方法別の予測結果の比較が簡単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Method</a:t>
            </a:r>
            <a:r>
              <a:rPr lang="ja-JP" alt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には</a:t>
            </a:r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いろいろな方法が使えたりする．</a:t>
            </a:r>
            <a:endParaRPr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xgboost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(Tree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・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Linear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で指定する名前が違う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randomForest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L1, L2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正則化回帰もできる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その他の方法は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http://topepo.github.io/caret/train-models-by-tag.html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を参照．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予測は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predict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(model,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newdata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kumimoji="1" lang="ja-JP" alt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kumimoji="1" lang="ja-JP" altLang="en-US" dirty="0">
                <a:latin typeface="+mj-lt"/>
              </a:rPr>
              <a:t>計算量が多いと実行が終わらない</a:t>
            </a:r>
            <a:r>
              <a:rPr kumimoji="1" lang="en-US" altLang="ja-JP" dirty="0">
                <a:latin typeface="+mj-lt"/>
              </a:rPr>
              <a:t>(</a:t>
            </a:r>
            <a:r>
              <a:rPr kumimoji="1" lang="ja-JP" altLang="en-US" dirty="0">
                <a:latin typeface="+mj-lt"/>
              </a:rPr>
              <a:t>計算</a:t>
            </a:r>
            <a:r>
              <a:rPr kumimoji="1" lang="en-US" altLang="ja-JP" dirty="0">
                <a:latin typeface="+mj-lt"/>
              </a:rPr>
              <a:t>……</a:t>
            </a:r>
            <a:r>
              <a:rPr kumimoji="1" lang="ja-JP" altLang="en-US" dirty="0">
                <a:latin typeface="+mj-lt"/>
              </a:rPr>
              <a:t>速いか？</a:t>
            </a:r>
            <a:r>
              <a:rPr kumimoji="1" lang="en-US" altLang="ja-JP" dirty="0">
                <a:latin typeface="+mj-lt"/>
              </a:rPr>
              <a:t>)</a:t>
            </a:r>
          </a:p>
          <a:p>
            <a:pPr lvl="1"/>
            <a:r>
              <a:rPr lang="ja-JP" altLang="en-US" dirty="0" err="1">
                <a:latin typeface="+mj-lt"/>
              </a:rPr>
              <a:t>きぬ</a:t>
            </a:r>
            <a:r>
              <a:rPr lang="ja-JP" altLang="en-US" dirty="0">
                <a:latin typeface="+mj-lt"/>
              </a:rPr>
              <a:t>いと環境</a:t>
            </a:r>
            <a:r>
              <a:rPr lang="en-US" altLang="ja-JP" dirty="0">
                <a:latin typeface="+mj-lt"/>
              </a:rPr>
              <a:t>(Memory: 8GB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CPU: Core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i5)</a:t>
            </a:r>
            <a:r>
              <a:rPr lang="ja-JP" altLang="en-US" dirty="0">
                <a:latin typeface="+mj-lt"/>
              </a:rPr>
              <a:t>だと交差検証つき</a:t>
            </a:r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に</a:t>
            </a:r>
            <a:r>
              <a:rPr lang="en-US" altLang="ja-JP" dirty="0">
                <a:latin typeface="+mj-lt"/>
              </a:rPr>
              <a:t>5</a:t>
            </a:r>
            <a:r>
              <a:rPr lang="ja-JP" altLang="en-US" dirty="0">
                <a:latin typeface="+mj-lt"/>
              </a:rPr>
              <a:t>時間かかる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PC</a:t>
            </a:r>
            <a:r>
              <a:rPr lang="ja-JP" altLang="en-US" dirty="0">
                <a:latin typeface="+mj-lt"/>
              </a:rPr>
              <a:t>の買い替え </a:t>
            </a:r>
            <a:r>
              <a:rPr lang="en-US" altLang="ja-JP" dirty="0">
                <a:latin typeface="+mj-lt"/>
              </a:rPr>
              <a:t>or </a:t>
            </a:r>
            <a:r>
              <a:rPr lang="en-US" altLang="ja-JP" dirty="0" err="1">
                <a:latin typeface="+mj-lt"/>
              </a:rPr>
              <a:t>doParallel</a:t>
            </a:r>
            <a:r>
              <a:rPr lang="ja-JP" altLang="en-US" dirty="0">
                <a:latin typeface="+mj-lt"/>
              </a:rPr>
              <a:t>パッケージによる並列計算で乗り切れ</a:t>
            </a:r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パッケージと結果がちょっと変わる？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パッケージ未体験なので風の噂レベル</a:t>
            </a:r>
            <a:endParaRPr lang="en-US" altLang="ja-JP" dirty="0">
              <a:latin typeface="+mj-lt"/>
            </a:endParaRPr>
          </a:p>
          <a:p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3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91B52-1AC0-4ED3-9116-C8A8A304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76312E4-90F8-491A-B2FF-6CBEF1A3B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0" y="2659950"/>
            <a:ext cx="11694439" cy="1538100"/>
          </a:xfrm>
        </p:spPr>
      </p:pic>
    </p:spTree>
    <p:extLst>
      <p:ext uri="{BB962C8B-B14F-4D97-AF65-F5344CB8AC3E}">
        <p14:creationId xmlns:p14="http://schemas.microsoft.com/office/powerpoint/2010/main" val="3404170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480D8-FBAC-4C37-B4EC-8178DE2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142784B-BB06-449B-872C-685DC47A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84" y="1662978"/>
            <a:ext cx="4676632" cy="4676632"/>
          </a:xfrm>
        </p:spPr>
      </p:pic>
    </p:spTree>
    <p:extLst>
      <p:ext uri="{BB962C8B-B14F-4D97-AF65-F5344CB8AC3E}">
        <p14:creationId xmlns:p14="http://schemas.microsoft.com/office/powerpoint/2010/main" val="80462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③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身の程を知ろう！</a:t>
            </a:r>
          </a:p>
        </p:txBody>
      </p:sp>
    </p:spTree>
    <p:extLst>
      <p:ext uri="{BB962C8B-B14F-4D97-AF65-F5344CB8AC3E}">
        <p14:creationId xmlns:p14="http://schemas.microsoft.com/office/powerpoint/2010/main" val="278192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2311D-21B2-4BB7-9124-D48C2A66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my</a:t>
            </a:r>
            <a:r>
              <a:rPr kumimoji="1" lang="ja-JP" altLang="en-US" dirty="0"/>
              <a:t> </a:t>
            </a:r>
            <a:r>
              <a:rPr kumimoji="1" lang="en-US" altLang="ja-JP" dirty="0"/>
              <a:t>LT is……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D7A4A-65C3-406B-9152-AB662E65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なんか</a:t>
            </a:r>
            <a:r>
              <a:rPr kumimoji="1" lang="en-US" altLang="ja-JP" dirty="0"/>
              <a:t>Leakage</a:t>
            </a:r>
            <a:r>
              <a:rPr lang="ja-JP" altLang="en-US" dirty="0"/>
              <a:t>が興味深い問題っぽいので調べて次回報告します．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で「進捗どうですか？」って言ってください．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23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CEE7CE-FC4E-405D-96DC-5CDD8B78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えんじょい！</a:t>
            </a:r>
          </a:p>
        </p:txBody>
      </p:sp>
    </p:spTree>
    <p:extLst>
      <p:ext uri="{BB962C8B-B14F-4D97-AF65-F5344CB8AC3E}">
        <p14:creationId xmlns:p14="http://schemas.microsoft.com/office/powerpoint/2010/main" val="2723383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7C136-C7F9-413D-A821-4D7BF75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r>
              <a:rPr lang="ja-JP" altLang="en-US" dirty="0"/>
              <a:t>　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1D2F8-1DAD-46DC-B800-89B342C3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FF0000"/>
                </a:solidFill>
              </a:rPr>
              <a:t>数式含めた説明</a:t>
            </a:r>
          </a:p>
        </p:txBody>
      </p:sp>
    </p:spTree>
    <p:extLst>
      <p:ext uri="{BB962C8B-B14F-4D97-AF65-F5344CB8AC3E}">
        <p14:creationId xmlns:p14="http://schemas.microsoft.com/office/powerpoint/2010/main" val="81623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D46EE-8E36-43EB-9EA0-69F501CF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今日伝わったら嬉しいこと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1E416-4905-4B87-AFC6-F64D2213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みんなも</a:t>
            </a:r>
            <a:r>
              <a:rPr kumimoji="1" lang="en-US" altLang="ja-JP" dirty="0"/>
              <a:t>Kaggle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で参加しよう←これ</a:t>
            </a:r>
            <a:r>
              <a:rPr kumimoji="1" lang="en-US" altLang="ja-JP" dirty="0"/>
              <a:t>9</a:t>
            </a:r>
            <a:r>
              <a:rPr kumimoji="1" lang="ja-JP" altLang="en-US" dirty="0"/>
              <a:t>割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機械学習</a:t>
            </a:r>
            <a:r>
              <a:rPr lang="en-US" altLang="ja-JP" dirty="0"/>
              <a:t>&gt;</a:t>
            </a:r>
            <a:r>
              <a:rPr lang="ja-JP" altLang="en-US" dirty="0"/>
              <a:t>予測</a:t>
            </a:r>
            <a:r>
              <a:rPr lang="en-US" altLang="ja-JP" dirty="0"/>
              <a:t>&gt;</a:t>
            </a:r>
            <a:r>
              <a:rPr lang="ja-JP" altLang="en-US" dirty="0"/>
              <a:t>アンサンブル学習</a:t>
            </a:r>
            <a:r>
              <a:rPr lang="en-US" altLang="ja-JP" dirty="0"/>
              <a:t>&gt;Boosting&gt;</a:t>
            </a:r>
            <a:r>
              <a:rPr lang="en-US" altLang="ja-JP" dirty="0" err="1"/>
              <a:t>XGBoost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パッケージはあるものの</a:t>
            </a:r>
            <a:r>
              <a:rPr lang="en-US" altLang="ja-JP" dirty="0"/>
              <a:t>……</a:t>
            </a:r>
          </a:p>
          <a:p>
            <a:pPr lvl="1"/>
            <a:r>
              <a:rPr lang="ja-JP" altLang="en-US" dirty="0"/>
              <a:t>多変量解析畑から上がってきた僕「</a:t>
            </a:r>
            <a:r>
              <a:rPr lang="en-US" altLang="ja-JP" dirty="0"/>
              <a:t>formula</a:t>
            </a:r>
            <a:r>
              <a:rPr lang="ja-JP" altLang="en-US" dirty="0"/>
              <a:t>形式じゃないと</a:t>
            </a:r>
            <a:r>
              <a:rPr lang="ja-JP" altLang="en-US" dirty="0" err="1"/>
              <a:t>やだ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kumimoji="1" lang="en-US" altLang="ja-JP" dirty="0"/>
              <a:t>???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caret</a:t>
            </a:r>
            <a:r>
              <a:rPr lang="ja-JP" altLang="en-US" dirty="0"/>
              <a:t>パッケージを使え</a:t>
            </a:r>
            <a:r>
              <a:rPr lang="en-US" altLang="ja-JP" dirty="0"/>
              <a:t>……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パッケージで機械学習を実装してみた</a:t>
            </a:r>
          </a:p>
        </p:txBody>
      </p:sp>
    </p:spTree>
    <p:extLst>
      <p:ext uri="{BB962C8B-B14F-4D97-AF65-F5344CB8AC3E}">
        <p14:creationId xmlns:p14="http://schemas.microsoft.com/office/powerpoint/2010/main" val="184941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B1703-B0D9-456E-9BA6-8E1E1DC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B82B4-23BA-4CB1-AEC1-A3C41CF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「データサイエンスのコンペティション」のコミュニティ</a:t>
            </a:r>
            <a:endParaRPr kumimoji="1" lang="en-US" altLang="ja-JP" dirty="0"/>
          </a:p>
          <a:p>
            <a:pPr lvl="1"/>
            <a:r>
              <a:rPr lang="ja-JP" altLang="en-US" dirty="0"/>
              <a:t>企業・法人がデータを提供</a:t>
            </a:r>
            <a:endParaRPr lang="en-US" altLang="ja-JP" dirty="0"/>
          </a:p>
          <a:p>
            <a:pPr lvl="1"/>
            <a:r>
              <a:rPr lang="ja-JP" altLang="en-US" dirty="0"/>
              <a:t>「精度の高い予測」や「いい感じの分類」などが課題となり，腕に自信のあるデータ野郎がこぞって競う</a:t>
            </a:r>
            <a:endParaRPr lang="en-US" altLang="ja-JP" dirty="0"/>
          </a:p>
          <a:p>
            <a:pPr lvl="2"/>
            <a:r>
              <a:rPr lang="ja-JP" altLang="en-US" dirty="0"/>
              <a:t>自信がなくても手を出せ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大体は</a:t>
            </a:r>
            <a:r>
              <a:rPr lang="en-US" altLang="ja-JP" dirty="0"/>
              <a:t>train.csv</a:t>
            </a:r>
            <a:r>
              <a:rPr lang="ja-JP" altLang="en-US" dirty="0"/>
              <a:t>を使って学習し</a:t>
            </a:r>
            <a:r>
              <a:rPr lang="en-US" altLang="ja-JP" dirty="0"/>
              <a:t>test.csv</a:t>
            </a:r>
            <a:r>
              <a:rPr lang="ja-JP" altLang="en-US" dirty="0"/>
              <a:t>で予測する形式</a:t>
            </a:r>
            <a:endParaRPr lang="en-US" altLang="ja-JP" dirty="0"/>
          </a:p>
          <a:p>
            <a:pPr lvl="1"/>
            <a:r>
              <a:rPr lang="en-US" altLang="ja-JP" dirty="0"/>
              <a:t>.csv</a:t>
            </a:r>
            <a:r>
              <a:rPr lang="ja-JP" altLang="en-US" dirty="0"/>
              <a:t>が</a:t>
            </a:r>
            <a:r>
              <a:rPr lang="en-US" altLang="ja-JP" dirty="0"/>
              <a:t>.json</a:t>
            </a:r>
            <a:r>
              <a:rPr lang="ja-JP" altLang="en-US" dirty="0" err="1"/>
              <a:t>だっ</a:t>
            </a:r>
            <a:r>
              <a:rPr lang="ja-JP" altLang="en-US" dirty="0"/>
              <a:t>たり</a:t>
            </a:r>
            <a:r>
              <a:rPr lang="en-US" altLang="ja-JP" dirty="0"/>
              <a:t>.</a:t>
            </a:r>
            <a:r>
              <a:rPr lang="en-US" altLang="ja-JP" dirty="0" err="1"/>
              <a:t>tsv</a:t>
            </a:r>
            <a:r>
              <a:rPr lang="ja-JP" altLang="en-US" dirty="0" err="1"/>
              <a:t>だっ</a:t>
            </a:r>
            <a:r>
              <a:rPr lang="ja-JP" altLang="en-US" dirty="0"/>
              <a:t>たりすることもある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99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6A104-7D3B-4003-8D3E-53D9850A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932C5-E05A-421D-A7DE-3B6A4A1D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やるメリットは多い</a:t>
            </a:r>
            <a:endParaRPr kumimoji="1"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データの前処理，分析，結果の取りまとめまでを一通りこなせる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いろいろな分野・いろいろな種類のデータをいじれる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世界中にいる「</a:t>
            </a:r>
            <a:r>
              <a:rPr kumimoji="1" lang="en-US" altLang="ja-JP" dirty="0"/>
              <a:t>3</a:t>
            </a:r>
            <a:r>
              <a:rPr kumimoji="1" lang="ja-JP" altLang="en-US" dirty="0"/>
              <a:t>度の飯よりデータ分析」な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がどんな方法を使ったのかを教えてくれる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タダ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18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しかし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9336"/>
          </a:xfrm>
        </p:spPr>
        <p:txBody>
          <a:bodyPr/>
          <a:lstStyle/>
          <a:p>
            <a:r>
              <a:rPr kumimoji="1" lang="ja-JP" altLang="en-US" dirty="0"/>
              <a:t>デキ</a:t>
            </a:r>
            <a:r>
              <a:rPr kumimoji="1" lang="ja-JP" altLang="en-US" dirty="0" err="1"/>
              <a:t>る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の多くは</a:t>
            </a:r>
            <a:r>
              <a:rPr kumimoji="1" lang="en-US" altLang="ja-JP" dirty="0"/>
              <a:t>Pythonista</a:t>
            </a:r>
            <a:r>
              <a:rPr kumimoji="1" lang="ja-JP" altLang="en-US" dirty="0"/>
              <a:t>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5EC42-8A53-49A1-8447-96CD4907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27" y="2224584"/>
            <a:ext cx="10072146" cy="50943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72D4C7-32DB-4EFE-B1BE-99DA5379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16" y="3139939"/>
            <a:ext cx="3934810" cy="363213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6F3646-85EA-4557-B3A4-123FC4377D1F}"/>
              </a:ext>
            </a:extLst>
          </p:cNvPr>
          <p:cNvSpPr/>
          <p:nvPr/>
        </p:nvSpPr>
        <p:spPr>
          <a:xfrm>
            <a:off x="8907591" y="3330054"/>
            <a:ext cx="259307" cy="3527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3D7A6AB-9B35-4496-BEAF-2F4DE034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4" y="3060368"/>
            <a:ext cx="1092146" cy="9556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みんなも</a:t>
            </a:r>
            <a:r>
              <a:rPr kumimoji="1" lang="en-US" altLang="ja-JP" sz="4800" dirty="0"/>
              <a:t>Kaggle</a:t>
            </a:r>
            <a:r>
              <a:rPr kumimoji="1" lang="ja-JP" altLang="en-US" sz="4800" dirty="0"/>
              <a:t>　になろう</a:t>
            </a:r>
          </a:p>
        </p:txBody>
      </p:sp>
    </p:spTree>
    <p:extLst>
      <p:ext uri="{BB962C8B-B14F-4D97-AF65-F5344CB8AC3E}">
        <p14:creationId xmlns:p14="http://schemas.microsoft.com/office/powerpoint/2010/main" val="410725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2817F-E73A-4FCA-B05B-5E4595DF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Santander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4ADD1-307A-4171-B41D-8C51FF12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匿名化された提供データを使って「ターゲットスコア」を予測する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回帰分析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画像認識や複数のデータマージなどのないシンプルな課題</a:t>
            </a:r>
            <a:endParaRPr kumimoji="1" lang="en-US" altLang="ja-JP" dirty="0"/>
          </a:p>
          <a:p>
            <a:pPr lvl="1"/>
            <a:r>
              <a:rPr lang="ja-JP" altLang="en-US" dirty="0"/>
              <a:t>ポンコツ</a:t>
            </a:r>
            <a:r>
              <a:rPr lang="en-US" altLang="ja-JP" dirty="0"/>
              <a:t>PC</a:t>
            </a:r>
            <a:r>
              <a:rPr lang="ja-JP" altLang="en-US" dirty="0"/>
              <a:t>でも</a:t>
            </a:r>
            <a:r>
              <a:rPr lang="en-US" altLang="ja-JP" dirty="0"/>
              <a:t>(</a:t>
            </a:r>
            <a:r>
              <a:rPr lang="ja-JP" altLang="en-US" dirty="0"/>
              <a:t>ギリ</a:t>
            </a:r>
            <a:r>
              <a:rPr lang="en-US" altLang="ja-JP" dirty="0"/>
              <a:t>)</a:t>
            </a:r>
            <a:r>
              <a:rPr lang="ja-JP" altLang="en-US" dirty="0"/>
              <a:t>やっていける</a:t>
            </a:r>
            <a:endParaRPr kumimoji="1" lang="en-US" altLang="ja-JP" dirty="0"/>
          </a:p>
          <a:p>
            <a:pPr lvl="2"/>
            <a:r>
              <a:rPr lang="ja-JP" altLang="en-US" dirty="0"/>
              <a:t>別コンペの</a:t>
            </a:r>
            <a:r>
              <a:rPr lang="en-US" altLang="ja-JP" dirty="0"/>
              <a:t>Home Credit</a:t>
            </a:r>
            <a:r>
              <a:rPr lang="ja-JP" altLang="en-US" dirty="0" err="1"/>
              <a:t>はメ</a:t>
            </a:r>
            <a:r>
              <a:rPr lang="ja-JP" altLang="en-US" dirty="0"/>
              <a:t>モリが足りなくて断念しました</a:t>
            </a:r>
            <a:endParaRPr lang="en-US" altLang="ja-JP" dirty="0"/>
          </a:p>
          <a:p>
            <a:pPr lvl="2"/>
            <a:r>
              <a:rPr lang="ja-JP" altLang="en-US" dirty="0"/>
              <a:t>そんなときは</a:t>
            </a:r>
            <a:r>
              <a:rPr lang="en-US" altLang="ja-JP" dirty="0"/>
              <a:t>AWS</a:t>
            </a:r>
            <a:r>
              <a:rPr lang="ja-JP" altLang="en-US" dirty="0"/>
              <a:t>とか</a:t>
            </a:r>
            <a:r>
              <a:rPr lang="en-US" altLang="ja-JP" dirty="0"/>
              <a:t>GCP</a:t>
            </a:r>
            <a:r>
              <a:rPr lang="ja-JP" altLang="en-US" dirty="0"/>
              <a:t>とか使おう，勉強した上で．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kumimoji="1" lang="en-US" altLang="ja-JP" dirty="0"/>
              <a:t>4000×4000</a:t>
            </a:r>
            <a:r>
              <a:rPr kumimoji="1" lang="ja-JP" altLang="en-US" dirty="0"/>
              <a:t>の規模のスパースなデータ構造</a:t>
            </a:r>
            <a:endParaRPr kumimoji="1" lang="en-US" altLang="ja-JP" dirty="0"/>
          </a:p>
          <a:p>
            <a:pPr lvl="1"/>
            <a:r>
              <a:rPr lang="ja-JP" altLang="en-US" dirty="0"/>
              <a:t>スパース</a:t>
            </a:r>
            <a:r>
              <a:rPr lang="en-US" altLang="ja-JP" dirty="0"/>
              <a:t>:</a:t>
            </a:r>
            <a:r>
              <a:rPr lang="ja-JP" altLang="en-US" dirty="0"/>
              <a:t> データの値がほとんど</a:t>
            </a:r>
            <a:r>
              <a:rPr lang="en-US" altLang="ja-JP" dirty="0"/>
              <a:t>0</a:t>
            </a:r>
          </a:p>
          <a:p>
            <a:pPr lvl="1"/>
            <a:r>
              <a:rPr kumimoji="1" lang="ja-JP" altLang="en-US" dirty="0"/>
              <a:t>「意味のある」データを見つけ出す必要がある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9108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749DB-F9AD-4C68-9297-F707F6B9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Santander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3A690-D736-4950-82A8-26D551B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9836" cy="1054053"/>
          </a:xfrm>
        </p:spPr>
        <p:txBody>
          <a:bodyPr/>
          <a:lstStyle/>
          <a:p>
            <a:r>
              <a:rPr kumimoji="1" lang="ja-JP" altLang="en-US" dirty="0"/>
              <a:t>本当にスパースなのか？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が多そう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E7B457-0B3B-4A88-A234-A5DFABBE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9" y="2879676"/>
            <a:ext cx="3768852" cy="23855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6715F06-E464-4C19-A147-9824CD3A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8" y="2875882"/>
            <a:ext cx="3768851" cy="23855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07D86B-4730-4AB4-A8ED-60939DA1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48" y="2875882"/>
            <a:ext cx="3768851" cy="23855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269DCA-2655-480E-9E6C-BB12EF2871C3}"/>
              </a:ext>
            </a:extLst>
          </p:cNvPr>
          <p:cNvSpPr txBox="1"/>
          <p:nvPr/>
        </p:nvSpPr>
        <p:spPr>
          <a:xfrm>
            <a:off x="1822379" y="52652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今回の目的変数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D336D4-B5B5-4E92-8BFC-F716CAA3AA65}"/>
              </a:ext>
            </a:extLst>
          </p:cNvPr>
          <p:cNvSpPr txBox="1"/>
          <p:nvPr/>
        </p:nvSpPr>
        <p:spPr>
          <a:xfrm>
            <a:off x="7668883" y="526525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今回の説明変数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の一部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F2BB01-A2FB-4B17-A33C-B5DD4C74EB49}"/>
              </a:ext>
            </a:extLst>
          </p:cNvPr>
          <p:cNvSpPr/>
          <p:nvPr/>
        </p:nvSpPr>
        <p:spPr>
          <a:xfrm>
            <a:off x="4657810" y="2879678"/>
            <a:ext cx="7534189" cy="238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3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1351</Words>
  <Application>Microsoft Office PowerPoint</Application>
  <PresentationFormat>ワイド画面</PresentationFormat>
  <Paragraphs>182</Paragraphs>
  <Slides>29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游ゴシック</vt:lpstr>
      <vt:lpstr>游ゴシック Light</vt:lpstr>
      <vt:lpstr>Arial</vt:lpstr>
      <vt:lpstr>Lucida Console</vt:lpstr>
      <vt:lpstr>Office テーマ</vt:lpstr>
      <vt:lpstr>caretパッケージを使ったXGBoostのformula型実装</vt:lpstr>
      <vt:lpstr>(@0_u0) ← 誰？</vt:lpstr>
      <vt:lpstr>今日伝わったら嬉しいこと</vt:lpstr>
      <vt:lpstr>Kaggle #とは</vt:lpstr>
      <vt:lpstr>Kaggle #とは</vt:lpstr>
      <vt:lpstr>しかし</vt:lpstr>
      <vt:lpstr>伝えたいこと①</vt:lpstr>
      <vt:lpstr>Santander #とは</vt:lpstr>
      <vt:lpstr>Santander #とは</vt:lpstr>
      <vt:lpstr>Sorekara do Shitano</vt:lpstr>
      <vt:lpstr>Sorekara do Shitano</vt:lpstr>
      <vt:lpstr>Sorekara do Shitano</vt:lpstr>
      <vt:lpstr>PowerPoint プレゼンテーション</vt:lpstr>
      <vt:lpstr>PowerPoint プレゼンテーション</vt:lpstr>
      <vt:lpstr>Leakageの発覚</vt:lpstr>
      <vt:lpstr>その結果</vt:lpstr>
      <vt:lpstr>伝えたいこと ②</vt:lpstr>
      <vt:lpstr>Sorekara do Shitano</vt:lpstr>
      <vt:lpstr>XGBoost　#とは</vt:lpstr>
      <vt:lpstr>RでXGBoostしたいとき</vt:lpstr>
      <vt:lpstr>caretパッケージによる実装</vt:lpstr>
      <vt:lpstr>caretパッケージによる実装</vt:lpstr>
      <vt:lpstr>caretパッケージによる実装</vt:lpstr>
      <vt:lpstr>きぬいとの結果</vt:lpstr>
      <vt:lpstr>きぬいとの結果</vt:lpstr>
      <vt:lpstr>伝えたいこと ③</vt:lpstr>
      <vt:lpstr>Next my LT is……</vt:lpstr>
      <vt:lpstr>PowerPoint プレゼンテーション</vt:lpstr>
      <vt:lpstr>XGBoost　#とは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caretパッケージを使ったXGBoostのformula型実装</dc:title>
  <dc:creator>ITO</dc:creator>
  <cp:lastModifiedBy>ITO</cp:lastModifiedBy>
  <cp:revision>21</cp:revision>
  <dcterms:created xsi:type="dcterms:W3CDTF">2018-08-26T12:24:27Z</dcterms:created>
  <dcterms:modified xsi:type="dcterms:W3CDTF">2018-09-01T02:09:54Z</dcterms:modified>
</cp:coreProperties>
</file>