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63" r:id="rId4"/>
    <p:sldId id="316" r:id="rId5"/>
    <p:sldId id="259" r:id="rId6"/>
    <p:sldId id="260" r:id="rId7"/>
    <p:sldId id="261" r:id="rId8"/>
    <p:sldId id="262" r:id="rId9"/>
    <p:sldId id="264" r:id="rId10"/>
    <p:sldId id="266" r:id="rId11"/>
    <p:sldId id="271" r:id="rId12"/>
    <p:sldId id="268" r:id="rId13"/>
    <p:sldId id="270" r:id="rId14"/>
    <p:sldId id="309" r:id="rId15"/>
    <p:sldId id="310" r:id="rId16"/>
    <p:sldId id="265" r:id="rId17"/>
    <p:sldId id="315" r:id="rId18"/>
    <p:sldId id="274" r:id="rId19"/>
    <p:sldId id="269" r:id="rId20"/>
    <p:sldId id="267" r:id="rId21"/>
    <p:sldId id="272" r:id="rId22"/>
    <p:sldId id="273" r:id="rId23"/>
    <p:sldId id="279" r:id="rId24"/>
    <p:sldId id="280" r:id="rId25"/>
    <p:sldId id="281" r:id="rId26"/>
    <p:sldId id="282" r:id="rId27"/>
    <p:sldId id="276" r:id="rId28"/>
    <p:sldId id="283" r:id="rId29"/>
    <p:sldId id="284" r:id="rId30"/>
    <p:sldId id="285" r:id="rId31"/>
    <p:sldId id="286" r:id="rId32"/>
    <p:sldId id="277" r:id="rId33"/>
    <p:sldId id="287" r:id="rId34"/>
    <p:sldId id="288" r:id="rId35"/>
    <p:sldId id="289" r:id="rId36"/>
    <p:sldId id="290" r:id="rId37"/>
    <p:sldId id="278" r:id="rId38"/>
    <p:sldId id="291" r:id="rId39"/>
    <p:sldId id="292" r:id="rId40"/>
    <p:sldId id="293" r:id="rId41"/>
    <p:sldId id="294" r:id="rId42"/>
    <p:sldId id="295" r:id="rId43"/>
    <p:sldId id="297" r:id="rId44"/>
    <p:sldId id="298" r:id="rId45"/>
    <p:sldId id="299" r:id="rId46"/>
    <p:sldId id="300" r:id="rId47"/>
    <p:sldId id="301" r:id="rId48"/>
    <p:sldId id="302" r:id="rId49"/>
    <p:sldId id="296" r:id="rId50"/>
    <p:sldId id="275" r:id="rId51"/>
    <p:sldId id="303" r:id="rId52"/>
    <p:sldId id="304" r:id="rId53"/>
    <p:sldId id="305" r:id="rId54"/>
    <p:sldId id="306" r:id="rId55"/>
    <p:sldId id="307" r:id="rId56"/>
    <p:sldId id="308" r:id="rId57"/>
    <p:sldId id="314" r:id="rId58"/>
    <p:sldId id="311" r:id="rId59"/>
    <p:sldId id="312" r:id="rId60"/>
    <p:sldId id="313"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D4B888B-7A31-4BBD-BBDD-149D2F9E6310}">
          <p14:sldIdLst>
            <p14:sldId id="256"/>
            <p14:sldId id="257"/>
            <p14:sldId id="263"/>
            <p14:sldId id="316"/>
            <p14:sldId id="259"/>
            <p14:sldId id="260"/>
            <p14:sldId id="261"/>
            <p14:sldId id="262"/>
            <p14:sldId id="264"/>
            <p14:sldId id="266"/>
            <p14:sldId id="271"/>
            <p14:sldId id="268"/>
            <p14:sldId id="270"/>
            <p14:sldId id="309"/>
            <p14:sldId id="310"/>
            <p14:sldId id="265"/>
            <p14:sldId id="315"/>
            <p14:sldId id="274"/>
            <p14:sldId id="269"/>
            <p14:sldId id="267"/>
            <p14:sldId id="272"/>
            <p14:sldId id="273"/>
            <p14:sldId id="279"/>
            <p14:sldId id="280"/>
            <p14:sldId id="281"/>
            <p14:sldId id="282"/>
            <p14:sldId id="276"/>
            <p14:sldId id="283"/>
            <p14:sldId id="284"/>
            <p14:sldId id="285"/>
            <p14:sldId id="286"/>
            <p14:sldId id="277"/>
            <p14:sldId id="287"/>
            <p14:sldId id="288"/>
            <p14:sldId id="289"/>
            <p14:sldId id="290"/>
            <p14:sldId id="278"/>
            <p14:sldId id="291"/>
            <p14:sldId id="292"/>
            <p14:sldId id="293"/>
            <p14:sldId id="294"/>
            <p14:sldId id="295"/>
            <p14:sldId id="297"/>
            <p14:sldId id="298"/>
            <p14:sldId id="299"/>
            <p14:sldId id="300"/>
            <p14:sldId id="301"/>
            <p14:sldId id="302"/>
            <p14:sldId id="296"/>
            <p14:sldId id="275"/>
            <p14:sldId id="303"/>
            <p14:sldId id="304"/>
            <p14:sldId id="305"/>
            <p14:sldId id="306"/>
            <p14:sldId id="307"/>
            <p14:sldId id="308"/>
            <p14:sldId id="314"/>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60"/>
  </p:normalViewPr>
  <p:slideViewPr>
    <p:cSldViewPr snapToGrid="0">
      <p:cViewPr varScale="1">
        <p:scale>
          <a:sx n="69" d="100"/>
          <a:sy n="69"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9A5B7-B057-4E41-AFEF-BF19DE589B08}"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2168-9C86-49E7-8B9E-1F71D31342E9}" type="slidenum">
              <a:rPr kumimoji="1" lang="ja-JP" altLang="en-US" smtClean="0"/>
              <a:t>‹#›</a:t>
            </a:fld>
            <a:endParaRPr kumimoji="1" lang="ja-JP" altLang="en-US"/>
          </a:p>
        </p:txBody>
      </p:sp>
    </p:spTree>
    <p:extLst>
      <p:ext uri="{BB962C8B-B14F-4D97-AF65-F5344CB8AC3E}">
        <p14:creationId xmlns:p14="http://schemas.microsoft.com/office/powerpoint/2010/main" val="24894916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宇宙本を置く</a:t>
            </a:r>
          </a:p>
        </p:txBody>
      </p:sp>
      <p:sp>
        <p:nvSpPr>
          <p:cNvPr id="4" name="スライド番号プレースホルダー 3"/>
          <p:cNvSpPr>
            <a:spLocks noGrp="1"/>
          </p:cNvSpPr>
          <p:nvPr>
            <p:ph type="sldNum" sz="quarter" idx="5"/>
          </p:nvPr>
        </p:nvSpPr>
        <p:spPr/>
        <p:txBody>
          <a:bodyPr/>
          <a:lstStyle/>
          <a:p>
            <a:fld id="{DE6E2168-9C86-49E7-8B9E-1F71D31342E9}" type="slidenum">
              <a:rPr kumimoji="1" lang="ja-JP" altLang="en-US" smtClean="0"/>
              <a:t>15</a:t>
            </a:fld>
            <a:endParaRPr kumimoji="1" lang="ja-JP" altLang="en-US"/>
          </a:p>
        </p:txBody>
      </p:sp>
    </p:spTree>
    <p:extLst>
      <p:ext uri="{BB962C8B-B14F-4D97-AF65-F5344CB8AC3E}">
        <p14:creationId xmlns:p14="http://schemas.microsoft.com/office/powerpoint/2010/main" val="414772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F226B-8FC7-42F7-93C1-279663E29E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987D89-9A5D-41E0-A7FC-9EC84A2DF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97F20E-B1BC-45BE-A033-1756BF179A67}"/>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E177A4D2-00C3-4450-A213-B0ABD3DCC9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CF9DD-A0A3-40EA-A431-B039DF76DA66}"/>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171650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52612-D8C5-448F-AD02-CC3C6DF13FF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F8CC1A-9E21-4463-8E24-411FB9DB638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1467C6-A29F-4AB2-9D1E-802DB48AF3B8}"/>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F715E6E1-8C6F-4C32-B54F-F8451EF3F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F3D595-A306-4786-91CB-BEE248D8C6AA}"/>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412865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5EA661C-7126-4BCA-AD89-BEBAA96CE8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328072-EB27-4153-A227-D1A9B946EC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2541E3-B502-44BE-BD8D-9144A23B222C}"/>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213FD980-ED5C-464A-AE16-2FCFCB67D4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B43775-00F1-444C-B62C-0E56CF7EEFEC}"/>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4968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5042D-FC38-421A-B61B-78BEFB9036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9B77D1-CD42-41E6-B0AC-99223947806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65680-E041-48E4-BCDB-B428037002DE}"/>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C4974DF7-C2F9-4964-8AFE-15DCC38AF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EADFF0-56B0-4CD2-BF8A-0452542F3320}"/>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09395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B7897-C676-4F8B-90AC-B0637D9B43A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E7918-AA9C-4704-8BDC-C35A6F7C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B5C7DC1-4C42-4ED7-BDCD-35BD1E21E756}"/>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7D4C8723-A63C-47F4-80EA-10AC6FE071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0BA066-CB9C-4113-AADA-F3D315BA6897}"/>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00646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B8019-CE02-4826-93A5-9E034A8F16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4ED604-777D-43B9-A588-F52F1BAEDC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D2188B-7A4A-445D-AB7D-E487A673EE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2E8021-DD61-4345-AE88-025486EDD6B4}"/>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5B06A135-5E8E-40DA-BB98-4BDD07A705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188078-B0E4-4F7C-901A-032BEAA4839B}"/>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58351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1F242-F5DC-42CA-8955-928FA4A218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C77945-4C34-4D32-89A9-34696CB6E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39AD26A-BBA9-4530-922E-DB2D6403249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6FB492B-494D-4BED-9C55-6FF83ED29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8E46F2-FC39-49D5-A763-2F95B8A0440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530100E-178F-4250-B317-E873D392F4B0}"/>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8" name="フッター プレースホルダー 7">
            <a:extLst>
              <a:ext uri="{FF2B5EF4-FFF2-40B4-BE49-F238E27FC236}">
                <a16:creationId xmlns:a16="http://schemas.microsoft.com/office/drawing/2014/main" id="{6D4A1D24-FE3D-4B5F-9E7F-B7565BE1FE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C1FD04-0AAE-45BA-B959-156BD79AAC70}"/>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72252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42543-20B7-4598-A230-F1233A134E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95D69E6-89AA-4CC9-9BCA-0C750985DABF}"/>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4" name="フッター プレースホルダー 3">
            <a:extLst>
              <a:ext uri="{FF2B5EF4-FFF2-40B4-BE49-F238E27FC236}">
                <a16:creationId xmlns:a16="http://schemas.microsoft.com/office/drawing/2014/main" id="{241E94B7-1E6B-4AF1-857C-50E6F5B654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48DF5C-2361-4527-B5D2-9BFA0BB2D6F1}"/>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54401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AB36578-B863-4F6A-88BC-B62B4CA6D45B}"/>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3" name="フッター プレースホルダー 2">
            <a:extLst>
              <a:ext uri="{FF2B5EF4-FFF2-40B4-BE49-F238E27FC236}">
                <a16:creationId xmlns:a16="http://schemas.microsoft.com/office/drawing/2014/main" id="{0E81EB17-B627-4AF2-B43D-D23D76C4C6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7445FB-11DB-4BF0-A1C2-5B3B3039FC61}"/>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54506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001B3-6348-4EFA-8C43-1DDCE928B0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F8FD01-10A2-4B91-9D61-7D4040899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CE580D-8320-40AD-8D14-0BEFCD671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6478F-867C-4F98-B82F-C931909CCAA1}"/>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AF1F6527-F163-4A09-889B-3DFC194DF3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F68FAA-113D-4DF1-B51E-1CFB006A4473}"/>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99340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D3DF7-372C-4D4D-93E2-FF9534FDBF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35A4BD-8DB1-49C8-A015-CD7FE5286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439C94-1BDD-4609-95DC-94D1904F0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FF76F6-0658-46B3-9913-29C02027419D}"/>
              </a:ext>
            </a:extLst>
          </p:cNvPr>
          <p:cNvSpPr>
            <a:spLocks noGrp="1"/>
          </p:cNvSpPr>
          <p:nvPr>
            <p:ph type="dt" sz="half" idx="10"/>
          </p:nvPr>
        </p:nvSpPr>
        <p:spPr/>
        <p:txBody>
          <a:bodyPr/>
          <a:lstStyle/>
          <a:p>
            <a:fld id="{C1B26E57-F8E6-499D-8FB2-9E14715C5DBE}"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E68847CD-198C-4092-ADB0-D45D590FB1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058530-2F80-487A-A510-B1E146147883}"/>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98870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6E0374-CB83-4A07-B16A-C5F6E6D6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780B95-C4C1-481D-8BBA-AE59F0899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24F4DE-EA69-4635-9F31-0B5B0B815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26E57-F8E6-499D-8FB2-9E14715C5DBE}"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62CBFAE3-B11C-47E9-8326-08F30C137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C2260C-F734-4344-ADF5-9FAAF665C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17831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BDCF5-A0D5-4398-8407-E073496AF428}"/>
              </a:ext>
            </a:extLst>
          </p:cNvPr>
          <p:cNvSpPr>
            <a:spLocks noGrp="1"/>
          </p:cNvSpPr>
          <p:nvPr>
            <p:ph type="ctrTitle"/>
          </p:nvPr>
        </p:nvSpPr>
        <p:spPr/>
        <p:txBody>
          <a:bodyPr/>
          <a:lstStyle/>
          <a:p>
            <a:r>
              <a:rPr kumimoji="1" lang="en-US" altLang="ja-JP" dirty="0"/>
              <a:t>R</a:t>
            </a:r>
            <a:r>
              <a:rPr kumimoji="1" lang="ja-JP" altLang="en-US" dirty="0"/>
              <a:t>言語</a:t>
            </a:r>
            <a:r>
              <a:rPr kumimoji="1" lang="en-US" altLang="ja-JP" dirty="0"/>
              <a:t>”</a:t>
            </a:r>
            <a:r>
              <a:rPr kumimoji="1" lang="ja-JP" altLang="en-US" dirty="0"/>
              <a:t>超</a:t>
            </a:r>
            <a:r>
              <a:rPr kumimoji="1" lang="en-US" altLang="ja-JP" dirty="0"/>
              <a:t>”</a:t>
            </a:r>
            <a:r>
              <a:rPr kumimoji="1" lang="ja-JP" altLang="en-US" dirty="0"/>
              <a:t>入門</a:t>
            </a:r>
          </a:p>
        </p:txBody>
      </p:sp>
      <p:sp>
        <p:nvSpPr>
          <p:cNvPr id="3" name="字幕 2">
            <a:extLst>
              <a:ext uri="{FF2B5EF4-FFF2-40B4-BE49-F238E27FC236}">
                <a16:creationId xmlns:a16="http://schemas.microsoft.com/office/drawing/2014/main" id="{C2C8AB70-AD56-4EF7-BDDE-EAADF26797D0}"/>
              </a:ext>
            </a:extLst>
          </p:cNvPr>
          <p:cNvSpPr>
            <a:spLocks noGrp="1"/>
          </p:cNvSpPr>
          <p:nvPr>
            <p:ph type="subTitle" idx="1"/>
          </p:nvPr>
        </p:nvSpPr>
        <p:spPr/>
        <p:txBody>
          <a:bodyPr/>
          <a:lstStyle/>
          <a:p>
            <a:r>
              <a:rPr kumimoji="1" lang="ja-JP" altLang="en-US" dirty="0" err="1"/>
              <a:t>きぬ</a:t>
            </a:r>
            <a:r>
              <a:rPr kumimoji="1" lang="ja-JP" altLang="en-US" dirty="0"/>
              <a:t>いと</a:t>
            </a:r>
            <a:endParaRPr kumimoji="1" lang="en-US" altLang="ja-JP" dirty="0"/>
          </a:p>
          <a:p>
            <a:r>
              <a:rPr lang="en-US" altLang="ja-JP" dirty="0" err="1"/>
              <a:t>TokyoR</a:t>
            </a:r>
            <a:r>
              <a:rPr lang="en-US" altLang="ja-JP" dirty="0"/>
              <a:t> #75</a:t>
            </a:r>
            <a:endParaRPr kumimoji="1" lang="ja-JP" altLang="en-US" dirty="0"/>
          </a:p>
        </p:txBody>
      </p:sp>
    </p:spTree>
    <p:extLst>
      <p:ext uri="{BB962C8B-B14F-4D97-AF65-F5344CB8AC3E}">
        <p14:creationId xmlns:p14="http://schemas.microsoft.com/office/powerpoint/2010/main" val="268883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09F68-07FA-4513-A639-30C5C8BAA073}"/>
              </a:ext>
            </a:extLst>
          </p:cNvPr>
          <p:cNvSpPr>
            <a:spLocks noGrp="1"/>
          </p:cNvSpPr>
          <p:nvPr>
            <p:ph type="title"/>
          </p:nvPr>
        </p:nvSpPr>
        <p:spPr>
          <a:xfrm>
            <a:off x="838200" y="2766218"/>
            <a:ext cx="10515600" cy="1325563"/>
          </a:xfrm>
        </p:spPr>
        <p:txBody>
          <a:bodyPr/>
          <a:lstStyle/>
          <a:p>
            <a:pPr algn="ctr"/>
            <a:r>
              <a:rPr kumimoji="1" lang="ja-JP" altLang="en-US" dirty="0"/>
              <a:t>これだ</a:t>
            </a:r>
          </a:p>
        </p:txBody>
      </p:sp>
    </p:spTree>
    <p:extLst>
      <p:ext uri="{BB962C8B-B14F-4D97-AF65-F5344CB8AC3E}">
        <p14:creationId xmlns:p14="http://schemas.microsoft.com/office/powerpoint/2010/main" val="235927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09F68-07FA-4513-A639-30C5C8BAA073}"/>
              </a:ext>
            </a:extLst>
          </p:cNvPr>
          <p:cNvSpPr>
            <a:spLocks noGrp="1"/>
          </p:cNvSpPr>
          <p:nvPr>
            <p:ph type="title"/>
          </p:nvPr>
        </p:nvSpPr>
        <p:spPr>
          <a:xfrm>
            <a:off x="838200" y="2766218"/>
            <a:ext cx="10515600" cy="1325563"/>
          </a:xfrm>
        </p:spPr>
        <p:txBody>
          <a:bodyPr/>
          <a:lstStyle/>
          <a:p>
            <a:pPr algn="ctr"/>
            <a:r>
              <a:rPr kumimoji="1" lang="ja-JP" altLang="en-US" dirty="0"/>
              <a:t>時間がないなら時間があるセッションでやればいいじゃない</a:t>
            </a:r>
          </a:p>
        </p:txBody>
      </p:sp>
    </p:spTree>
    <p:extLst>
      <p:ext uri="{BB962C8B-B14F-4D97-AF65-F5344CB8AC3E}">
        <p14:creationId xmlns:p14="http://schemas.microsoft.com/office/powerpoint/2010/main" val="115199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1166B-2E16-4847-AD5B-CC144D609206}"/>
              </a:ext>
            </a:extLst>
          </p:cNvPr>
          <p:cNvSpPr>
            <a:spLocks noGrp="1"/>
          </p:cNvSpPr>
          <p:nvPr>
            <p:ph type="title"/>
          </p:nvPr>
        </p:nvSpPr>
        <p:spPr/>
        <p:txBody>
          <a:bodyPr/>
          <a:lstStyle/>
          <a:p>
            <a:r>
              <a:rPr kumimoji="1" lang="ja-JP" altLang="en-US" dirty="0"/>
              <a:t>テーマ</a:t>
            </a:r>
          </a:p>
        </p:txBody>
      </p:sp>
      <p:sp>
        <p:nvSpPr>
          <p:cNvPr id="3" name="コンテンツ プレースホルダー 2">
            <a:extLst>
              <a:ext uri="{FF2B5EF4-FFF2-40B4-BE49-F238E27FC236}">
                <a16:creationId xmlns:a16="http://schemas.microsoft.com/office/drawing/2014/main" id="{5B75C7C2-309D-45FD-AFE5-B533B75CCCC7}"/>
              </a:ext>
            </a:extLst>
          </p:cNvPr>
          <p:cNvSpPr>
            <a:spLocks noGrp="1"/>
          </p:cNvSpPr>
          <p:nvPr>
            <p:ph idx="1"/>
          </p:nvPr>
        </p:nvSpPr>
        <p:spPr>
          <a:xfrm>
            <a:off x="838200" y="3187337"/>
            <a:ext cx="10515600" cy="2989626"/>
          </a:xfrm>
        </p:spPr>
        <p:txBody>
          <a:bodyPr>
            <a:normAutofit/>
          </a:bodyPr>
          <a:lstStyle/>
          <a:p>
            <a:pPr marL="0" indent="0" algn="ctr">
              <a:buNone/>
            </a:pPr>
            <a:r>
              <a:rPr kumimoji="1" lang="ja-JP" altLang="en-US" sz="7200" dirty="0">
                <a:latin typeface="HG行書体" panose="03000609000000000000" pitchFamily="65" charset="-128"/>
                <a:ea typeface="HG行書体" panose="03000609000000000000" pitchFamily="65" charset="-128"/>
              </a:rPr>
              <a:t>温故知新</a:t>
            </a:r>
          </a:p>
        </p:txBody>
      </p:sp>
    </p:spTree>
    <p:extLst>
      <p:ext uri="{BB962C8B-B14F-4D97-AF65-F5344CB8AC3E}">
        <p14:creationId xmlns:p14="http://schemas.microsoft.com/office/powerpoint/2010/main" val="357791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373A6-A3AB-47AE-9D03-E2874CF0617C}"/>
              </a:ext>
            </a:extLst>
          </p:cNvPr>
          <p:cNvSpPr>
            <a:spLocks noGrp="1"/>
          </p:cNvSpPr>
          <p:nvPr>
            <p:ph type="title"/>
          </p:nvPr>
        </p:nvSpPr>
        <p:spPr/>
        <p:txBody>
          <a:bodyPr/>
          <a:lstStyle/>
          <a:p>
            <a:r>
              <a:rPr kumimoji="1" lang="ja-JP" altLang="en-US" dirty="0"/>
              <a:t>温故知新？</a:t>
            </a:r>
          </a:p>
        </p:txBody>
      </p:sp>
      <p:sp>
        <p:nvSpPr>
          <p:cNvPr id="3" name="コンテンツ プレースホルダー 2">
            <a:extLst>
              <a:ext uri="{FF2B5EF4-FFF2-40B4-BE49-F238E27FC236}">
                <a16:creationId xmlns:a16="http://schemas.microsoft.com/office/drawing/2014/main" id="{ECD24137-AE6B-4E7D-8B95-3B2F129F4B99}"/>
              </a:ext>
            </a:extLst>
          </p:cNvPr>
          <p:cNvSpPr>
            <a:spLocks noGrp="1"/>
          </p:cNvSpPr>
          <p:nvPr>
            <p:ph idx="1"/>
          </p:nvPr>
        </p:nvSpPr>
        <p:spPr>
          <a:xfrm>
            <a:off x="838200" y="1838688"/>
            <a:ext cx="10515600" cy="4351338"/>
          </a:xfrm>
        </p:spPr>
        <p:txBody>
          <a:bodyPr/>
          <a:lstStyle/>
          <a:p>
            <a:r>
              <a:rPr kumimoji="1" lang="en-US" altLang="ja-JP" dirty="0"/>
              <a:t>From:</a:t>
            </a:r>
            <a:r>
              <a:rPr kumimoji="1" lang="ja-JP" altLang="en-US" dirty="0"/>
              <a:t>「論語」</a:t>
            </a:r>
            <a:endParaRPr kumimoji="1" lang="en-US" altLang="ja-JP" dirty="0"/>
          </a:p>
          <a:p>
            <a:pPr lvl="1"/>
            <a:r>
              <a:rPr lang="zh-TW" altLang="en-US" dirty="0">
                <a:latin typeface="HG行書体" panose="03000609000000000000" pitchFamily="65" charset="-128"/>
                <a:ea typeface="HG行書体" panose="03000609000000000000" pitchFamily="65" charset="-128"/>
              </a:rPr>
              <a:t>子曰、温故而知新、可以為師矣。</a:t>
            </a:r>
            <a:endParaRPr lang="en-US" altLang="zh-TW" dirty="0">
              <a:latin typeface="HG行書体" panose="03000609000000000000" pitchFamily="65" charset="-128"/>
              <a:ea typeface="HG行書体" panose="03000609000000000000" pitchFamily="65" charset="-128"/>
            </a:endParaRPr>
          </a:p>
          <a:p>
            <a:pPr lvl="1"/>
            <a:r>
              <a:rPr lang="ja-JP" altLang="en-US" dirty="0">
                <a:latin typeface="+mn-ea"/>
              </a:rPr>
              <a:t>「昔のことをよく学び，そこから新しい知識や道理を知る」こと</a:t>
            </a:r>
            <a:endParaRPr kumimoji="1" lang="en-US" altLang="ja-JP" dirty="0">
              <a:latin typeface="+mn-ea"/>
            </a:endParaRPr>
          </a:p>
          <a:p>
            <a:endParaRPr lang="en-US" altLang="ja-JP" dirty="0">
              <a:latin typeface="+mn-ea"/>
            </a:endParaRPr>
          </a:p>
          <a:p>
            <a:r>
              <a:rPr lang="ja-JP" altLang="en-US" dirty="0">
                <a:latin typeface="+mn-ea"/>
              </a:rPr>
              <a:t>別に論語で諭すつもりではない</a:t>
            </a:r>
            <a:endParaRPr lang="en-US" altLang="ja-JP" dirty="0">
              <a:latin typeface="+mn-ea"/>
            </a:endParaRPr>
          </a:p>
          <a:p>
            <a:pPr lvl="1"/>
            <a:r>
              <a:rPr lang="ja-JP" altLang="en-US" dirty="0">
                <a:latin typeface="+mn-ea"/>
              </a:rPr>
              <a:t>みんなが</a:t>
            </a:r>
            <a:r>
              <a:rPr kumimoji="1" lang="ja-JP" altLang="en-US" dirty="0">
                <a:latin typeface="+mn-ea"/>
              </a:rPr>
              <a:t>「モダン」にやってるとそれに逆行したくなる</a:t>
            </a:r>
            <a:r>
              <a:rPr kumimoji="1" lang="en-US" altLang="ja-JP" dirty="0">
                <a:latin typeface="+mn-ea"/>
              </a:rPr>
              <a:t>(</a:t>
            </a:r>
            <a:r>
              <a:rPr kumimoji="1" lang="ja-JP" altLang="en-US" dirty="0">
                <a:latin typeface="+mn-ea"/>
              </a:rPr>
              <a:t>ルネサンス</a:t>
            </a:r>
            <a:r>
              <a:rPr kumimoji="1" lang="en-US" altLang="ja-JP" dirty="0">
                <a:latin typeface="+mn-ea"/>
              </a:rPr>
              <a:t>)</a:t>
            </a:r>
          </a:p>
          <a:p>
            <a:pPr lvl="1"/>
            <a:endParaRPr lang="en-US" altLang="ja-JP" dirty="0">
              <a:latin typeface="+mn-ea"/>
            </a:endParaRPr>
          </a:p>
          <a:p>
            <a:r>
              <a:rPr lang="ja-JP" altLang="en-US" dirty="0">
                <a:latin typeface="+mn-ea"/>
              </a:rPr>
              <a:t>みんなもおとうさん，おかあさんに</a:t>
            </a:r>
            <a:r>
              <a:rPr lang="en-US" altLang="ja-JP" dirty="0">
                <a:latin typeface="+mn-ea"/>
              </a:rPr>
              <a:t>……</a:t>
            </a:r>
          </a:p>
        </p:txBody>
      </p:sp>
    </p:spTree>
    <p:extLst>
      <p:ext uri="{BB962C8B-B14F-4D97-AF65-F5344CB8AC3E}">
        <p14:creationId xmlns:p14="http://schemas.microsoft.com/office/powerpoint/2010/main" val="126698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5148F-8F13-472F-8225-58C67C75218B}"/>
              </a:ext>
            </a:extLst>
          </p:cNvPr>
          <p:cNvSpPr>
            <a:spLocks noGrp="1"/>
          </p:cNvSpPr>
          <p:nvPr>
            <p:ph type="title"/>
          </p:nvPr>
        </p:nvSpPr>
        <p:spPr>
          <a:xfrm>
            <a:off x="838200" y="5162577"/>
            <a:ext cx="10515600" cy="1325563"/>
          </a:xfrm>
        </p:spPr>
        <p:txBody>
          <a:bodyPr>
            <a:normAutofit/>
          </a:bodyPr>
          <a:lstStyle/>
          <a:p>
            <a:pPr algn="ctr"/>
            <a:r>
              <a:rPr lang="en-US" altLang="ja-JP" i="1" dirty="0">
                <a:latin typeface="Lucida Calligraphy" panose="03010101010101010101" pitchFamily="66" charset="0"/>
                <a:ea typeface="HG行書体" panose="03000609000000000000" pitchFamily="65" charset="-128"/>
              </a:rPr>
              <a:t>%&gt;%</a:t>
            </a:r>
            <a:r>
              <a:rPr lang="ja-JP" altLang="en-US" i="1" dirty="0">
                <a:latin typeface="Lucida Calligraphy" panose="03010101010101010101" pitchFamily="66" charset="0"/>
                <a:ea typeface="HG行書体" panose="03000609000000000000" pitchFamily="65" charset="-128"/>
              </a:rPr>
              <a:t>がなかったころって</a:t>
            </a:r>
            <a:br>
              <a:rPr lang="en-US" altLang="ja-JP" i="1" dirty="0">
                <a:latin typeface="Lucida Calligraphy" panose="03010101010101010101" pitchFamily="66" charset="0"/>
                <a:ea typeface="HG行書体" panose="03000609000000000000" pitchFamily="65" charset="-128"/>
              </a:rPr>
            </a:br>
            <a:r>
              <a:rPr lang="ja-JP" altLang="en-US" i="1" dirty="0">
                <a:latin typeface="Lucida Calligraphy" panose="03010101010101010101" pitchFamily="66" charset="0"/>
                <a:ea typeface="HG行書体" panose="03000609000000000000" pitchFamily="65" charset="-128"/>
              </a:rPr>
              <a:t>どうしてたの？</a:t>
            </a:r>
            <a:endParaRPr kumimoji="1" lang="ja-JP" altLang="en-US" i="1" dirty="0">
              <a:latin typeface="Lucida Calligraphy" panose="03010101010101010101" pitchFamily="66" charset="0"/>
              <a:ea typeface="HG行書体" panose="03000609000000000000" pitchFamily="65" charset="-128"/>
            </a:endParaRPr>
          </a:p>
        </p:txBody>
      </p:sp>
    </p:spTree>
    <p:extLst>
      <p:ext uri="{BB962C8B-B14F-4D97-AF65-F5344CB8AC3E}">
        <p14:creationId xmlns:p14="http://schemas.microsoft.com/office/powerpoint/2010/main" val="49648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5148F-8F13-472F-8225-58C67C75218B}"/>
              </a:ext>
            </a:extLst>
          </p:cNvPr>
          <p:cNvSpPr>
            <a:spLocks noGrp="1"/>
          </p:cNvSpPr>
          <p:nvPr>
            <p:ph type="title"/>
          </p:nvPr>
        </p:nvSpPr>
        <p:spPr>
          <a:xfrm>
            <a:off x="838200" y="5076497"/>
            <a:ext cx="10515600" cy="1325563"/>
          </a:xfrm>
        </p:spPr>
        <p:txBody>
          <a:bodyPr>
            <a:normAutofit/>
          </a:bodyPr>
          <a:lstStyle/>
          <a:p>
            <a:pPr algn="ctr">
              <a:tabLst>
                <a:tab pos="352425" algn="l"/>
              </a:tabLst>
            </a:pPr>
            <a:r>
              <a:rPr kumimoji="1" lang="ja-JP" altLang="en-US" dirty="0"/>
              <a:t>宇宙が始まる前は何があったの？</a:t>
            </a:r>
          </a:p>
        </p:txBody>
      </p:sp>
      <p:pic>
        <p:nvPicPr>
          <p:cNvPr id="4" name="図 3">
            <a:extLst>
              <a:ext uri="{FF2B5EF4-FFF2-40B4-BE49-F238E27FC236}">
                <a16:creationId xmlns:a16="http://schemas.microsoft.com/office/drawing/2014/main" id="{25D96115-C896-4DCA-BF05-9B7ABEED8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462" y="455940"/>
            <a:ext cx="3571075" cy="4453812"/>
          </a:xfrm>
          <a:prstGeom prst="rect">
            <a:avLst/>
          </a:prstGeom>
        </p:spPr>
      </p:pic>
    </p:spTree>
    <p:extLst>
      <p:ext uri="{BB962C8B-B14F-4D97-AF65-F5344CB8AC3E}">
        <p14:creationId xmlns:p14="http://schemas.microsoft.com/office/powerpoint/2010/main" val="388614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3644F-5C0A-4025-A079-BA3D1E91CB89}"/>
              </a:ext>
            </a:extLst>
          </p:cNvPr>
          <p:cNvSpPr>
            <a:spLocks noGrp="1"/>
          </p:cNvSpPr>
          <p:nvPr>
            <p:ph type="title"/>
          </p:nvPr>
        </p:nvSpPr>
        <p:spPr/>
        <p:txBody>
          <a:bodyPr/>
          <a:lstStyle/>
          <a:p>
            <a:r>
              <a:rPr kumimoji="1" lang="ja-JP" altLang="en-US" dirty="0"/>
              <a:t>初心者セッション</a:t>
            </a:r>
            <a:r>
              <a:rPr kumimoji="1" lang="en-US" altLang="ja-JP" dirty="0"/>
              <a:t>(</a:t>
            </a:r>
            <a:r>
              <a:rPr kumimoji="1" lang="ja-JP" altLang="en-US" dirty="0"/>
              <a:t>超基礎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74EC1F8-1B52-49CB-8331-CFCA074BFD6B}"/>
              </a:ext>
            </a:extLst>
          </p:cNvPr>
          <p:cNvSpPr>
            <a:spLocks noGrp="1"/>
          </p:cNvSpPr>
          <p:nvPr>
            <p:ph idx="1"/>
          </p:nvPr>
        </p:nvSpPr>
        <p:spPr/>
        <p:txBody>
          <a:bodyPr>
            <a:normAutofit/>
          </a:bodyPr>
          <a:lstStyle/>
          <a:p>
            <a:r>
              <a:rPr lang="en-US" altLang="ja-JP" dirty="0"/>
              <a:t>R</a:t>
            </a:r>
            <a:r>
              <a:rPr lang="ja-JP" altLang="en-US" dirty="0"/>
              <a:t>の「古典的」文法を思い出そう</a:t>
            </a:r>
            <a:endParaRPr lang="en-US" altLang="ja-JP" dirty="0"/>
          </a:p>
          <a:p>
            <a:pPr lvl="1"/>
            <a:r>
              <a:rPr lang="ja-JP" altLang="en-US" dirty="0"/>
              <a:t>「そんな苦労もしていたなぁ」と思い出に浸ろう</a:t>
            </a:r>
            <a:endParaRPr lang="en-US" altLang="ja-JP" dirty="0"/>
          </a:p>
          <a:p>
            <a:pPr lvl="1"/>
            <a:r>
              <a:rPr lang="ja-JP" altLang="en-US" dirty="0"/>
              <a:t>基本</a:t>
            </a:r>
            <a:r>
              <a:rPr lang="en-US" altLang="ja-JP" dirty="0"/>
              <a:t>{base}{stats}</a:t>
            </a:r>
            <a:r>
              <a:rPr lang="ja-JP" altLang="en-US" dirty="0" err="1"/>
              <a:t>だけで</a:t>
            </a:r>
            <a:r>
              <a:rPr lang="ja-JP" altLang="en-US" dirty="0"/>
              <a:t>がんばりたい</a:t>
            </a:r>
            <a:endParaRPr lang="en-US" altLang="ja-JP" dirty="0"/>
          </a:p>
          <a:p>
            <a:endParaRPr lang="en-US" altLang="ja-JP" dirty="0"/>
          </a:p>
          <a:p>
            <a:r>
              <a:rPr lang="ja-JP" altLang="en-US" dirty="0"/>
              <a:t>「パッケージ」「オブジェクト」「ベクトル」「関数」</a:t>
            </a:r>
            <a:endParaRPr lang="en-US" altLang="ja-JP" dirty="0"/>
          </a:p>
          <a:p>
            <a:pPr lvl="1"/>
            <a:r>
              <a:rPr lang="ja-JP" altLang="en-US" dirty="0"/>
              <a:t>「モダン」なアイツは一切使わない．</a:t>
            </a:r>
            <a:endParaRPr lang="en-US" altLang="ja-JP" dirty="0"/>
          </a:p>
          <a:p>
            <a:pPr lvl="1"/>
            <a:r>
              <a:rPr lang="ja-JP" altLang="en-US" dirty="0"/>
              <a:t>「ベイズ」なアイツも一切出てこない．</a:t>
            </a:r>
            <a:endParaRPr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62192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B1B39-C814-45F7-8A5C-6C7097477BA7}"/>
              </a:ext>
            </a:extLst>
          </p:cNvPr>
          <p:cNvSpPr>
            <a:spLocks noGrp="1"/>
          </p:cNvSpPr>
          <p:nvPr>
            <p:ph type="title"/>
          </p:nvPr>
        </p:nvSpPr>
        <p:spPr/>
        <p:txBody>
          <a:bodyPr/>
          <a:lstStyle/>
          <a:p>
            <a:r>
              <a:rPr lang="en-US" altLang="ja-JP" dirty="0"/>
              <a:t>Data</a:t>
            </a:r>
            <a:endParaRPr kumimoji="1" lang="ja-JP" altLang="en-US" dirty="0"/>
          </a:p>
        </p:txBody>
      </p:sp>
      <p:sp>
        <p:nvSpPr>
          <p:cNvPr id="3" name="コンテンツ プレースホルダー 2">
            <a:extLst>
              <a:ext uri="{FF2B5EF4-FFF2-40B4-BE49-F238E27FC236}">
                <a16:creationId xmlns:a16="http://schemas.microsoft.com/office/drawing/2014/main" id="{BB70305F-D437-4606-9BF5-45B3008DEE96}"/>
              </a:ext>
            </a:extLst>
          </p:cNvPr>
          <p:cNvSpPr>
            <a:spLocks noGrp="1"/>
          </p:cNvSpPr>
          <p:nvPr>
            <p:ph idx="1"/>
          </p:nvPr>
        </p:nvSpPr>
        <p:spPr/>
        <p:txBody>
          <a:bodyPr/>
          <a:lstStyle/>
          <a:p>
            <a:r>
              <a:rPr lang="en-US" altLang="ja-JP" dirty="0"/>
              <a:t>Titanic</a:t>
            </a:r>
            <a:r>
              <a:rPr lang="ja-JP" altLang="en-US" dirty="0"/>
              <a:t>を通じて統計学を学ぶ</a:t>
            </a:r>
            <a:endParaRPr lang="en-US" altLang="ja-JP" dirty="0"/>
          </a:p>
          <a:p>
            <a:pPr lvl="1"/>
            <a:endParaRPr lang="en-US" altLang="ja-JP" dirty="0"/>
          </a:p>
          <a:p>
            <a:pPr lvl="1"/>
            <a:endParaRPr lang="en-US" altLang="ja-JP" dirty="0"/>
          </a:p>
          <a:p>
            <a:r>
              <a:rPr lang="en-US" altLang="ja-JP" dirty="0"/>
              <a:t>Titanic</a:t>
            </a:r>
          </a:p>
          <a:p>
            <a:pPr lvl="1"/>
            <a:r>
              <a:rPr lang="ja-JP" altLang="en-US" dirty="0"/>
              <a:t>さあ</a:t>
            </a:r>
            <a:r>
              <a:rPr lang="en-US" altLang="ja-JP" dirty="0" err="1"/>
              <a:t>Rstudio</a:t>
            </a:r>
            <a:r>
              <a:rPr lang="ja-JP" altLang="en-US" dirty="0"/>
              <a:t>を開いて！</a:t>
            </a:r>
            <a:endParaRPr lang="en-US" altLang="ja-JP" dirty="0"/>
          </a:p>
          <a:p>
            <a:pPr lvl="1"/>
            <a:r>
              <a:rPr lang="en-US" altLang="ja-JP" dirty="0">
                <a:latin typeface="Consolas" panose="020B0609020204030204" pitchFamily="49" charset="0"/>
              </a:rPr>
              <a:t>Console</a:t>
            </a:r>
            <a:r>
              <a:rPr lang="ja-JP" altLang="en-US" dirty="0">
                <a:latin typeface="Consolas" panose="020B0609020204030204" pitchFamily="49" charset="0"/>
              </a:rPr>
              <a:t>に</a:t>
            </a:r>
            <a:r>
              <a:rPr lang="en-US" altLang="ja-JP" dirty="0" err="1">
                <a:latin typeface="Consolas" panose="020B0609020204030204" pitchFamily="49" charset="0"/>
              </a:rPr>
              <a:t>SessionData</a:t>
            </a:r>
            <a:r>
              <a:rPr lang="en-US" altLang="ja-JP" dirty="0">
                <a:latin typeface="Consolas" panose="020B0609020204030204" pitchFamily="49" charset="0"/>
              </a:rPr>
              <a:t> &lt;- </a:t>
            </a:r>
            <a:r>
              <a:rPr lang="en-US" altLang="ja-JP" dirty="0" err="1">
                <a:latin typeface="Consolas" panose="020B0609020204030204" pitchFamily="49" charset="0"/>
              </a:rPr>
              <a:t>data.frame</a:t>
            </a:r>
            <a:r>
              <a:rPr lang="en-US" altLang="ja-JP" dirty="0">
                <a:latin typeface="Consolas" panose="020B0609020204030204" pitchFamily="49" charset="0"/>
              </a:rPr>
              <a:t>(Titanic)</a:t>
            </a:r>
            <a:r>
              <a:rPr lang="ja-JP" altLang="en-US" dirty="0">
                <a:latin typeface="Consolas" panose="020B0609020204030204" pitchFamily="49" charset="0"/>
              </a:rPr>
              <a:t>と打って</a:t>
            </a:r>
            <a:r>
              <a:rPr lang="en-US" altLang="ja-JP" dirty="0">
                <a:latin typeface="Consolas" panose="020B0609020204030204" pitchFamily="49" charset="0"/>
              </a:rPr>
              <a:t>Enter!</a:t>
            </a:r>
          </a:p>
          <a:p>
            <a:pPr lvl="1"/>
            <a:r>
              <a:rPr lang="ja-JP" altLang="en-US" dirty="0">
                <a:latin typeface="Consolas" panose="020B0609020204030204" pitchFamily="49" charset="0"/>
              </a:rPr>
              <a:t>さらに</a:t>
            </a:r>
            <a:r>
              <a:rPr lang="en-US" altLang="ja-JP" dirty="0">
                <a:latin typeface="Consolas" panose="020B0609020204030204" pitchFamily="49" charset="0"/>
              </a:rPr>
              <a:t>summary(</a:t>
            </a:r>
            <a:r>
              <a:rPr lang="en-US" altLang="ja-JP" dirty="0" err="1">
                <a:latin typeface="Consolas" panose="020B0609020204030204" pitchFamily="49" charset="0"/>
              </a:rPr>
              <a:t>SessionData</a:t>
            </a:r>
            <a:r>
              <a:rPr lang="en-US" altLang="ja-JP" dirty="0">
                <a:latin typeface="Consolas" panose="020B0609020204030204" pitchFamily="49" charset="0"/>
              </a:rPr>
              <a:t>)</a:t>
            </a:r>
            <a:r>
              <a:rPr lang="ja-JP" altLang="en-US" dirty="0">
                <a:latin typeface="Consolas" panose="020B0609020204030204" pitchFamily="49" charset="0"/>
              </a:rPr>
              <a:t>と打って</a:t>
            </a:r>
            <a:r>
              <a:rPr lang="en-US" altLang="ja-JP" dirty="0">
                <a:latin typeface="Consolas" panose="020B0609020204030204" pitchFamily="49" charset="0"/>
              </a:rPr>
              <a:t>Enter!</a:t>
            </a:r>
          </a:p>
          <a:p>
            <a:pPr lvl="2"/>
            <a:r>
              <a:rPr lang="en-US" altLang="ja-JP" dirty="0">
                <a:latin typeface="Consolas" panose="020B0609020204030204" pitchFamily="49" charset="0"/>
              </a:rPr>
              <a:t>Error</a:t>
            </a:r>
            <a:r>
              <a:rPr lang="ja-JP" altLang="en-US" dirty="0">
                <a:latin typeface="Consolas" panose="020B0609020204030204" pitchFamily="49" charset="0"/>
              </a:rPr>
              <a:t>になったら周りの</a:t>
            </a:r>
            <a:r>
              <a:rPr lang="en-US" altLang="ja-JP" dirty="0">
                <a:latin typeface="Consolas" panose="020B0609020204030204" pitchFamily="49" charset="0"/>
              </a:rPr>
              <a:t>R</a:t>
            </a:r>
            <a:r>
              <a:rPr lang="ja-JP" altLang="en-US" dirty="0">
                <a:latin typeface="Consolas" panose="020B0609020204030204" pitchFamily="49" charset="0"/>
              </a:rPr>
              <a:t>おじさんに聞くかきぬいとに教えてください．</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773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3644F-5C0A-4025-A079-BA3D1E91CB89}"/>
              </a:ext>
            </a:extLst>
          </p:cNvPr>
          <p:cNvSpPr>
            <a:spLocks noGrp="1"/>
          </p:cNvSpPr>
          <p:nvPr>
            <p:ph type="title"/>
          </p:nvPr>
        </p:nvSpPr>
        <p:spPr/>
        <p:txBody>
          <a:bodyPr/>
          <a:lstStyle/>
          <a:p>
            <a:r>
              <a:rPr kumimoji="1" lang="ja-JP" altLang="en-US" dirty="0"/>
              <a:t>初心者セッション</a:t>
            </a:r>
            <a:r>
              <a:rPr kumimoji="1" lang="en-US" altLang="ja-JP" dirty="0"/>
              <a:t>(</a:t>
            </a:r>
            <a:r>
              <a:rPr kumimoji="1" lang="ja-JP" altLang="en-US" dirty="0"/>
              <a:t>超基礎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74EC1F8-1B52-49CB-8331-CFCA074BFD6B}"/>
              </a:ext>
            </a:extLst>
          </p:cNvPr>
          <p:cNvSpPr>
            <a:spLocks noGrp="1"/>
          </p:cNvSpPr>
          <p:nvPr>
            <p:ph idx="1"/>
          </p:nvPr>
        </p:nvSpPr>
        <p:spPr/>
        <p:txBody>
          <a:bodyPr>
            <a:normAutofit/>
          </a:bodyPr>
          <a:lstStyle/>
          <a:p>
            <a:r>
              <a:rPr kumimoji="1" lang="en-US" altLang="ja-JP" dirty="0"/>
              <a:t>R</a:t>
            </a:r>
            <a:r>
              <a:rPr lang="ja-JP" altLang="en-US" dirty="0"/>
              <a:t>のコードを書かなくても統計分析できるツールはある</a:t>
            </a:r>
            <a:endParaRPr lang="en-US" altLang="ja-JP" dirty="0"/>
          </a:p>
          <a:p>
            <a:pPr lvl="1"/>
            <a:r>
              <a:rPr kumimoji="1" lang="ja-JP" altLang="en-US" dirty="0"/>
              <a:t>でもコードを書いてるほうがなんか楽しい</a:t>
            </a:r>
            <a:endParaRPr kumimoji="1" lang="en-US" altLang="ja-JP" dirty="0"/>
          </a:p>
          <a:p>
            <a:pPr lvl="1"/>
            <a:r>
              <a:rPr kumimoji="1" lang="ja-JP" altLang="en-US" dirty="0"/>
              <a:t>「自分でコードを書けること」は自分で「新しいモノを創れる」こと</a:t>
            </a:r>
            <a:endParaRPr kumimoji="1" lang="en-US" altLang="ja-JP" dirty="0"/>
          </a:p>
          <a:p>
            <a:pPr lvl="2"/>
            <a:r>
              <a:rPr kumimoji="1" lang="ja-JP" altLang="en-US" dirty="0"/>
              <a:t>実際自分で関数とか組めると楽しい</a:t>
            </a:r>
            <a:endParaRPr kumimoji="1" lang="en-US" altLang="ja-JP" dirty="0"/>
          </a:p>
          <a:p>
            <a:pPr lvl="2"/>
            <a:r>
              <a:rPr lang="ja-JP" altLang="en-US" dirty="0"/>
              <a:t>組めなくても楽しい</a:t>
            </a:r>
            <a:endParaRPr kumimoji="1" lang="en-US" altLang="ja-JP" dirty="0"/>
          </a:p>
          <a:p>
            <a:pPr lvl="2"/>
            <a:r>
              <a:rPr kumimoji="1" lang="ja-JP" altLang="en-US" dirty="0"/>
              <a:t>前処理→分析→アウトプットまで自動化できると楽</a:t>
            </a:r>
            <a:endParaRPr kumimoji="1" lang="en-US" altLang="ja-JP" dirty="0"/>
          </a:p>
          <a:p>
            <a:pPr lvl="2"/>
            <a:r>
              <a:rPr kumimoji="1" lang="ja-JP" altLang="en-US" dirty="0"/>
              <a:t>他のエンジニアと協力してもっといいものが創れるきっかけになるかもしれない</a:t>
            </a:r>
          </a:p>
          <a:p>
            <a:endParaRPr kumimoji="1" lang="ja-JP" altLang="en-US" dirty="0"/>
          </a:p>
        </p:txBody>
      </p:sp>
    </p:spTree>
    <p:extLst>
      <p:ext uri="{BB962C8B-B14F-4D97-AF65-F5344CB8AC3E}">
        <p14:creationId xmlns:p14="http://schemas.microsoft.com/office/powerpoint/2010/main" val="413038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AD09D14-17B9-4532-9540-23638C64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869" y="4829508"/>
            <a:ext cx="763925" cy="599091"/>
          </a:xfrm>
          <a:prstGeom prst="rect">
            <a:avLst/>
          </a:prstGeom>
        </p:spPr>
      </p:pic>
      <p:pic>
        <p:nvPicPr>
          <p:cNvPr id="5" name="図 4">
            <a:extLst>
              <a:ext uri="{FF2B5EF4-FFF2-40B4-BE49-F238E27FC236}">
                <a16:creationId xmlns:a16="http://schemas.microsoft.com/office/drawing/2014/main" id="{886C11C6-4D56-43E7-82B4-4FC711297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438" y="4352717"/>
            <a:ext cx="763925" cy="599091"/>
          </a:xfrm>
          <a:prstGeom prst="rect">
            <a:avLst/>
          </a:prstGeom>
        </p:spPr>
      </p:pic>
      <p:sp>
        <p:nvSpPr>
          <p:cNvPr id="2" name="タイトル 1">
            <a:extLst>
              <a:ext uri="{FF2B5EF4-FFF2-40B4-BE49-F238E27FC236}">
                <a16:creationId xmlns:a16="http://schemas.microsoft.com/office/drawing/2014/main" id="{F672C9DC-6500-4B1B-9BB9-4D4CF8AF87C0}"/>
              </a:ext>
            </a:extLst>
          </p:cNvPr>
          <p:cNvSpPr>
            <a:spLocks noGrp="1"/>
          </p:cNvSpPr>
          <p:nvPr>
            <p:ph type="title"/>
          </p:nvPr>
        </p:nvSpPr>
        <p:spPr>
          <a:xfrm>
            <a:off x="838200" y="365125"/>
            <a:ext cx="10515600" cy="1325563"/>
          </a:xfrm>
        </p:spPr>
        <p:txBody>
          <a:bodyPr/>
          <a:lstStyle/>
          <a:p>
            <a:r>
              <a:rPr kumimoji="1" lang="ja-JP" altLang="en-US" dirty="0"/>
              <a:t>誰のための報告か</a:t>
            </a:r>
          </a:p>
        </p:txBody>
      </p:sp>
      <p:sp>
        <p:nvSpPr>
          <p:cNvPr id="3" name="コンテンツ プレースホルダー 2">
            <a:extLst>
              <a:ext uri="{FF2B5EF4-FFF2-40B4-BE49-F238E27FC236}">
                <a16:creationId xmlns:a16="http://schemas.microsoft.com/office/drawing/2014/main" id="{936ED483-E68E-4724-AC2F-64BCAABDD72D}"/>
              </a:ext>
            </a:extLst>
          </p:cNvPr>
          <p:cNvSpPr>
            <a:spLocks noGrp="1"/>
          </p:cNvSpPr>
          <p:nvPr>
            <p:ph idx="1"/>
          </p:nvPr>
        </p:nvSpPr>
        <p:spPr/>
        <p:txBody>
          <a:bodyPr>
            <a:normAutofit/>
          </a:bodyPr>
          <a:lstStyle/>
          <a:p>
            <a:r>
              <a:rPr lang="ja-JP" altLang="en-US" dirty="0"/>
              <a:t>データ分析してみたくて</a:t>
            </a:r>
            <a:r>
              <a:rPr lang="en-US" altLang="ja-JP" dirty="0"/>
              <a:t>R</a:t>
            </a:r>
            <a:r>
              <a:rPr lang="ja-JP" altLang="en-US" dirty="0"/>
              <a:t>と</a:t>
            </a:r>
            <a:r>
              <a:rPr lang="en-US" altLang="ja-JP" dirty="0" err="1"/>
              <a:t>Rstudio</a:t>
            </a:r>
            <a:r>
              <a:rPr lang="ja-JP" altLang="en-US" dirty="0"/>
              <a:t>インストールしたけど</a:t>
            </a:r>
            <a:endParaRPr lang="en-US" altLang="ja-JP" dirty="0"/>
          </a:p>
          <a:p>
            <a:pPr lvl="1"/>
            <a:r>
              <a:rPr kumimoji="1" lang="ja-JP" altLang="en-US" dirty="0"/>
              <a:t>関数？</a:t>
            </a:r>
            <a:endParaRPr kumimoji="1" lang="en-US" altLang="ja-JP" dirty="0"/>
          </a:p>
          <a:p>
            <a:pPr lvl="1"/>
            <a:r>
              <a:rPr lang="ja-JP" altLang="en-US" dirty="0"/>
              <a:t>パッケージ？</a:t>
            </a:r>
            <a:endParaRPr lang="en-US" altLang="ja-JP" dirty="0"/>
          </a:p>
          <a:p>
            <a:pPr lvl="1"/>
            <a:r>
              <a:rPr kumimoji="1" lang="ja-JP" altLang="en-US" dirty="0"/>
              <a:t>データフレーム？</a:t>
            </a:r>
            <a:endParaRPr kumimoji="1" lang="en-US" altLang="ja-JP" dirty="0"/>
          </a:p>
          <a:p>
            <a:pPr lvl="1"/>
            <a:r>
              <a:rPr lang="ja-JP" altLang="en-US" dirty="0"/>
              <a:t>ベクトル？</a:t>
            </a:r>
            <a:endParaRPr lang="en-US" altLang="ja-JP" dirty="0"/>
          </a:p>
          <a:p>
            <a:pPr lvl="1"/>
            <a:r>
              <a:rPr kumimoji="1" lang="en-US" altLang="ja-JP" dirty="0"/>
              <a:t>Formula?</a:t>
            </a:r>
          </a:p>
          <a:p>
            <a:pPr lvl="1"/>
            <a:r>
              <a:rPr kumimoji="1" lang="ja-JP" altLang="en-US" dirty="0"/>
              <a:t>おじさんはどうして </a:t>
            </a:r>
            <a:r>
              <a:rPr kumimoji="1" lang="en-US" altLang="ja-JP" dirty="0"/>
              <a:t>“=“ </a:t>
            </a:r>
            <a:r>
              <a:rPr kumimoji="1" lang="ja-JP" altLang="en-US" dirty="0"/>
              <a:t>じゃなくて </a:t>
            </a:r>
            <a:r>
              <a:rPr kumimoji="1" lang="en-US" altLang="ja-JP" dirty="0"/>
              <a:t>”&lt;-” </a:t>
            </a:r>
            <a:r>
              <a:rPr kumimoji="1" lang="ja-JP" altLang="en-US" dirty="0"/>
              <a:t>をつかってるの？</a:t>
            </a:r>
            <a:endParaRPr kumimoji="1" lang="en-US" altLang="ja-JP" dirty="0"/>
          </a:p>
          <a:p>
            <a:pPr lvl="1"/>
            <a:r>
              <a:rPr kumimoji="1" lang="ja-JP" altLang="en-US" dirty="0"/>
              <a:t>という</a:t>
            </a:r>
            <a:r>
              <a:rPr kumimoji="1" lang="en-US" altLang="ja-JP" dirty="0" err="1"/>
              <a:t>Beggine</a:t>
            </a:r>
            <a:r>
              <a:rPr kumimoji="1" lang="ja-JP" altLang="en-US" dirty="0"/>
              <a:t>　  </a:t>
            </a:r>
            <a:r>
              <a:rPr lang="ja-JP" altLang="en-US" dirty="0"/>
              <a:t>な皆さん</a:t>
            </a:r>
            <a:endParaRPr kumimoji="1" lang="en-US" altLang="ja-JP" dirty="0"/>
          </a:p>
          <a:p>
            <a:r>
              <a:rPr kumimoji="1" lang="ja-JP" altLang="en-US" dirty="0"/>
              <a:t>はじめてのプログラミング言語</a:t>
            </a:r>
            <a:r>
              <a:rPr kumimoji="1" lang="en-US" altLang="ja-JP" dirty="0"/>
              <a:t>(</a:t>
            </a:r>
            <a:r>
              <a:rPr kumimoji="1" lang="ja-JP" altLang="en-US" dirty="0" err="1"/>
              <a:t>っぽい</a:t>
            </a:r>
            <a:r>
              <a:rPr kumimoji="1" lang="ja-JP" altLang="en-US" dirty="0"/>
              <a:t>言語</a:t>
            </a:r>
            <a:r>
              <a:rPr kumimoji="1" lang="en-US" altLang="ja-JP" dirty="0"/>
              <a:t>)</a:t>
            </a:r>
            <a:r>
              <a:rPr kumimoji="1" lang="ja-JP" altLang="en-US" dirty="0"/>
              <a:t>が　 な人</a:t>
            </a:r>
            <a:endParaRPr kumimoji="1" lang="en-US" altLang="ja-JP" dirty="0"/>
          </a:p>
          <a:p>
            <a:pPr marL="0" indent="0">
              <a:buNone/>
            </a:pPr>
            <a:r>
              <a:rPr kumimoji="1" lang="ja-JP" altLang="en-US" dirty="0"/>
              <a:t>のためにお話します．</a:t>
            </a:r>
            <a:endParaRPr kumimoji="1" lang="en-US" altLang="ja-JP" dirty="0"/>
          </a:p>
        </p:txBody>
      </p:sp>
    </p:spTree>
    <p:extLst>
      <p:ext uri="{BB962C8B-B14F-4D97-AF65-F5344CB8AC3E}">
        <p14:creationId xmlns:p14="http://schemas.microsoft.com/office/powerpoint/2010/main" val="9902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78D81-120F-4D32-8FDD-BE76524DFAF5}"/>
              </a:ext>
            </a:extLst>
          </p:cNvPr>
          <p:cNvSpPr>
            <a:spLocks noGrp="1"/>
          </p:cNvSpPr>
          <p:nvPr>
            <p:ph type="ctrTitle"/>
          </p:nvPr>
        </p:nvSpPr>
        <p:spPr/>
        <p:txBody>
          <a:bodyPr>
            <a:normAutofit/>
          </a:bodyPr>
          <a:lstStyle/>
          <a:p>
            <a:r>
              <a:rPr lang="en-US" altLang="ja-JP" dirty="0">
                <a:solidFill>
                  <a:schemeClr val="bg1">
                    <a:lumMod val="75000"/>
                  </a:schemeClr>
                </a:solidFill>
              </a:rPr>
              <a:t>R</a:t>
            </a:r>
            <a:r>
              <a:rPr lang="ja-JP" altLang="en-US" dirty="0">
                <a:solidFill>
                  <a:schemeClr val="bg1">
                    <a:lumMod val="75000"/>
                  </a:schemeClr>
                </a:solidFill>
              </a:rPr>
              <a:t>言語</a:t>
            </a:r>
            <a:r>
              <a:rPr lang="en-US" altLang="ja-JP" dirty="0">
                <a:solidFill>
                  <a:schemeClr val="bg1">
                    <a:lumMod val="75000"/>
                  </a:schemeClr>
                </a:solidFill>
              </a:rPr>
              <a:t>”</a:t>
            </a:r>
            <a:r>
              <a:rPr lang="ja-JP" altLang="en-US" dirty="0">
                <a:solidFill>
                  <a:schemeClr val="bg1">
                    <a:lumMod val="75000"/>
                  </a:schemeClr>
                </a:solidFill>
              </a:rPr>
              <a:t>超</a:t>
            </a:r>
            <a:r>
              <a:rPr lang="en-US" altLang="ja-JP" dirty="0">
                <a:solidFill>
                  <a:schemeClr val="bg1">
                    <a:lumMod val="75000"/>
                  </a:schemeClr>
                </a:solidFill>
              </a:rPr>
              <a:t>”</a:t>
            </a:r>
            <a:r>
              <a:rPr lang="ja-JP" altLang="en-US" dirty="0">
                <a:solidFill>
                  <a:schemeClr val="bg1">
                    <a:lumMod val="75000"/>
                  </a:schemeClr>
                </a:solidFill>
              </a:rPr>
              <a:t>入門</a:t>
            </a:r>
            <a:endParaRPr kumimoji="1" lang="ja-JP" altLang="en-US" dirty="0">
              <a:solidFill>
                <a:schemeClr val="bg1">
                  <a:lumMod val="75000"/>
                </a:schemeClr>
              </a:solidFill>
            </a:endParaRPr>
          </a:p>
        </p:txBody>
      </p:sp>
      <p:sp>
        <p:nvSpPr>
          <p:cNvPr id="3" name="字幕 2">
            <a:extLst>
              <a:ext uri="{FF2B5EF4-FFF2-40B4-BE49-F238E27FC236}">
                <a16:creationId xmlns:a16="http://schemas.microsoft.com/office/drawing/2014/main" id="{EB11D516-E172-43BD-B7CD-EA1FC87D2D12}"/>
              </a:ext>
            </a:extLst>
          </p:cNvPr>
          <p:cNvSpPr>
            <a:spLocks noGrp="1"/>
          </p:cNvSpPr>
          <p:nvPr>
            <p:ph type="subTitle" idx="1"/>
          </p:nvPr>
        </p:nvSpPr>
        <p:spPr/>
        <p:txBody>
          <a:bodyPr/>
          <a:lstStyle/>
          <a:p>
            <a:r>
              <a:rPr lang="ja-JP" altLang="en-US" dirty="0" err="1">
                <a:solidFill>
                  <a:schemeClr val="bg1">
                    <a:lumMod val="75000"/>
                  </a:schemeClr>
                </a:solidFill>
              </a:rPr>
              <a:t>きぬ</a:t>
            </a:r>
            <a:r>
              <a:rPr lang="ja-JP" altLang="en-US" dirty="0">
                <a:solidFill>
                  <a:schemeClr val="bg1">
                    <a:lumMod val="75000"/>
                  </a:schemeClr>
                </a:solidFill>
              </a:rPr>
              <a:t>いと</a:t>
            </a:r>
            <a:endParaRPr lang="en-US" altLang="ja-JP" dirty="0">
              <a:solidFill>
                <a:schemeClr val="bg1">
                  <a:lumMod val="75000"/>
                </a:schemeClr>
              </a:solidFill>
            </a:endParaRPr>
          </a:p>
          <a:p>
            <a:r>
              <a:rPr lang="en-US" altLang="ja-JP" dirty="0" err="1">
                <a:solidFill>
                  <a:schemeClr val="bg1">
                    <a:lumMod val="75000"/>
                  </a:schemeClr>
                </a:solidFill>
              </a:rPr>
              <a:t>TokyoR</a:t>
            </a:r>
            <a:r>
              <a:rPr lang="en-US" altLang="ja-JP" dirty="0">
                <a:solidFill>
                  <a:schemeClr val="bg1">
                    <a:lumMod val="75000"/>
                  </a:schemeClr>
                </a:solidFill>
              </a:rPr>
              <a:t> #75</a:t>
            </a:r>
            <a:endParaRPr lang="ja-JP" altLang="en-US" dirty="0">
              <a:solidFill>
                <a:schemeClr val="bg1">
                  <a:lumMod val="75000"/>
                </a:schemeClr>
              </a:solidFill>
            </a:endParaRPr>
          </a:p>
        </p:txBody>
      </p:sp>
      <p:pic>
        <p:nvPicPr>
          <p:cNvPr id="5" name="図 4">
            <a:extLst>
              <a:ext uri="{FF2B5EF4-FFF2-40B4-BE49-F238E27FC236}">
                <a16:creationId xmlns:a16="http://schemas.microsoft.com/office/drawing/2014/main" id="{4D411311-CE81-453D-B22B-812751DE1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215" y="-13585"/>
            <a:ext cx="3227570" cy="3227570"/>
          </a:xfrm>
          <a:prstGeom prst="ellipse">
            <a:avLst/>
          </a:prstGeom>
          <a:ln w="63500" cap="rnd">
            <a:noFill/>
          </a:ln>
          <a:effectLst/>
        </p:spPr>
      </p:pic>
      <p:sp>
        <p:nvSpPr>
          <p:cNvPr id="6" name="タイトル 1">
            <a:extLst>
              <a:ext uri="{FF2B5EF4-FFF2-40B4-BE49-F238E27FC236}">
                <a16:creationId xmlns:a16="http://schemas.microsoft.com/office/drawing/2014/main" id="{00690887-78D8-4695-920D-CDFE5872ADFD}"/>
              </a:ext>
            </a:extLst>
          </p:cNvPr>
          <p:cNvSpPr txBox="1">
            <a:spLocks/>
          </p:cNvSpPr>
          <p:nvPr/>
        </p:nvSpPr>
        <p:spPr>
          <a:xfrm>
            <a:off x="1524000" y="3213985"/>
            <a:ext cx="9144000" cy="165576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t>↑誰？</a:t>
            </a:r>
          </a:p>
        </p:txBody>
      </p:sp>
    </p:spTree>
    <p:extLst>
      <p:ext uri="{BB962C8B-B14F-4D97-AF65-F5344CB8AC3E}">
        <p14:creationId xmlns:p14="http://schemas.microsoft.com/office/powerpoint/2010/main" val="45782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B910955-A3EA-41AC-8A80-7D6BCD21F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210" y="3833948"/>
            <a:ext cx="763925" cy="599091"/>
          </a:xfrm>
          <a:prstGeom prst="rect">
            <a:avLst/>
          </a:prstGeom>
        </p:spPr>
      </p:pic>
      <p:sp>
        <p:nvSpPr>
          <p:cNvPr id="3" name="コンテンツ プレースホルダー 2">
            <a:extLst>
              <a:ext uri="{FF2B5EF4-FFF2-40B4-BE49-F238E27FC236}">
                <a16:creationId xmlns:a16="http://schemas.microsoft.com/office/drawing/2014/main" id="{E7B4A68E-23FD-4AEB-811D-051961DEAEC6}"/>
              </a:ext>
            </a:extLst>
          </p:cNvPr>
          <p:cNvSpPr>
            <a:spLocks noGrp="1"/>
          </p:cNvSpPr>
          <p:nvPr>
            <p:ph idx="1"/>
          </p:nvPr>
        </p:nvSpPr>
        <p:spPr/>
        <p:txBody>
          <a:bodyPr/>
          <a:lstStyle/>
          <a:p>
            <a:r>
              <a:rPr kumimoji="1" lang="en-US" altLang="ja-JP" strike="sngStrike" dirty="0"/>
              <a:t>R</a:t>
            </a:r>
            <a:r>
              <a:rPr kumimoji="1" lang="ja-JP" altLang="en-US" strike="sngStrike" dirty="0"/>
              <a:t>おじさん</a:t>
            </a:r>
            <a:r>
              <a:rPr lang="en-US" altLang="ja-JP" dirty="0"/>
              <a:t>R</a:t>
            </a:r>
            <a:r>
              <a:rPr lang="ja-JP" altLang="en-US" dirty="0" err="1"/>
              <a:t>に習</a:t>
            </a:r>
            <a:r>
              <a:rPr lang="ja-JP" altLang="en-US" dirty="0"/>
              <a:t>熟したアナリスト・エンジニア</a:t>
            </a:r>
            <a:endParaRPr lang="en-US" altLang="ja-JP" dirty="0"/>
          </a:p>
          <a:p>
            <a:pPr lvl="1"/>
            <a:r>
              <a:rPr lang="ja-JP" altLang="en-US" dirty="0"/>
              <a:t>新しいこととかしないので退屈かもしれません．</a:t>
            </a:r>
            <a:endParaRPr lang="en-US" altLang="ja-JP" dirty="0"/>
          </a:p>
          <a:p>
            <a:pPr lvl="1"/>
            <a:endParaRPr lang="en-US" altLang="ja-JP" dirty="0"/>
          </a:p>
          <a:p>
            <a:pPr marL="457200" lvl="1" indent="0">
              <a:buNone/>
            </a:pPr>
            <a:endParaRPr lang="en-US" altLang="ja-JP" dirty="0"/>
          </a:p>
          <a:p>
            <a:r>
              <a:rPr lang="ja-JP" altLang="en-US" dirty="0"/>
              <a:t>周りの「昔のあなた」に教えてあげよう</a:t>
            </a:r>
            <a:endParaRPr lang="en-US" altLang="ja-JP" dirty="0"/>
          </a:p>
          <a:p>
            <a:pPr lvl="1"/>
            <a:r>
              <a:rPr lang="en-US" altLang="ja-JP" dirty="0"/>
              <a:t>R</a:t>
            </a:r>
            <a:r>
              <a:rPr lang="ja-JP" altLang="en-US" dirty="0"/>
              <a:t>おじさんも昔は</a:t>
            </a:r>
            <a:r>
              <a:rPr lang="en-US" altLang="ja-JP" dirty="0" err="1"/>
              <a:t>Biggine</a:t>
            </a:r>
            <a:r>
              <a:rPr lang="ja-JP" altLang="en-US" dirty="0"/>
              <a:t>　  だった</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EC5EB12A-7C21-4D99-8AB2-E4E4EE22A6BD}"/>
              </a:ext>
            </a:extLst>
          </p:cNvPr>
          <p:cNvSpPr>
            <a:spLocks noGrp="1"/>
          </p:cNvSpPr>
          <p:nvPr>
            <p:ph type="title"/>
          </p:nvPr>
        </p:nvSpPr>
        <p:spPr/>
        <p:txBody>
          <a:bodyPr/>
          <a:lstStyle/>
          <a:p>
            <a:r>
              <a:rPr kumimoji="1" lang="ja-JP" altLang="en-US" dirty="0"/>
              <a:t>誰のための報告</a:t>
            </a:r>
            <a:r>
              <a:rPr kumimoji="1" lang="ja-JP" altLang="en-US" b="1" dirty="0">
                <a:solidFill>
                  <a:srgbClr val="FF0000"/>
                </a:solidFill>
              </a:rPr>
              <a:t>ではないか</a:t>
            </a:r>
            <a:endParaRPr kumimoji="1" lang="ja-JP" altLang="en-US" dirty="0">
              <a:solidFill>
                <a:srgbClr val="FF0000"/>
              </a:solidFill>
            </a:endParaRPr>
          </a:p>
        </p:txBody>
      </p:sp>
    </p:spTree>
    <p:extLst>
      <p:ext uri="{BB962C8B-B14F-4D97-AF65-F5344CB8AC3E}">
        <p14:creationId xmlns:p14="http://schemas.microsoft.com/office/powerpoint/2010/main" val="241196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33095C-CD48-45B7-B85F-864BF6DD5052}"/>
              </a:ext>
            </a:extLst>
          </p:cNvPr>
          <p:cNvSpPr>
            <a:spLocks noGrp="1"/>
          </p:cNvSpPr>
          <p:nvPr>
            <p:ph type="title"/>
          </p:nvPr>
        </p:nvSpPr>
        <p:spPr/>
        <p:txBody>
          <a:bodyPr/>
          <a:lstStyle/>
          <a:p>
            <a:r>
              <a:rPr kumimoji="1" lang="ja-JP" altLang="en-US" dirty="0"/>
              <a:t>主な参考文献</a:t>
            </a:r>
          </a:p>
        </p:txBody>
      </p:sp>
      <p:pic>
        <p:nvPicPr>
          <p:cNvPr id="1026" name="Picture 2" descr="https://images-na.ssl-images-amazon.com/images/I/51p6-f0GtHL._SX388_BO1,204,203,200_.jpg">
            <a:extLst>
              <a:ext uri="{FF2B5EF4-FFF2-40B4-BE49-F238E27FC236}">
                <a16:creationId xmlns:a16="http://schemas.microsoft.com/office/drawing/2014/main" id="{DF058DEB-8FB8-4A61-909C-936FB51FB9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049" y="2464512"/>
            <a:ext cx="1999593" cy="2558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zklTjsgbL._SX389_BO1,204,203,200_.jpg">
            <a:extLst>
              <a:ext uri="{FF2B5EF4-FFF2-40B4-BE49-F238E27FC236}">
                <a16:creationId xmlns:a16="http://schemas.microsoft.com/office/drawing/2014/main" id="{D951C1A4-83A0-4A75-8A47-A960101A3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642" y="2464511"/>
            <a:ext cx="2004721" cy="2558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sGGydPkYL._SX384_BO1,204,203,200_.jpg">
            <a:extLst>
              <a:ext uri="{FF2B5EF4-FFF2-40B4-BE49-F238E27FC236}">
                <a16:creationId xmlns:a16="http://schemas.microsoft.com/office/drawing/2014/main" id="{8AD3A0F5-602D-47EC-97F9-BDDDD8F8A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871" y="2464511"/>
            <a:ext cx="1979085" cy="25584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ages-na.ssl-images-amazon.com/images/I/51zkjSReHvL._SX352_BO1,204,203,200_.jpg">
            <a:extLst>
              <a:ext uri="{FF2B5EF4-FFF2-40B4-BE49-F238E27FC236}">
                <a16:creationId xmlns:a16="http://schemas.microsoft.com/office/drawing/2014/main" id="{B9CD863A-2B3A-4185-B426-2A7276E12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464" y="2464512"/>
            <a:ext cx="1815015" cy="255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68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「関数」って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09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9F5A5-9E72-4CA8-9BCE-3F1689A23DB6}"/>
              </a:ext>
            </a:extLst>
          </p:cNvPr>
          <p:cNvSpPr>
            <a:spLocks noGrp="1"/>
          </p:cNvSpPr>
          <p:nvPr>
            <p:ph type="title"/>
          </p:nvPr>
        </p:nvSpPr>
        <p:spPr/>
        <p:txBody>
          <a:bodyPr/>
          <a:lstStyle/>
          <a:p>
            <a:r>
              <a:rPr kumimoji="1" lang="ja-JP" altLang="en-US" dirty="0"/>
              <a:t>関数とは</a:t>
            </a:r>
          </a:p>
        </p:txBody>
      </p:sp>
      <p:sp>
        <p:nvSpPr>
          <p:cNvPr id="3" name="コンテンツ プレースホルダー 2">
            <a:extLst>
              <a:ext uri="{FF2B5EF4-FFF2-40B4-BE49-F238E27FC236}">
                <a16:creationId xmlns:a16="http://schemas.microsoft.com/office/drawing/2014/main" id="{CE1A123B-A1F0-4395-8D2F-CDE6303EA438}"/>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16139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E97B3-03E5-47F4-9E73-8D7E4C89595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F1B27BF-67C1-44DF-8C3F-B962775A072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13828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FC5FC-ABA0-4C25-9CD4-2E35B66DAF8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CDBB9D-8D26-4703-8B6A-42D08508EF5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5216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F0704-68E5-4911-9076-9FF42381CF4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05572F2-8F4B-4068-9B43-1F2FAC0ACD6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08135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「オブジェクト」って何？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61466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0CD33-1A6C-43C5-B5F7-FA701F217CE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D8C34B-8FE3-42FB-8276-657DA7E8E70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365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C5089-9394-4806-BF09-D7596718DBA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FFBD355-A2C7-4134-8609-4A955558E8F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0128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A1B28-B8DC-475A-BDFA-56DFFF6A3687}"/>
              </a:ext>
            </a:extLst>
          </p:cNvPr>
          <p:cNvSpPr>
            <a:spLocks noGrp="1"/>
          </p:cNvSpPr>
          <p:nvPr>
            <p:ph type="title"/>
          </p:nvPr>
        </p:nvSpPr>
        <p:spPr/>
        <p:txBody>
          <a:bodyPr/>
          <a:lstStyle/>
          <a:p>
            <a:r>
              <a:rPr kumimoji="1" lang="ja-JP" altLang="en-US" dirty="0"/>
              <a:t>誰？</a:t>
            </a:r>
          </a:p>
        </p:txBody>
      </p:sp>
      <p:sp>
        <p:nvSpPr>
          <p:cNvPr id="3" name="コンテンツ プレースホルダー 2">
            <a:extLst>
              <a:ext uri="{FF2B5EF4-FFF2-40B4-BE49-F238E27FC236}">
                <a16:creationId xmlns:a16="http://schemas.microsoft.com/office/drawing/2014/main" id="{2D93AD9A-2319-4E87-BDB0-B7FF46FD57DD}"/>
              </a:ext>
            </a:extLst>
          </p:cNvPr>
          <p:cNvSpPr>
            <a:spLocks noGrp="1"/>
          </p:cNvSpPr>
          <p:nvPr>
            <p:ph idx="1"/>
          </p:nvPr>
        </p:nvSpPr>
        <p:spPr>
          <a:xfrm>
            <a:off x="838200" y="1825624"/>
            <a:ext cx="10515600" cy="5032375"/>
          </a:xfrm>
        </p:spPr>
        <p:txBody>
          <a:bodyPr>
            <a:normAutofit/>
          </a:bodyPr>
          <a:lstStyle/>
          <a:p>
            <a:r>
              <a:rPr lang="en-US" altLang="ja-JP" dirty="0" err="1"/>
              <a:t>TwitterID</a:t>
            </a:r>
            <a:r>
              <a:rPr lang="en-US" altLang="ja-JP" dirty="0"/>
              <a:t> == </a:t>
            </a:r>
            <a:r>
              <a:rPr lang="en-US" altLang="ja-JP" dirty="0" err="1"/>
              <a:t>MstdnID</a:t>
            </a:r>
            <a:r>
              <a:rPr lang="en-US" altLang="ja-JP" dirty="0"/>
              <a:t> == @0_u0</a:t>
            </a:r>
          </a:p>
          <a:p>
            <a:r>
              <a:rPr lang="en-US" altLang="ja-JP" dirty="0"/>
              <a:t>Data Analyst(</a:t>
            </a:r>
            <a:r>
              <a:rPr lang="ja-JP" altLang="en-US" dirty="0"/>
              <a:t>表の顔</a:t>
            </a:r>
            <a:r>
              <a:rPr lang="en-US" altLang="ja-JP" dirty="0"/>
              <a:t>)</a:t>
            </a:r>
          </a:p>
          <a:p>
            <a:pPr lvl="1"/>
            <a:r>
              <a:rPr lang="ja-JP" altLang="en-US" dirty="0"/>
              <a:t>コードを書く「わからないけどすごいことしてる」人</a:t>
            </a:r>
            <a:endParaRPr lang="en-US" altLang="ja-JP" dirty="0"/>
          </a:p>
          <a:p>
            <a:r>
              <a:rPr lang="ja-JP" altLang="en-US" dirty="0"/>
              <a:t>データ野郎</a:t>
            </a:r>
            <a:r>
              <a:rPr lang="en-US" altLang="ja-JP" dirty="0"/>
              <a:t>(</a:t>
            </a:r>
            <a:r>
              <a:rPr lang="ja-JP" altLang="en-US" dirty="0"/>
              <a:t>裏の顔</a:t>
            </a:r>
            <a:r>
              <a:rPr lang="en-US" altLang="ja-JP" dirty="0"/>
              <a:t>)</a:t>
            </a:r>
          </a:p>
          <a:p>
            <a:pPr lvl="1"/>
            <a:r>
              <a:rPr lang="en-US" altLang="ja-JP" dirty="0" err="1"/>
              <a:t>kaggle</a:t>
            </a:r>
            <a:r>
              <a:rPr lang="ja-JP" altLang="en-US" dirty="0"/>
              <a:t>やったり</a:t>
            </a:r>
            <a:r>
              <a:rPr lang="en-US" altLang="ja-JP" dirty="0"/>
              <a:t>SIGNATE</a:t>
            </a:r>
            <a:r>
              <a:rPr lang="ja-JP" altLang="en-US" dirty="0"/>
              <a:t>やったり</a:t>
            </a:r>
            <a:endParaRPr lang="en-US" altLang="ja-JP" dirty="0"/>
          </a:p>
          <a:p>
            <a:pPr lvl="1"/>
            <a:r>
              <a:rPr lang="ja-JP" altLang="en-US" dirty="0"/>
              <a:t>ぶっちゃ</a:t>
            </a:r>
            <a:r>
              <a:rPr lang="ja-JP" altLang="en-US" dirty="0" err="1"/>
              <a:t>け</a:t>
            </a:r>
            <a:r>
              <a:rPr lang="ja-JP" altLang="en-US" dirty="0"/>
              <a:t>開発とかしたい</a:t>
            </a:r>
            <a:endParaRPr lang="en-US" altLang="ja-JP" dirty="0"/>
          </a:p>
          <a:p>
            <a:pPr lvl="1"/>
            <a:r>
              <a:rPr lang="ja-JP" altLang="en-US" dirty="0"/>
              <a:t>エンジニアリングもしたい</a:t>
            </a:r>
            <a:endParaRPr lang="en-US" altLang="ja-JP" dirty="0"/>
          </a:p>
          <a:p>
            <a:pPr lvl="1"/>
            <a:r>
              <a:rPr lang="ja-JP" altLang="en-US" dirty="0">
                <a:solidFill>
                  <a:schemeClr val="tx1">
                    <a:lumMod val="50000"/>
                    <a:lumOff val="50000"/>
                  </a:schemeClr>
                </a:solidFill>
              </a:rPr>
              <a:t>勉強させてくれる場所も募集してます</a:t>
            </a:r>
            <a:endParaRPr lang="en-US" altLang="ja-JP" dirty="0">
              <a:solidFill>
                <a:schemeClr val="tx1">
                  <a:lumMod val="50000"/>
                  <a:lumOff val="50000"/>
                </a:schemeClr>
              </a:solidFill>
            </a:endParaRPr>
          </a:p>
        </p:txBody>
      </p:sp>
      <p:pic>
        <p:nvPicPr>
          <p:cNvPr id="4" name="図 3">
            <a:extLst>
              <a:ext uri="{FF2B5EF4-FFF2-40B4-BE49-F238E27FC236}">
                <a16:creationId xmlns:a16="http://schemas.microsoft.com/office/drawing/2014/main" id="{3A9872E7-5A6C-4AC4-89D0-D3607E8A8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430" y="3630430"/>
            <a:ext cx="3227570" cy="322757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865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98201-FAC4-4185-8D5E-372C395E9C1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CDDA64E-C537-4454-A50B-33F754BE567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5910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5FC826-2FD2-4CF0-BA6E-1173A4F95B5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D7FD74-6719-451E-8258-6A20EDA3B7E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60020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「パッケージ」って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1990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55FD1-D6F6-4946-98E1-19203E3B925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EB7FA12-8751-4DB3-A082-04314FF1C8A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57116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F97A0-DFB8-47DA-AAAF-4FC89BFB105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628285D-04F1-4619-B915-718417C3D10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2187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7C44B-0321-40DA-89A6-C06A1FC9CD7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4D70C49-BCBA-4047-BB35-C06C6FEAD64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0233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2E8D0-3A81-4967-9FFD-09F1D34F1D0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1E8971C-5C53-489E-A494-2762123499B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977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「ベクトル」って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771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F8B9F-E1F6-4C63-B9A6-472F6971318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9B3BB67-CA47-4297-B4BF-963F27B4EA7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293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134C3-BC1A-4F1A-888B-DDA3CD6E3AA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B7FA6E5-97AB-4B30-AA29-CD78BFE42E8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017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B51E-9C33-49EB-BB7A-BD7E972FDF39}"/>
              </a:ext>
            </a:extLst>
          </p:cNvPr>
          <p:cNvSpPr>
            <a:spLocks noGrp="1"/>
          </p:cNvSpPr>
          <p:nvPr>
            <p:ph type="title"/>
          </p:nvPr>
        </p:nvSpPr>
        <p:spPr/>
        <p:txBody>
          <a:bodyPr/>
          <a:lstStyle/>
          <a:p>
            <a:r>
              <a:rPr lang="ja-JP" altLang="en-US" dirty="0"/>
              <a:t>最近のつらいこと</a:t>
            </a:r>
            <a:endParaRPr kumimoji="1" lang="ja-JP" altLang="en-US" dirty="0"/>
          </a:p>
        </p:txBody>
      </p:sp>
      <p:sp>
        <p:nvSpPr>
          <p:cNvPr id="3" name="コンテンツ プレースホルダー 2">
            <a:extLst>
              <a:ext uri="{FF2B5EF4-FFF2-40B4-BE49-F238E27FC236}">
                <a16:creationId xmlns:a16="http://schemas.microsoft.com/office/drawing/2014/main" id="{B6F4F0D4-945F-497C-9F1D-B3E0B340E7DE}"/>
              </a:ext>
            </a:extLst>
          </p:cNvPr>
          <p:cNvSpPr>
            <a:spLocks noGrp="1"/>
          </p:cNvSpPr>
          <p:nvPr>
            <p:ph idx="1"/>
          </p:nvPr>
        </p:nvSpPr>
        <p:spPr/>
        <p:txBody>
          <a:bodyPr/>
          <a:lstStyle/>
          <a:p>
            <a:r>
              <a:rPr lang="ja-JP" altLang="en-US" dirty="0"/>
              <a:t>冬ボーナスが虚無</a:t>
            </a:r>
            <a:endParaRPr lang="en-US" altLang="ja-JP" dirty="0"/>
          </a:p>
          <a:p>
            <a:pPr lvl="1"/>
            <a:r>
              <a:rPr lang="ja-JP" altLang="en-US" dirty="0"/>
              <a:t>社内規定を読まない僕「</a:t>
            </a:r>
            <a:r>
              <a:rPr lang="en-US" altLang="ja-JP" dirty="0"/>
              <a:t>1</a:t>
            </a:r>
            <a:r>
              <a:rPr lang="ja-JP" altLang="en-US" dirty="0"/>
              <a:t>ヶ月分位もらえるだろうし</a:t>
            </a:r>
            <a:r>
              <a:rPr lang="en-US" altLang="ja-JP" dirty="0"/>
              <a:t>PC</a:t>
            </a:r>
            <a:r>
              <a:rPr lang="ja-JP" altLang="en-US" dirty="0"/>
              <a:t>新調しよう」</a:t>
            </a:r>
            <a:endParaRPr lang="en-US" altLang="ja-JP" dirty="0"/>
          </a:p>
          <a:p>
            <a:pPr lvl="2"/>
            <a:r>
              <a:rPr lang="ja-JP" altLang="en-US" dirty="0"/>
              <a:t>カード「残高いっぱいやで」</a:t>
            </a:r>
            <a:endParaRPr lang="en-US" altLang="ja-JP" dirty="0"/>
          </a:p>
          <a:p>
            <a:pPr lvl="2"/>
            <a:r>
              <a:rPr lang="ja-JP" altLang="en-US" dirty="0"/>
              <a:t>社内規定を読まない僕「上げて」</a:t>
            </a:r>
            <a:endParaRPr lang="en-US" altLang="ja-JP" dirty="0"/>
          </a:p>
          <a:p>
            <a:pPr lvl="1"/>
            <a:r>
              <a:rPr lang="ja-JP" altLang="en-US" dirty="0"/>
              <a:t>社内規定通りに動く会社「ボーナスは規定通り</a:t>
            </a:r>
            <a:r>
              <a:rPr lang="en-US" altLang="ja-JP" sz="3600" dirty="0">
                <a:solidFill>
                  <a:srgbClr val="FF0000"/>
                </a:solidFill>
              </a:rPr>
              <a:t>0.6</a:t>
            </a:r>
            <a:r>
              <a:rPr lang="ja-JP" altLang="en-US" sz="3600" dirty="0">
                <a:solidFill>
                  <a:srgbClr val="FF0000"/>
                </a:solidFill>
              </a:rPr>
              <a:t>ヶ月分</a:t>
            </a:r>
            <a:r>
              <a:rPr lang="ja-JP" altLang="en-US" dirty="0"/>
              <a:t>です」</a:t>
            </a:r>
            <a:endParaRPr lang="en-US" altLang="ja-JP" dirty="0"/>
          </a:p>
          <a:p>
            <a:pPr lvl="1"/>
            <a:r>
              <a:rPr lang="ja-JP" altLang="en-US" dirty="0"/>
              <a:t>社内規定を読まない僕</a:t>
            </a:r>
            <a:r>
              <a:rPr lang="ja-JP" altLang="en-US" sz="4000" dirty="0"/>
              <a:t>「「「オ</a:t>
            </a:r>
            <a:r>
              <a:rPr lang="ja-JP" altLang="en-US" sz="4000" dirty="0" err="1"/>
              <a:t>゛</a:t>
            </a:r>
            <a:r>
              <a:rPr lang="ja-JP" altLang="en-US" sz="4000" dirty="0"/>
              <a:t>ッ」」」</a:t>
            </a:r>
            <a:endParaRPr lang="en-US" altLang="ja-JP" sz="4000" dirty="0"/>
          </a:p>
          <a:p>
            <a:endParaRPr kumimoji="1" lang="ja-JP" altLang="en-US" dirty="0"/>
          </a:p>
        </p:txBody>
      </p:sp>
    </p:spTree>
    <p:extLst>
      <p:ext uri="{BB962C8B-B14F-4D97-AF65-F5344CB8AC3E}">
        <p14:creationId xmlns:p14="http://schemas.microsoft.com/office/powerpoint/2010/main" val="1757882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E54FD-C47F-496A-8724-146D9504B17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102AD62-BA4B-4B32-878D-EFB888C3404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72367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40706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「データフレーム」って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10877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25625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58171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38446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55139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93770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12201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a:t>
            </a:r>
            <a:r>
              <a:rPr lang="en-US" altLang="ja-JP" dirty="0"/>
              <a:t>formula</a:t>
            </a:r>
            <a:r>
              <a:rPr lang="ja-JP" altLang="en-US" dirty="0"/>
              <a:t>形式」って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2212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DA5A0-8823-48EF-B169-D6EA606737C6}"/>
              </a:ext>
            </a:extLst>
          </p:cNvPr>
          <p:cNvSpPr>
            <a:spLocks noGrp="1"/>
          </p:cNvSpPr>
          <p:nvPr>
            <p:ph type="title"/>
          </p:nvPr>
        </p:nvSpPr>
        <p:spPr/>
        <p:txBody>
          <a:bodyPr/>
          <a:lstStyle/>
          <a:p>
            <a:r>
              <a:rPr kumimoji="1" lang="ja-JP" altLang="en-US" dirty="0"/>
              <a:t>きっかけ</a:t>
            </a:r>
          </a:p>
        </p:txBody>
      </p:sp>
      <p:pic>
        <p:nvPicPr>
          <p:cNvPr id="5" name="コンテンツ プレースホルダー 4">
            <a:extLst>
              <a:ext uri="{FF2B5EF4-FFF2-40B4-BE49-F238E27FC236}">
                <a16:creationId xmlns:a16="http://schemas.microsoft.com/office/drawing/2014/main" id="{950BF966-9041-4A74-8477-086CEDBC97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17"/>
          <a:stretch/>
        </p:blipFill>
        <p:spPr>
          <a:xfrm>
            <a:off x="3042811" y="2705713"/>
            <a:ext cx="6038127" cy="2591162"/>
          </a:xfrm>
        </p:spPr>
      </p:pic>
      <p:sp>
        <p:nvSpPr>
          <p:cNvPr id="6" name="テキスト ボックス 5">
            <a:extLst>
              <a:ext uri="{FF2B5EF4-FFF2-40B4-BE49-F238E27FC236}">
                <a16:creationId xmlns:a16="http://schemas.microsoft.com/office/drawing/2014/main" id="{1294B0EA-9076-4A95-8119-88D33D207EDB}"/>
              </a:ext>
            </a:extLst>
          </p:cNvPr>
          <p:cNvSpPr txBox="1"/>
          <p:nvPr/>
        </p:nvSpPr>
        <p:spPr>
          <a:xfrm>
            <a:off x="1162594" y="1802674"/>
            <a:ext cx="6207148" cy="461665"/>
          </a:xfrm>
          <a:prstGeom prst="rect">
            <a:avLst/>
          </a:prstGeom>
          <a:noFill/>
        </p:spPr>
        <p:txBody>
          <a:bodyPr wrap="none" rtlCol="0">
            <a:spAutoFit/>
          </a:bodyPr>
          <a:lstStyle/>
          <a:p>
            <a:r>
              <a:rPr lang="ja-JP" altLang="en-US" sz="2400" dirty="0"/>
              <a:t>よ</a:t>
            </a:r>
            <a:r>
              <a:rPr lang="ja-JP" altLang="en-US" sz="2400" dirty="0" err="1"/>
              <a:t>ーし</a:t>
            </a:r>
            <a:r>
              <a:rPr lang="ja-JP" altLang="en-US" sz="2400" dirty="0"/>
              <a:t>次回も</a:t>
            </a:r>
            <a:r>
              <a:rPr lang="en-US" altLang="ja-JP" sz="2400" dirty="0"/>
              <a:t>Lightning Talk</a:t>
            </a:r>
            <a:r>
              <a:rPr lang="ja-JP" altLang="en-US" sz="2400" dirty="0"/>
              <a:t>やっちゃおうか</a:t>
            </a:r>
            <a:endParaRPr kumimoji="1" lang="ja-JP" altLang="en-US" sz="2400" dirty="0"/>
          </a:p>
        </p:txBody>
      </p:sp>
    </p:spTree>
    <p:extLst>
      <p:ext uri="{BB962C8B-B14F-4D97-AF65-F5344CB8AC3E}">
        <p14:creationId xmlns:p14="http://schemas.microsoft.com/office/powerpoint/2010/main" val="3137911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ABEF6-0D33-4439-9023-82A997565F1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C788713-E925-4D93-B902-75187B5AB74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77788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6610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93082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65853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8604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2715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A3021EE-57D2-4C3B-9A07-2D6C17E57A04}"/>
              </a:ext>
            </a:extLst>
          </p:cNvPr>
          <p:cNvSpPr>
            <a:spLocks noGrp="1"/>
          </p:cNvSpPr>
          <p:nvPr>
            <p:ph type="ctrTitle"/>
          </p:nvPr>
        </p:nvSpPr>
        <p:spPr/>
        <p:txBody>
          <a:bodyPr/>
          <a:lstStyle/>
          <a:p>
            <a:r>
              <a:rPr lang="ja-JP" altLang="en-US" dirty="0"/>
              <a:t>最後に</a:t>
            </a:r>
            <a:endParaRPr kumimoji="1" lang="ja-JP" altLang="en-US" dirty="0"/>
          </a:p>
        </p:txBody>
      </p:sp>
      <p:sp>
        <p:nvSpPr>
          <p:cNvPr id="5" name="字幕 4">
            <a:extLst>
              <a:ext uri="{FF2B5EF4-FFF2-40B4-BE49-F238E27FC236}">
                <a16:creationId xmlns:a16="http://schemas.microsoft.com/office/drawing/2014/main" id="{1F4E9E0B-DAA1-4B3D-9C34-76188910377A}"/>
              </a:ext>
            </a:extLst>
          </p:cNvPr>
          <p:cNvSpPr>
            <a:spLocks noGrp="1"/>
          </p:cNvSpPr>
          <p:nvPr>
            <p:ph type="subTitle" idx="1"/>
          </p:nvPr>
        </p:nvSpPr>
        <p:spPr/>
        <p:txBody>
          <a:bodyPr/>
          <a:lstStyle/>
          <a:p>
            <a:r>
              <a:rPr kumimoji="1" lang="ja-JP" altLang="en-US" dirty="0"/>
              <a:t>故障かな？と思ったら</a:t>
            </a:r>
          </a:p>
        </p:txBody>
      </p:sp>
    </p:spTree>
    <p:extLst>
      <p:ext uri="{BB962C8B-B14F-4D97-AF65-F5344CB8AC3E}">
        <p14:creationId xmlns:p14="http://schemas.microsoft.com/office/powerpoint/2010/main" val="550377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A3021EE-57D2-4C3B-9A07-2D6C17E57A04}"/>
              </a:ext>
            </a:extLst>
          </p:cNvPr>
          <p:cNvSpPr>
            <a:spLocks noGrp="1"/>
          </p:cNvSpPr>
          <p:nvPr>
            <p:ph type="ctrTitle"/>
          </p:nvPr>
        </p:nvSpPr>
        <p:spPr/>
        <p:txBody>
          <a:bodyPr/>
          <a:lstStyle/>
          <a:p>
            <a:r>
              <a:rPr lang="ja-JP" altLang="en-US" dirty="0"/>
              <a:t>エラーが出て動かない</a:t>
            </a:r>
            <a:endParaRPr kumimoji="1" lang="ja-JP" altLang="en-US" dirty="0"/>
          </a:p>
        </p:txBody>
      </p:sp>
      <p:sp>
        <p:nvSpPr>
          <p:cNvPr id="5" name="字幕 4">
            <a:extLst>
              <a:ext uri="{FF2B5EF4-FFF2-40B4-BE49-F238E27FC236}">
                <a16:creationId xmlns:a16="http://schemas.microsoft.com/office/drawing/2014/main" id="{1F4E9E0B-DAA1-4B3D-9C34-76188910377A}"/>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95771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DC59B-C7F3-4368-B9AC-F94D13ED0957}"/>
              </a:ext>
            </a:extLst>
          </p:cNvPr>
          <p:cNvSpPr>
            <a:spLocks noGrp="1"/>
          </p:cNvSpPr>
          <p:nvPr>
            <p:ph type="title"/>
          </p:nvPr>
        </p:nvSpPr>
        <p:spPr/>
        <p:txBody>
          <a:bodyPr/>
          <a:lstStyle/>
          <a:p>
            <a:r>
              <a:rPr lang="ja-JP" altLang="en-US" dirty="0"/>
              <a:t>「予想外の</a:t>
            </a:r>
            <a:r>
              <a:rPr lang="en-US" altLang="ja-JP" dirty="0"/>
              <a:t> ] </a:t>
            </a:r>
            <a:r>
              <a:rPr lang="ja-JP" altLang="en-US" dirty="0"/>
              <a:t>です」</a:t>
            </a:r>
            <a:endParaRPr kumimoji="1" lang="ja-JP" altLang="en-US" dirty="0"/>
          </a:p>
        </p:txBody>
      </p:sp>
      <p:sp>
        <p:nvSpPr>
          <p:cNvPr id="3" name="コンテンツ プレースホルダー 2">
            <a:extLst>
              <a:ext uri="{FF2B5EF4-FFF2-40B4-BE49-F238E27FC236}">
                <a16:creationId xmlns:a16="http://schemas.microsoft.com/office/drawing/2014/main" id="{F8EF7468-5753-49A9-B128-C0041CB4919B}"/>
              </a:ext>
            </a:extLst>
          </p:cNvPr>
          <p:cNvSpPr>
            <a:spLocks noGrp="1"/>
          </p:cNvSpPr>
          <p:nvPr>
            <p:ph idx="1"/>
          </p:nvPr>
        </p:nvSpPr>
        <p:spPr/>
        <p:txBody>
          <a:bodyPr/>
          <a:lstStyle/>
          <a:p>
            <a:r>
              <a:rPr lang="ja-JP" altLang="en-US" dirty="0"/>
              <a:t>“”でくくり忘れていませんか？</a:t>
            </a:r>
            <a:endParaRPr lang="en-US" altLang="ja-JP" dirty="0"/>
          </a:p>
          <a:p>
            <a:pPr lvl="1"/>
            <a:r>
              <a:rPr lang="en-US" altLang="ja-JP" dirty="0" err="1"/>
              <a:t>i</a:t>
            </a:r>
            <a:r>
              <a:rPr kumimoji="1" lang="en-US" altLang="ja-JP" dirty="0" err="1"/>
              <a:t>nstall.packages</a:t>
            </a:r>
            <a:r>
              <a:rPr kumimoji="1" lang="en-US" altLang="ja-JP" dirty="0"/>
              <a:t>()</a:t>
            </a:r>
            <a:r>
              <a:rPr kumimoji="1" lang="ja-JP" altLang="en-US" dirty="0"/>
              <a:t>関数でパッケージをインストールするときは</a:t>
            </a:r>
            <a:r>
              <a:rPr kumimoji="1" lang="en-US" altLang="ja-JP" dirty="0"/>
              <a:t>””</a:t>
            </a:r>
            <a:r>
              <a:rPr kumimoji="1" lang="ja-JP" altLang="en-US" dirty="0"/>
              <a:t>でくくる</a:t>
            </a:r>
            <a:endParaRPr kumimoji="1" lang="en-US" altLang="ja-JP" dirty="0"/>
          </a:p>
          <a:p>
            <a:pPr lvl="1"/>
            <a:r>
              <a:rPr lang="ja-JP" altLang="en-US" dirty="0"/>
              <a:t>でも</a:t>
            </a:r>
            <a:r>
              <a:rPr lang="en-US" altLang="ja-JP" dirty="0"/>
              <a:t>library()</a:t>
            </a:r>
            <a:r>
              <a:rPr lang="ja-JP" altLang="en-US" dirty="0"/>
              <a:t>関数でパッケージをインポートするときはくくらない</a:t>
            </a:r>
            <a:endParaRPr lang="en-US" altLang="ja-JP" dirty="0"/>
          </a:p>
          <a:p>
            <a:r>
              <a:rPr kumimoji="1" lang="en-US" altLang="ja-JP" dirty="0"/>
              <a:t>()</a:t>
            </a:r>
            <a:r>
              <a:rPr lang="ja-JP" altLang="en-US" dirty="0"/>
              <a:t>は対応していますか？</a:t>
            </a:r>
            <a:endParaRPr lang="en-US" altLang="ja-JP" dirty="0"/>
          </a:p>
          <a:p>
            <a:pPr lvl="1"/>
            <a:r>
              <a:rPr kumimoji="1" lang="en-US" altLang="ja-JP" dirty="0" err="1"/>
              <a:t>Rstudio</a:t>
            </a:r>
            <a:r>
              <a:rPr kumimoji="1" lang="ja-JP" altLang="en-US" dirty="0"/>
              <a:t>だと</a:t>
            </a:r>
            <a:r>
              <a:rPr kumimoji="1" lang="en-US" altLang="ja-JP" dirty="0"/>
              <a:t>()</a:t>
            </a:r>
            <a:r>
              <a:rPr kumimoji="1" lang="ja-JP" altLang="en-US" dirty="0"/>
              <a:t>でくくった部分を改行するとインデントされる</a:t>
            </a:r>
            <a:endParaRPr kumimoji="1" lang="en-US" altLang="ja-JP" dirty="0"/>
          </a:p>
          <a:p>
            <a:pPr lvl="1"/>
            <a:r>
              <a:rPr lang="ja-JP" altLang="en-US" dirty="0"/>
              <a:t>お前は今までに閉じ忘れた</a:t>
            </a:r>
            <a:r>
              <a:rPr lang="en-US" altLang="ja-JP" dirty="0"/>
              <a:t>()</a:t>
            </a:r>
            <a:r>
              <a:rPr lang="ja-JP" altLang="en-US" dirty="0"/>
              <a:t>の数を覚えているか？</a:t>
            </a:r>
            <a:endParaRPr kumimoji="1" lang="ja-JP" altLang="en-US" dirty="0"/>
          </a:p>
        </p:txBody>
      </p:sp>
    </p:spTree>
    <p:extLst>
      <p:ext uri="{BB962C8B-B14F-4D97-AF65-F5344CB8AC3E}">
        <p14:creationId xmlns:p14="http://schemas.microsoft.com/office/powerpoint/2010/main" val="1822289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9D64A-F1F3-4F77-9737-AE247DD65BB9}"/>
              </a:ext>
            </a:extLst>
          </p:cNvPr>
          <p:cNvSpPr>
            <a:spLocks noGrp="1"/>
          </p:cNvSpPr>
          <p:nvPr>
            <p:ph type="title"/>
          </p:nvPr>
        </p:nvSpPr>
        <p:spPr/>
        <p:txBody>
          <a:bodyPr/>
          <a:lstStyle/>
          <a:p>
            <a:r>
              <a:rPr kumimoji="1" lang="en-US" altLang="ja-JP" dirty="0"/>
              <a:t>Invalid </a:t>
            </a:r>
            <a:r>
              <a:rPr kumimoji="1" lang="en-US" altLang="ja-JP" dirty="0" err="1"/>
              <a:t>hoge</a:t>
            </a:r>
            <a:endParaRPr kumimoji="1" lang="ja-JP" altLang="en-US" dirty="0"/>
          </a:p>
        </p:txBody>
      </p:sp>
      <p:sp>
        <p:nvSpPr>
          <p:cNvPr id="3" name="コンテンツ プレースホルダー 2">
            <a:extLst>
              <a:ext uri="{FF2B5EF4-FFF2-40B4-BE49-F238E27FC236}">
                <a16:creationId xmlns:a16="http://schemas.microsoft.com/office/drawing/2014/main" id="{E99F44ED-A5F3-41C7-A4C2-430E11E36FC2}"/>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8682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DA5A0-8823-48EF-B169-D6EA606737C6}"/>
              </a:ext>
            </a:extLst>
          </p:cNvPr>
          <p:cNvSpPr>
            <a:spLocks noGrp="1"/>
          </p:cNvSpPr>
          <p:nvPr>
            <p:ph type="title"/>
          </p:nvPr>
        </p:nvSpPr>
        <p:spPr/>
        <p:txBody>
          <a:bodyPr/>
          <a:lstStyle/>
          <a:p>
            <a:r>
              <a:rPr kumimoji="1" lang="ja-JP" altLang="en-US" dirty="0"/>
              <a:t>きっかけ</a:t>
            </a:r>
          </a:p>
        </p:txBody>
      </p:sp>
      <p:pic>
        <p:nvPicPr>
          <p:cNvPr id="6" name="コンテンツ プレースホルダー 5">
            <a:extLst>
              <a:ext uri="{FF2B5EF4-FFF2-40B4-BE49-F238E27FC236}">
                <a16:creationId xmlns:a16="http://schemas.microsoft.com/office/drawing/2014/main" id="{35ACFE8A-D9E7-42EB-9F58-6EE33EE6A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337" y="2767634"/>
            <a:ext cx="6087325" cy="2467319"/>
          </a:xfrm>
        </p:spPr>
      </p:pic>
      <p:sp>
        <p:nvSpPr>
          <p:cNvPr id="4" name="テキスト ボックス 3">
            <a:extLst>
              <a:ext uri="{FF2B5EF4-FFF2-40B4-BE49-F238E27FC236}">
                <a16:creationId xmlns:a16="http://schemas.microsoft.com/office/drawing/2014/main" id="{007BFF6D-63DA-487D-8F28-8B5C24E1E8D9}"/>
              </a:ext>
            </a:extLst>
          </p:cNvPr>
          <p:cNvSpPr txBox="1"/>
          <p:nvPr/>
        </p:nvSpPr>
        <p:spPr>
          <a:xfrm>
            <a:off x="1162594" y="1802674"/>
            <a:ext cx="1415772" cy="461665"/>
          </a:xfrm>
          <a:prstGeom prst="rect">
            <a:avLst/>
          </a:prstGeom>
          <a:noFill/>
        </p:spPr>
        <p:txBody>
          <a:bodyPr wrap="none" rtlCol="0">
            <a:spAutoFit/>
          </a:bodyPr>
          <a:lstStyle/>
          <a:p>
            <a:r>
              <a:rPr kumimoji="1" lang="ja-JP" altLang="en-US" sz="2400" dirty="0"/>
              <a:t>なぁ</a:t>
            </a:r>
            <a:r>
              <a:rPr kumimoji="1" lang="en-US" altLang="ja-JP" sz="2400" dirty="0"/>
              <a:t>……</a:t>
            </a:r>
            <a:endParaRPr kumimoji="1" lang="ja-JP" altLang="en-US" sz="2400" dirty="0"/>
          </a:p>
        </p:txBody>
      </p:sp>
    </p:spTree>
    <p:extLst>
      <p:ext uri="{BB962C8B-B14F-4D97-AF65-F5344CB8AC3E}">
        <p14:creationId xmlns:p14="http://schemas.microsoft.com/office/powerpoint/2010/main" val="150634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79D44-258C-474B-9983-49B28D66B98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FE5D2A0-EBAE-4341-8AF1-27017D33521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8765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E73AB4-4EE8-44A7-953E-55CE6E08E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48"/>
            <a:ext cx="12192000" cy="6865295"/>
          </a:xfrm>
          <a:prstGeom prst="rect">
            <a:avLst/>
          </a:prstGeom>
        </p:spPr>
      </p:pic>
      <p:sp>
        <p:nvSpPr>
          <p:cNvPr id="2" name="テキスト ボックス 1">
            <a:extLst>
              <a:ext uri="{FF2B5EF4-FFF2-40B4-BE49-F238E27FC236}">
                <a16:creationId xmlns:a16="http://schemas.microsoft.com/office/drawing/2014/main" id="{AF7BD424-084D-4FA9-BE11-376290F40118}"/>
              </a:ext>
            </a:extLst>
          </p:cNvPr>
          <p:cNvSpPr txBox="1"/>
          <p:nvPr/>
        </p:nvSpPr>
        <p:spPr>
          <a:xfrm>
            <a:off x="7966364" y="235527"/>
            <a:ext cx="4225635" cy="954107"/>
          </a:xfrm>
          <a:prstGeom prst="rect">
            <a:avLst/>
          </a:prstGeom>
          <a:solidFill>
            <a:schemeClr val="bg1"/>
          </a:solidFill>
        </p:spPr>
        <p:txBody>
          <a:bodyPr wrap="square" rtlCol="0">
            <a:spAutoFit/>
          </a:bodyPr>
          <a:lstStyle/>
          <a:p>
            <a:r>
              <a:rPr kumimoji="1" lang="en-US" altLang="ja-JP" sz="2800" dirty="0"/>
              <a:t>LT</a:t>
            </a:r>
            <a:r>
              <a:rPr kumimoji="1" lang="ja-JP" altLang="en-US" sz="2800" dirty="0"/>
              <a:t>申し込んだ</a:t>
            </a:r>
            <a:r>
              <a:rPr lang="ja-JP" altLang="en-US" sz="2800" dirty="0"/>
              <a:t>つもりが</a:t>
            </a:r>
            <a:r>
              <a:rPr lang="en-US" altLang="ja-JP" sz="2800" dirty="0"/>
              <a:t>…</a:t>
            </a:r>
          </a:p>
          <a:p>
            <a:r>
              <a:rPr kumimoji="1" lang="ja-JP" altLang="en-US" sz="2800" dirty="0"/>
              <a:t>申請間違え無事終了</a:t>
            </a:r>
          </a:p>
        </p:txBody>
      </p:sp>
    </p:spTree>
    <p:extLst>
      <p:ext uri="{BB962C8B-B14F-4D97-AF65-F5344CB8AC3E}">
        <p14:creationId xmlns:p14="http://schemas.microsoft.com/office/powerpoint/2010/main" val="348343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B4382-65D6-44CE-AA20-0467D0736077}"/>
              </a:ext>
            </a:extLst>
          </p:cNvPr>
          <p:cNvSpPr>
            <a:spLocks noGrp="1"/>
          </p:cNvSpPr>
          <p:nvPr>
            <p:ph type="title"/>
          </p:nvPr>
        </p:nvSpPr>
        <p:spPr>
          <a:xfrm>
            <a:off x="838200" y="325936"/>
            <a:ext cx="10515600" cy="1325563"/>
          </a:xfrm>
        </p:spPr>
        <p:txBody>
          <a:bodyPr/>
          <a:lstStyle/>
          <a:p>
            <a:r>
              <a:rPr kumimoji="1" lang="ja-JP" altLang="en-US" dirty="0"/>
              <a:t>とはいえ</a:t>
            </a:r>
          </a:p>
        </p:txBody>
      </p:sp>
      <p:sp>
        <p:nvSpPr>
          <p:cNvPr id="3" name="コンテンツ プレースホルダー 2">
            <a:extLst>
              <a:ext uri="{FF2B5EF4-FFF2-40B4-BE49-F238E27FC236}">
                <a16:creationId xmlns:a16="http://schemas.microsoft.com/office/drawing/2014/main" id="{97FB55D3-1114-4278-A593-5DE954C3B315}"/>
              </a:ext>
            </a:extLst>
          </p:cNvPr>
          <p:cNvSpPr>
            <a:spLocks noGrp="1"/>
          </p:cNvSpPr>
          <p:nvPr>
            <p:ph idx="1"/>
          </p:nvPr>
        </p:nvSpPr>
        <p:spPr/>
        <p:txBody>
          <a:bodyPr/>
          <a:lstStyle/>
          <a:p>
            <a:r>
              <a:rPr kumimoji="1" lang="ja-JP" altLang="en-US" dirty="0"/>
              <a:t>「そろそろ応用セッションでブイブイ言わせたろか＾～」と思っていたところ</a:t>
            </a:r>
            <a:r>
              <a:rPr kumimoji="1" lang="en-US" altLang="ja-JP" dirty="0"/>
              <a:t>(</a:t>
            </a:r>
            <a:r>
              <a:rPr kumimoji="1" lang="ja-JP" altLang="en-US" dirty="0"/>
              <a:t>震え声</a:t>
            </a:r>
            <a:r>
              <a:rPr kumimoji="1" lang="en-US" altLang="ja-JP" dirty="0"/>
              <a:t>)</a:t>
            </a:r>
          </a:p>
          <a:p>
            <a:endParaRPr lang="en-US" altLang="ja-JP" dirty="0"/>
          </a:p>
          <a:p>
            <a:r>
              <a:rPr kumimoji="1" lang="ja-JP" altLang="en-US" dirty="0"/>
              <a:t>でも</a:t>
            </a:r>
            <a:r>
              <a:rPr kumimoji="1" lang="en-US" altLang="ja-JP" dirty="0"/>
              <a:t>R</a:t>
            </a:r>
            <a:r>
              <a:rPr kumimoji="1" lang="ja-JP" altLang="en-US" dirty="0"/>
              <a:t>☆</a:t>
            </a:r>
            <a:r>
              <a:rPr kumimoji="1" lang="ja-JP" altLang="en-US" b="1" dirty="0"/>
              <a:t>おにいさん</a:t>
            </a:r>
            <a:r>
              <a:rPr kumimoji="1" lang="ja-JP" altLang="en-US" dirty="0"/>
              <a:t>なきぬいと</a:t>
            </a:r>
            <a:r>
              <a:rPr kumimoji="1" lang="ja-JP" altLang="en-US" dirty="0" err="1"/>
              <a:t>さんに</a:t>
            </a:r>
            <a:r>
              <a:rPr kumimoji="1" lang="ja-JP" altLang="en-US" dirty="0"/>
              <a:t>応用で語れるような専門性はない</a:t>
            </a:r>
            <a:r>
              <a:rPr kumimoji="1" lang="en-US" altLang="ja-JP" dirty="0"/>
              <a:t>……</a:t>
            </a:r>
          </a:p>
          <a:p>
            <a:pPr lvl="1"/>
            <a:r>
              <a:rPr lang="ja-JP" altLang="en-US" dirty="0"/>
              <a:t>やはり専門性の高い</a:t>
            </a:r>
            <a:r>
              <a:rPr lang="en-US" altLang="ja-JP" dirty="0"/>
              <a:t>R</a:t>
            </a:r>
            <a:r>
              <a:rPr lang="ja-JP" altLang="en-US" dirty="0"/>
              <a:t>おじさんに譲るべきか</a:t>
            </a:r>
            <a:r>
              <a:rPr lang="en-US" altLang="ja-JP" dirty="0"/>
              <a:t>……</a:t>
            </a:r>
          </a:p>
          <a:p>
            <a:pPr marL="457200" lvl="1" indent="0">
              <a:buNone/>
            </a:pPr>
            <a:endParaRPr lang="en-US" altLang="ja-JP" strike="sngStrike" dirty="0"/>
          </a:p>
          <a:p>
            <a:r>
              <a:rPr kumimoji="1" lang="ja-JP" altLang="en-US" dirty="0"/>
              <a:t>そういえば</a:t>
            </a:r>
            <a:r>
              <a:rPr kumimoji="1" lang="en-US" altLang="ja-JP" dirty="0"/>
              <a:t>……</a:t>
            </a:r>
            <a:endParaRPr kumimoji="1" lang="ja-JP" altLang="en-US" dirty="0"/>
          </a:p>
        </p:txBody>
      </p:sp>
    </p:spTree>
    <p:extLst>
      <p:ext uri="{BB962C8B-B14F-4D97-AF65-F5344CB8AC3E}">
        <p14:creationId xmlns:p14="http://schemas.microsoft.com/office/powerpoint/2010/main" val="12314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1E1A0DDC-55D3-47E4-B29F-49597CB4F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490" y="1137136"/>
            <a:ext cx="8419019" cy="4270321"/>
          </a:xfrm>
        </p:spPr>
      </p:pic>
      <p:sp>
        <p:nvSpPr>
          <p:cNvPr id="8" name="テキスト ボックス 7">
            <a:extLst>
              <a:ext uri="{FF2B5EF4-FFF2-40B4-BE49-F238E27FC236}">
                <a16:creationId xmlns:a16="http://schemas.microsoft.com/office/drawing/2014/main" id="{39AC917B-F69B-4E19-900B-8755CF9BAF92}"/>
              </a:ext>
            </a:extLst>
          </p:cNvPr>
          <p:cNvSpPr txBox="1"/>
          <p:nvPr/>
        </p:nvSpPr>
        <p:spPr>
          <a:xfrm>
            <a:off x="2233749" y="5799909"/>
            <a:ext cx="3647152" cy="369332"/>
          </a:xfrm>
          <a:prstGeom prst="rect">
            <a:avLst/>
          </a:prstGeom>
          <a:noFill/>
        </p:spPr>
        <p:txBody>
          <a:bodyPr wrap="none" rtlCol="0">
            <a:spAutoFit/>
          </a:bodyPr>
          <a:lstStyle/>
          <a:p>
            <a:r>
              <a:rPr kumimoji="1" lang="ja-JP" altLang="en-US" dirty="0"/>
              <a:t>この後めちゃくちゃフォローした</a:t>
            </a:r>
          </a:p>
        </p:txBody>
      </p:sp>
    </p:spTree>
    <p:extLst>
      <p:ext uri="{BB962C8B-B14F-4D97-AF65-F5344CB8AC3E}">
        <p14:creationId xmlns:p14="http://schemas.microsoft.com/office/powerpoint/2010/main" val="31490471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721</Words>
  <Application>Microsoft Office PowerPoint</Application>
  <PresentationFormat>ワイド画面</PresentationFormat>
  <Paragraphs>116</Paragraphs>
  <Slides>60</Slides>
  <Notes>1</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60</vt:i4>
      </vt:variant>
    </vt:vector>
  </HeadingPairs>
  <TitlesOfParts>
    <vt:vector size="67" baseType="lpstr">
      <vt:lpstr>HG行書体</vt:lpstr>
      <vt:lpstr>游ゴシック</vt:lpstr>
      <vt:lpstr>游ゴシック Light</vt:lpstr>
      <vt:lpstr>Arial</vt:lpstr>
      <vt:lpstr>Consolas</vt:lpstr>
      <vt:lpstr>Lucida Calligraphy</vt:lpstr>
      <vt:lpstr>Office テーマ</vt:lpstr>
      <vt:lpstr>R言語”超”入門</vt:lpstr>
      <vt:lpstr>R言語”超”入門</vt:lpstr>
      <vt:lpstr>誰？</vt:lpstr>
      <vt:lpstr>最近のつらいこと</vt:lpstr>
      <vt:lpstr>きっかけ</vt:lpstr>
      <vt:lpstr>きっかけ</vt:lpstr>
      <vt:lpstr>PowerPoint プレゼンテーション</vt:lpstr>
      <vt:lpstr>とはいえ</vt:lpstr>
      <vt:lpstr>PowerPoint プレゼンテーション</vt:lpstr>
      <vt:lpstr>これだ</vt:lpstr>
      <vt:lpstr>時間がないなら時間があるセッションでやればいいじゃない</vt:lpstr>
      <vt:lpstr>テーマ</vt:lpstr>
      <vt:lpstr>温故知新？</vt:lpstr>
      <vt:lpstr>%&gt;%がなかったころって どうしてたの？</vt:lpstr>
      <vt:lpstr>宇宙が始まる前は何があったの？</vt:lpstr>
      <vt:lpstr>初心者セッション(超基礎)</vt:lpstr>
      <vt:lpstr>Data</vt:lpstr>
      <vt:lpstr>初心者セッション(超基礎)</vt:lpstr>
      <vt:lpstr>誰のための報告か</vt:lpstr>
      <vt:lpstr>誰のための報告ではないか</vt:lpstr>
      <vt:lpstr>主な参考文献</vt:lpstr>
      <vt:lpstr>「関数」って 何？</vt:lpstr>
      <vt:lpstr>関数とは</vt:lpstr>
      <vt:lpstr>PowerPoint プレゼンテーション</vt:lpstr>
      <vt:lpstr>PowerPoint プレゼンテーション</vt:lpstr>
      <vt:lpstr>PowerPoint プレゼンテーション</vt:lpstr>
      <vt:lpstr>「オブジェクト」って何？</vt:lpstr>
      <vt:lpstr>PowerPoint プレゼンテーション</vt:lpstr>
      <vt:lpstr>PowerPoint プレゼンテーション</vt:lpstr>
      <vt:lpstr>PowerPoint プレゼンテーション</vt:lpstr>
      <vt:lpstr>PowerPoint プレゼンテーション</vt:lpstr>
      <vt:lpstr>「パッケージ」って 何？</vt:lpstr>
      <vt:lpstr>PowerPoint プレゼンテーション</vt:lpstr>
      <vt:lpstr>PowerPoint プレゼンテーション</vt:lpstr>
      <vt:lpstr>PowerPoint プレゼンテーション</vt:lpstr>
      <vt:lpstr>PowerPoint プレゼンテーション</vt:lpstr>
      <vt:lpstr>「ベクトル」って 何？</vt:lpstr>
      <vt:lpstr>PowerPoint プレゼンテーション</vt:lpstr>
      <vt:lpstr>PowerPoint プレゼンテーション</vt:lpstr>
      <vt:lpstr>PowerPoint プレゼンテーション</vt:lpstr>
      <vt:lpstr>PowerPoint プレゼンテーション</vt:lpstr>
      <vt:lpstr>「データフレーム」って 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「formula形式」って 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最後に</vt:lpstr>
      <vt:lpstr>エラーが出て動かない</vt:lpstr>
      <vt:lpstr>「予想外の ] です」</vt:lpstr>
      <vt:lpstr>Invalid hoge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R言語”超”入門</dc:title>
  <dc:creator>Takafumi ITO</dc:creator>
  <cp:lastModifiedBy>Takafumi ITO</cp:lastModifiedBy>
  <cp:revision>17</cp:revision>
  <dcterms:created xsi:type="dcterms:W3CDTF">2018-12-02T10:16:34Z</dcterms:created>
  <dcterms:modified xsi:type="dcterms:W3CDTF">2018-12-11T03:45:58Z</dcterms:modified>
</cp:coreProperties>
</file>