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1" r:id="rId7"/>
    <p:sldId id="288" r:id="rId8"/>
    <p:sldId id="277" r:id="rId9"/>
    <p:sldId id="262" r:id="rId10"/>
    <p:sldId id="263" r:id="rId11"/>
    <p:sldId id="269" r:id="rId12"/>
    <p:sldId id="264" r:id="rId13"/>
    <p:sldId id="260" r:id="rId14"/>
    <p:sldId id="268" r:id="rId15"/>
    <p:sldId id="273" r:id="rId16"/>
    <p:sldId id="287" r:id="rId17"/>
    <p:sldId id="271" r:id="rId18"/>
    <p:sldId id="274" r:id="rId19"/>
    <p:sldId id="272" r:id="rId20"/>
    <p:sldId id="275" r:id="rId21"/>
    <p:sldId id="282" r:id="rId22"/>
    <p:sldId id="278" r:id="rId23"/>
    <p:sldId id="281" r:id="rId24"/>
    <p:sldId id="280" r:id="rId25"/>
    <p:sldId id="285" r:id="rId26"/>
    <p:sldId id="291" r:id="rId27"/>
    <p:sldId id="292" r:id="rId28"/>
    <p:sldId id="284" r:id="rId29"/>
    <p:sldId id="286" r:id="rId30"/>
    <p:sldId id="283" r:id="rId31"/>
    <p:sldId id="290" r:id="rId32"/>
    <p:sldId id="289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8AA95-DE02-452A-B2EF-A9D410F3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D0FA32-EA7E-449B-8DBF-39F0DD5FF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8D2D1-D7CD-4223-83C1-0A4A3CA9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E0CAD-07ED-4FF1-8EBD-FF5E4DD6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2D4AF-BCA4-4985-9D3C-6A9EBEBD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2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BD683-52DE-4A18-8650-D0CE9272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65491D-1F84-4307-BB25-5E61DE149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3FE6D-1D85-4E0C-A40F-063E52DE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29CF60-0825-4F6C-8866-F45AD3CE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52E07-93AB-4EB7-A627-F3FDF65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42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532893-DCD7-4349-AEAF-05D8172E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4933A-9E8E-4F1D-AD6D-7BB635D4D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7AEEF-5CFA-4EBC-B3F6-E8624BE3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CB1D41-5665-4666-A292-F6DD6FD0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DD2E5-A774-4D85-AE3F-C943E13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3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8BAB3-C7AA-43BD-A148-EBA3D3B4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4BC24-E217-4C57-87CA-FE16E9A9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519E1-62CD-46ED-B43E-542FAD7F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86D97E-DD4D-4509-BFDB-0E97ED3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F9E74A-F068-4B47-BAA5-02EF7D2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B794-D4FE-488B-9316-585BB3EB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718262-5EF3-4E07-BD82-991AA90B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8CA77-2580-4FB7-A4BB-958F621F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56514-D1D0-4839-9EAC-6572C7F7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EBF86-B4BC-4D67-B54D-E4A07A78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4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5FF75-D84E-4BBD-ADCC-85B82A2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5B381-506C-4F46-A1C5-3219500DA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F0692B-9365-4587-ABD8-6BE81E58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405FC-A841-41F6-A508-27B4F329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2CF49F-98D6-4BDA-9FF3-195BD26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61FBFD-750E-4FF7-AF14-1922314F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98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96F00-B911-42BA-A0D5-19988FD2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51ABA1-06CA-40D6-8AE6-6E8555E5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2D55BA-74B8-42C0-B9FA-E914409C7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0955FB-102F-4716-84BF-29AFB5C6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AD1E0D-B427-46E3-B369-A72E8CE93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C681F-3868-4660-B1C9-06D4A63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8022B5-35D1-4AAC-9CAC-9A475827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9D7806-8FBA-44E9-872B-5079C2CF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2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037DD-86A5-42FF-ABB7-856CD46F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8862BA-A609-4F65-98FD-86B91878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7B1A44-A8F6-4FBD-A246-11DFB3A9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9F88B2-985C-4FB8-B832-C3F73640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3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EA3D2D-C02C-4CCC-9CC4-7D8157E5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246FA-0474-4D8B-94A9-1C5AC097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1F9786-3F69-4578-A491-D7BA38B2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11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B30A5-1539-46C2-BF32-F5279FF9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5622A8-40BF-4C61-9628-CBC51F41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42AE77-018C-4006-BCCE-22BC625F5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F98D0-C729-480E-96BE-2EB2C2D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4EAE41-E76C-43CB-99FD-9B823645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AC5AB-1A76-4933-A025-EA9B90F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0692F-6828-4A40-8841-93B930E3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CB975D-406E-41A6-B59F-CF3478150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C48E33-C16B-4A89-8AAF-B27F98F1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2E9B6-290F-4DEF-BEFE-18F4125D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923301-CED2-45B3-A9AE-06352B4F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F37FF-E8C1-4427-915C-645E3C28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9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ED6E8C-DD1B-4375-8D49-4B0341ED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7CAFB-7CCF-4898-9BF7-3FF5184B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55DFE-D327-4979-A382-F15AEDC31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4148-1C93-4C06-8A7D-0795D65D68B4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7F65-974C-45B3-8FB0-D5C8534CC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CFEB2-23D2-4BE0-8FF8-A3AAA7A0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B0AA-5701-4E75-AD3F-75413DAB5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2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78D81-120F-4D32-8FDD-BE76524D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本当はこわい</a:t>
            </a:r>
            <a:br>
              <a:rPr kumimoji="1" lang="en-US" altLang="ja-JP" dirty="0"/>
            </a:br>
            <a:r>
              <a:rPr kumimoji="1" lang="ja-JP" altLang="en-US" dirty="0"/>
              <a:t>重回帰分析の話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1D516-E172-43BD-B7CD-EA1FC87D2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@0_u0</a:t>
            </a:r>
          </a:p>
          <a:p>
            <a:r>
              <a:rPr lang="en-US" altLang="ja-JP" dirty="0" err="1"/>
              <a:t>TokyoR</a:t>
            </a:r>
            <a:r>
              <a:rPr lang="ja-JP" altLang="en-US" dirty="0"/>
              <a:t> </a:t>
            </a:r>
            <a:r>
              <a:rPr lang="en-US" altLang="ja-JP" dirty="0"/>
              <a:t>#73</a:t>
            </a:r>
          </a:p>
          <a:p>
            <a:r>
              <a:rPr lang="en-US" altLang="ja-JP" dirty="0"/>
              <a:t>In eureka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C9E1E0-67A0-40E2-817E-31F5EDD8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2038"/>
            <a:ext cx="3227570" cy="3227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3641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おことわり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A5732-037A-496C-BEE1-73F46E86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Consolas" panose="020B0609020204030204" pitchFamily="49" charset="0"/>
              </a:rPr>
              <a:t>今回のご報告はフィクションです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出てくる用語とかそういうのはググ</a:t>
            </a:r>
            <a:r>
              <a:rPr lang="ja-JP" altLang="en-US" dirty="0" err="1">
                <a:latin typeface="Consolas" panose="020B0609020204030204" pitchFamily="49" charset="0"/>
              </a:rPr>
              <a:t>れば</a:t>
            </a:r>
            <a:r>
              <a:rPr lang="ja-JP" altLang="en-US" dirty="0">
                <a:latin typeface="Consolas" panose="020B0609020204030204" pitchFamily="49" charset="0"/>
              </a:rPr>
              <a:t>出る業界用語だと思います．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用法も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ja-JP" altLang="en-US" dirty="0">
                <a:latin typeface="Consolas" panose="020B0609020204030204" pitchFamily="49" charset="0"/>
              </a:rPr>
              <a:t>多分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  <a:r>
              <a:rPr lang="ja-JP" altLang="en-US" dirty="0">
                <a:latin typeface="Consolas" panose="020B0609020204030204" pitchFamily="49" charset="0"/>
              </a:rPr>
              <a:t>ググ</a:t>
            </a:r>
            <a:r>
              <a:rPr lang="ja-JP" altLang="en-US" dirty="0" err="1">
                <a:latin typeface="Consolas" panose="020B0609020204030204" pitchFamily="49" charset="0"/>
              </a:rPr>
              <a:t>れば</a:t>
            </a:r>
            <a:r>
              <a:rPr lang="ja-JP" altLang="en-US" dirty="0">
                <a:latin typeface="Consolas" panose="020B0609020204030204" pitchFamily="49" charset="0"/>
              </a:rPr>
              <a:t>出てくる話だとおもいます．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実在する団体とか云々には一切関係ありません．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資料内のデータは</a:t>
            </a:r>
            <a:r>
              <a:rPr lang="en-US" altLang="ja-JP" dirty="0">
                <a:latin typeface="Consolas" panose="020B0609020204030204" pitchFamily="49" charset="0"/>
              </a:rPr>
              <a:t>R</a:t>
            </a:r>
            <a:r>
              <a:rPr lang="ja-JP" altLang="en-US" dirty="0">
                <a:latin typeface="Consolas" panose="020B0609020204030204" pitchFamily="49" charset="0"/>
              </a:rPr>
              <a:t>で生成しちゃいました．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あとで</a:t>
            </a:r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 err="1">
                <a:latin typeface="Consolas" panose="020B0609020204030204" pitchFamily="49" charset="0"/>
              </a:rPr>
              <a:t>にう</a:t>
            </a:r>
            <a:r>
              <a:rPr lang="ja-JP" altLang="en-US" dirty="0">
                <a:latin typeface="Consolas" panose="020B0609020204030204" pitchFamily="49" charset="0"/>
              </a:rPr>
              <a:t>ｐするので参考にしてください．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こいつも検閲後</a:t>
            </a:r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>
                <a:latin typeface="Consolas" panose="020B0609020204030204" pitchFamily="49" charset="0"/>
              </a:rPr>
              <a:t>です．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kumimoji="1" lang="en-US" altLang="ja-JP" sz="2800" dirty="0"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lang="en-US" altLang="ja-JP" sz="2800" dirty="0">
              <a:latin typeface="Consolas" panose="020B0609020204030204" pitchFamily="49" charset="0"/>
            </a:endParaRPr>
          </a:p>
          <a:p>
            <a:pPr marL="457200" lvl="1" indent="0" algn="r">
              <a:buNone/>
            </a:pP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C4B5E-29EE-4C22-A6A4-6199EA4D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伝えたいこと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372837B-A9CA-41BE-90C9-E0448134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37" y="2323369"/>
            <a:ext cx="4866126" cy="2750419"/>
          </a:xfrm>
        </p:spPr>
      </p:pic>
    </p:spTree>
    <p:extLst>
      <p:ext uri="{BB962C8B-B14F-4D97-AF65-F5344CB8AC3E}">
        <p14:creationId xmlns:p14="http://schemas.microsoft.com/office/powerpoint/2010/main" val="5640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A5732-037A-496C-BEE1-73F46E86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世の中の</a:t>
            </a:r>
            <a:r>
              <a:rPr lang="en-US" altLang="ja-JP" dirty="0">
                <a:latin typeface="Consolas" panose="020B0609020204030204" pitchFamily="49" charset="0"/>
              </a:rPr>
              <a:t>9</a:t>
            </a:r>
            <a:r>
              <a:rPr lang="ja-JP" altLang="en-US" dirty="0">
                <a:latin typeface="Consolas" panose="020B0609020204030204" pitchFamily="49" charset="0"/>
              </a:rPr>
              <a:t>割くらいのデータは「原石」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鉄鉱石は精錬しないと鉄にならないって</a:t>
            </a:r>
            <a:r>
              <a:rPr lang="en-US" altLang="ja-JP" dirty="0" err="1">
                <a:latin typeface="Consolas" panose="020B0609020204030204" pitchFamily="49" charset="0"/>
              </a:rPr>
              <a:t>Minecr</a:t>
            </a:r>
            <a:r>
              <a:rPr lang="ja-JP" altLang="en-US" dirty="0">
                <a:latin typeface="Consolas" panose="020B0609020204030204" pitchFamily="49" charset="0"/>
              </a:rPr>
              <a:t>○</a:t>
            </a:r>
            <a:r>
              <a:rPr lang="en-US" altLang="ja-JP" dirty="0">
                <a:latin typeface="Consolas" panose="020B0609020204030204" pitchFamily="49" charset="0"/>
              </a:rPr>
              <a:t>ft</a:t>
            </a:r>
            <a:r>
              <a:rPr lang="ja-JP" altLang="en-US" dirty="0">
                <a:latin typeface="Consolas" panose="020B0609020204030204" pitchFamily="49" charset="0"/>
              </a:rPr>
              <a:t>で学んだ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精錬の仕方が雑でも鉄はできないってば</a:t>
            </a:r>
            <a:r>
              <a:rPr lang="ja-JP" altLang="en-US" dirty="0" err="1">
                <a:latin typeface="Consolas" panose="020B0609020204030204" pitchFamily="49" charset="0"/>
              </a:rPr>
              <a:t>っちゃが</a:t>
            </a:r>
            <a:r>
              <a:rPr lang="ja-JP" altLang="en-US" dirty="0">
                <a:latin typeface="Consolas" panose="020B0609020204030204" pitchFamily="49" charset="0"/>
              </a:rPr>
              <a:t>いってた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「えーあい」</a:t>
            </a:r>
            <a:r>
              <a:rPr kumimoji="1" lang="ja-JP" altLang="en-US" sz="2800" dirty="0">
                <a:latin typeface="Consolas" panose="020B0609020204030204" pitchFamily="49" charset="0"/>
              </a:rPr>
              <a:t>とか「きかいがくし</a:t>
            </a:r>
            <a:r>
              <a:rPr kumimoji="1" lang="ja-JP" altLang="en-US" sz="2800" dirty="0" err="1">
                <a:latin typeface="Consolas" panose="020B0609020204030204" pitchFamily="49" charset="0"/>
              </a:rPr>
              <a:t>ゅ</a:t>
            </a:r>
            <a:r>
              <a:rPr kumimoji="1" lang="ja-JP" altLang="en-US" sz="2800" dirty="0">
                <a:latin typeface="Consolas" panose="020B0609020204030204" pitchFamily="49" charset="0"/>
              </a:rPr>
              <a:t>ー」とか使う前に</a:t>
            </a:r>
            <a:endParaRPr lang="en-US" altLang="ja-JP" sz="2800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R</a:t>
            </a:r>
            <a:r>
              <a:rPr lang="ja-JP" altLang="en-US" dirty="0">
                <a:latin typeface="Consolas" panose="020B0609020204030204" pitchFamily="49" charset="0"/>
              </a:rPr>
              <a:t>がなにを計算してくれているのかを理解する</a:t>
            </a:r>
            <a:endParaRPr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5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E7F3C-BA8A-4F32-A3C5-FF731AD0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データ分析あるある </a:t>
            </a:r>
            <a:r>
              <a:rPr kumimoji="1" lang="en-US" altLang="ja-JP" dirty="0"/>
              <a:t>on Marketing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58130-2BC8-43BC-AFBD-E0A021C2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あるある①</a:t>
            </a:r>
            <a:endParaRPr lang="en-US" altLang="ja-JP" dirty="0"/>
          </a:p>
          <a:p>
            <a:pPr lvl="1"/>
            <a:r>
              <a:rPr kumimoji="1" lang="en-US" altLang="ja-JP" dirty="0"/>
              <a:t>KGI(Key Goal</a:t>
            </a:r>
            <a:r>
              <a:rPr kumimoji="1" lang="ja-JP" altLang="en-US" dirty="0"/>
              <a:t> </a:t>
            </a:r>
            <a:r>
              <a:rPr kumimoji="1" lang="en-US" altLang="ja-JP" dirty="0"/>
              <a:t>Indicator)</a:t>
            </a:r>
            <a:r>
              <a:rPr kumimoji="1" lang="ja-JP" altLang="en-US" dirty="0"/>
              <a:t>に強い影響を与える要素を知りたい！</a:t>
            </a:r>
            <a:endParaRPr kumimoji="1" lang="en-US" altLang="ja-JP" dirty="0"/>
          </a:p>
          <a:p>
            <a:pPr lvl="1"/>
            <a:r>
              <a:rPr lang="en-US" altLang="ja-JP" dirty="0"/>
              <a:t>KGI:</a:t>
            </a:r>
            <a:r>
              <a:rPr lang="ja-JP" altLang="en-US" dirty="0"/>
              <a:t> 商品の売上だったり，</a:t>
            </a:r>
            <a:r>
              <a:rPr lang="en-US" altLang="ja-JP" dirty="0"/>
              <a:t>Web</a:t>
            </a:r>
            <a:r>
              <a:rPr lang="ja-JP" altLang="en-US" dirty="0"/>
              <a:t>サイトのアクセスだったりいろいろ．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あるある②</a:t>
            </a:r>
            <a:endParaRPr kumimoji="1" lang="en-US" altLang="ja-JP" dirty="0"/>
          </a:p>
          <a:p>
            <a:pPr lvl="1"/>
            <a:r>
              <a:rPr lang="ja-JP" altLang="en-US" dirty="0"/>
              <a:t>次期</a:t>
            </a:r>
            <a:r>
              <a:rPr lang="en-US" altLang="ja-JP" dirty="0"/>
              <a:t>KGI</a:t>
            </a:r>
            <a:r>
              <a:rPr lang="ja-JP" altLang="en-US" dirty="0"/>
              <a:t>の予測値を知りたい！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strike="sngStrike" dirty="0">
                <a:solidFill>
                  <a:schemeClr val="bg2">
                    <a:lumMod val="50000"/>
                  </a:schemeClr>
                </a:solidFill>
              </a:rPr>
              <a:t>あるある③</a:t>
            </a:r>
            <a:endParaRPr lang="en-US" altLang="ja-JP" strike="sngStrike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kumimoji="1" lang="ja-JP" altLang="en-US" strike="sngStrike" dirty="0">
                <a:solidFill>
                  <a:schemeClr val="bg2">
                    <a:lumMod val="50000"/>
                  </a:schemeClr>
                </a:solidFill>
              </a:rPr>
              <a:t>うちにあるデータで何か面白い結果を出してほしい！</a:t>
            </a:r>
            <a:endParaRPr kumimoji="1" lang="en-US" altLang="ja-JP" strike="sngStrike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ja-JP" altLang="en-US" strike="sngStrike" dirty="0">
                <a:solidFill>
                  <a:schemeClr val="bg2">
                    <a:lumMod val="50000"/>
                  </a:schemeClr>
                </a:solidFill>
              </a:rPr>
              <a:t>今すぐそこから逃げるんだ！！</a:t>
            </a:r>
            <a:endParaRPr kumimoji="1" lang="ja-JP" altLang="en-US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C1C5A-51A3-4ABF-9581-1BA1A753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データ分析あるある </a:t>
            </a:r>
            <a:r>
              <a:rPr kumimoji="1" lang="en-US" altLang="ja-JP" dirty="0"/>
              <a:t>on Marketing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04888-A315-4812-A23B-D6622842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KGI</a:t>
            </a:r>
            <a:r>
              <a:rPr kumimoji="1" lang="ja-JP" altLang="en-US" dirty="0"/>
              <a:t>の評価・予測目的における基礎統計の次のステップ</a:t>
            </a:r>
            <a:endParaRPr kumimoji="1" lang="en-US" altLang="ja-JP" dirty="0"/>
          </a:p>
          <a:p>
            <a:pPr lvl="1"/>
            <a:r>
              <a:rPr lang="ja-JP" altLang="en-US" dirty="0"/>
              <a:t>重回帰分析</a:t>
            </a:r>
            <a:endParaRPr lang="en-US" altLang="ja-JP" dirty="0"/>
          </a:p>
          <a:p>
            <a:pPr lvl="1"/>
            <a:r>
              <a:rPr kumimoji="1" lang="ja-JP" altLang="en-US" dirty="0"/>
              <a:t>あくまで選択肢の一つ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単純な重回帰分析なら</a:t>
            </a:r>
            <a:r>
              <a:rPr lang="it-IT" altLang="ja-JP" dirty="0">
                <a:latin typeface="Consolas" panose="020B0609020204030204" pitchFamily="49" charset="0"/>
              </a:rPr>
              <a:t>lm(</a:t>
            </a:r>
            <a:r>
              <a:rPr lang="en-US" altLang="ja-JP" dirty="0">
                <a:latin typeface="Consolas" panose="020B0609020204030204" pitchFamily="49" charset="0"/>
              </a:rPr>
              <a:t>KGI</a:t>
            </a:r>
            <a:r>
              <a:rPr lang="it-IT" altLang="ja-JP" dirty="0">
                <a:latin typeface="Consolas" panose="020B0609020204030204" pitchFamily="49" charset="0"/>
              </a:rPr>
              <a:t> ~ independent, data = data)</a:t>
            </a:r>
            <a:r>
              <a:rPr lang="ja-JP" altLang="en-US" dirty="0">
                <a:latin typeface="Consolas" panose="020B0609020204030204" pitchFamily="49" charset="0"/>
              </a:rPr>
              <a:t>でやろうね！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を使えるだけで界隈によってはエース扱いである</a:t>
            </a:r>
            <a:endParaRPr lang="it-IT" altLang="ja-JP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it-IT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/>
              <a:t>ただぶっこみゃいいわけじゃあない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003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821EC-5DD7-4375-83B3-76359F80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 err="1"/>
              <a:t>eal</a:t>
            </a:r>
            <a:r>
              <a:rPr lang="en-US" altLang="ja-JP" dirty="0"/>
              <a:t> </a:t>
            </a:r>
            <a:r>
              <a:rPr lang="ja-JP" altLang="en-US" dirty="0"/>
              <a:t>とう</a:t>
            </a:r>
            <a:r>
              <a:rPr lang="ja-JP" altLang="en-US" dirty="0" err="1"/>
              <a:t>けい</a:t>
            </a:r>
            <a:r>
              <a:rPr kumimoji="1" lang="ja-JP" altLang="en-US" dirty="0"/>
              <a:t>昔話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5208C-64A8-4607-92BB-888AB6EF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あるイキリ新人の話</a:t>
            </a:r>
            <a:endParaRPr kumimoji="1" lang="en-US" altLang="ja-JP" dirty="0"/>
          </a:p>
          <a:p>
            <a:pPr lvl="1"/>
            <a:r>
              <a:rPr lang="ja-JP" altLang="en-US" dirty="0"/>
              <a:t>データ分析を主業務にする</a:t>
            </a:r>
            <a:endParaRPr lang="en-US" altLang="ja-JP" dirty="0"/>
          </a:p>
          <a:p>
            <a:pPr lvl="1"/>
            <a:r>
              <a:rPr kumimoji="1" lang="ja-JP" altLang="en-US" dirty="0"/>
              <a:t>周りよりずっと優秀だと思いこんでいる</a:t>
            </a:r>
            <a:endParaRPr kumimoji="1" lang="en-US" altLang="ja-JP" dirty="0"/>
          </a:p>
          <a:p>
            <a:r>
              <a:rPr kumimoji="1" lang="ja-JP" altLang="en-US" dirty="0"/>
              <a:t>データがきた</a:t>
            </a:r>
            <a:endParaRPr kumimoji="1"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から得たデータで</a:t>
            </a:r>
            <a:r>
              <a:rPr lang="en-US" altLang="ja-JP" dirty="0"/>
              <a:t>KGI(</a:t>
            </a:r>
            <a:r>
              <a:rPr lang="ja-JP" altLang="en-US" dirty="0"/>
              <a:t>アクセス数とか売上とか</a:t>
            </a:r>
            <a:r>
              <a:rPr lang="en-US" altLang="ja-JP" dirty="0"/>
              <a:t>)</a:t>
            </a:r>
            <a:r>
              <a:rPr lang="ja-JP" altLang="en-US" dirty="0"/>
              <a:t>を予測する</a:t>
            </a:r>
            <a:endParaRPr lang="en-US" altLang="ja-JP" dirty="0"/>
          </a:p>
          <a:p>
            <a:pPr lvl="1"/>
            <a:r>
              <a:rPr kumimoji="1" lang="ja-JP" altLang="en-US" dirty="0"/>
              <a:t>新人「</a:t>
            </a:r>
            <a:r>
              <a:rPr lang="ja-JP" altLang="en-US" dirty="0"/>
              <a:t>ﾖｯｼｬｗｗｗｷﾀｧｧｧｧｧｧｧｱｱｱｱｱｗｗｗｗｗｗｗｗｗｗｗ（高い声で）ｳﾜﾔｯﾀｧｧｧｧｧｧｱｱｱｱｱｱ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ja-JP" altLang="en-US" dirty="0"/>
              <a:t>ビジネスで</a:t>
            </a:r>
            <a:r>
              <a:rPr kumimoji="1" lang="en-US" altLang="ja-JP" dirty="0"/>
              <a:t>R</a:t>
            </a:r>
            <a:r>
              <a:rPr kumimoji="1" lang="ja-JP" altLang="en-US" dirty="0"/>
              <a:t>を活かせる典型例</a:t>
            </a:r>
            <a:r>
              <a:rPr kumimoji="1" lang="en-US" altLang="ja-JP" dirty="0"/>
              <a:t>……</a:t>
            </a:r>
            <a:r>
              <a:rPr lang="ja-JP" altLang="en-US" dirty="0"/>
              <a:t>ではある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407336-4765-4297-812A-A800D688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" y="123126"/>
            <a:ext cx="1439817" cy="1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57D20-561A-4A68-85CE-D98E13EA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kumimoji="1" lang="en-US" altLang="ja-JP" dirty="0" err="1"/>
              <a:t>eal</a:t>
            </a:r>
            <a:r>
              <a:rPr kumimoji="1" lang="ja-JP" altLang="en-US" dirty="0"/>
              <a:t>とう</a:t>
            </a:r>
            <a:r>
              <a:rPr kumimoji="1" lang="ja-JP" altLang="en-US" dirty="0" err="1"/>
              <a:t>けい</a:t>
            </a:r>
            <a:r>
              <a:rPr kumimoji="1" lang="ja-JP" altLang="en-US" dirty="0"/>
              <a:t>昔話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C1D76-6B3A-42B7-9371-3774DA63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データの前処理も</a:t>
            </a:r>
            <a:r>
              <a:rPr lang="ja-JP" altLang="en-US" dirty="0" err="1">
                <a:solidFill>
                  <a:srgbClr val="FF0000"/>
                </a:solidFill>
              </a:rPr>
              <a:t>そこそこ</a:t>
            </a:r>
            <a:r>
              <a:rPr lang="ja-JP" altLang="en-US" dirty="0">
                <a:solidFill>
                  <a:srgbClr val="FF0000"/>
                </a:solidFill>
              </a:rPr>
              <a:t>に，関連性も考慮せずとりあえず回帰分析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新人「データの欠損値処理もしたし相関も確認した！もう</a:t>
            </a:r>
            <a:r>
              <a:rPr lang="ja-JP" altLang="en-US" dirty="0" err="1">
                <a:solidFill>
                  <a:srgbClr val="FF0000"/>
                </a:solidFill>
              </a:rPr>
              <a:t>ええじゃろ</a:t>
            </a:r>
            <a:r>
              <a:rPr lang="ja-JP" altLang="en-US" dirty="0">
                <a:solidFill>
                  <a:srgbClr val="FF0000"/>
                </a:solidFill>
              </a:rPr>
              <a:t>」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回帰分析を回した結果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部長「ねえちょっと</a:t>
            </a:r>
            <a:r>
              <a:rPr lang="en-US" altLang="ja-JP" dirty="0"/>
              <a:t>……</a:t>
            </a:r>
            <a:r>
              <a:rPr lang="ja-JP" altLang="en-US" dirty="0"/>
              <a:t>これ」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788264-6199-4E54-A62B-40970C11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" y="123126"/>
            <a:ext cx="1439817" cy="1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228EE-08BE-4655-82ED-354F5E2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 err="1"/>
              <a:t>eal</a:t>
            </a:r>
            <a:r>
              <a:rPr lang="en-US" altLang="ja-JP" dirty="0"/>
              <a:t> </a:t>
            </a:r>
            <a:r>
              <a:rPr lang="ja-JP" altLang="en-US" dirty="0"/>
              <a:t>とう</a:t>
            </a:r>
            <a:r>
              <a:rPr lang="ja-JP" altLang="en-US" dirty="0" err="1"/>
              <a:t>けい</a:t>
            </a:r>
            <a:r>
              <a:rPr lang="ja-JP" altLang="en-US" dirty="0"/>
              <a:t>昔話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28C4B-61BE-4E0F-B1BA-B15B9085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-8710589 -1865959    24909  2053680  9085390 </a:t>
            </a: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Coefficients: (1 not defined because of singularities)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   Estimate Std. Error t value </a:t>
            </a:r>
            <a:r>
              <a:rPr lang="en-US" altLang="ja-JP" dirty="0" err="1">
                <a:latin typeface="Consolas" panose="020B0609020204030204" pitchFamily="49" charset="0"/>
              </a:rPr>
              <a:t>Pr</a:t>
            </a:r>
            <a:r>
              <a:rPr lang="en-US" altLang="ja-JP" dirty="0">
                <a:latin typeface="Consolas" panose="020B0609020204030204" pitchFamily="49" charset="0"/>
              </a:rPr>
              <a:t>(&gt;|t|) 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(Intercept) -12738280    5398994  -2.359   0.0185 *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x1              84198      92637   0.909   0.3636 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x2            4224293    1798587   2.349   0.0190 *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x3              21820      47395   0.460   0.6453 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x4                 NA         </a:t>
            </a:r>
            <a:r>
              <a:rPr lang="en-US" altLang="ja-JP" dirty="0" err="1">
                <a:latin typeface="Consolas" panose="020B0609020204030204" pitchFamily="49" charset="0"/>
              </a:rPr>
              <a:t>NA</a:t>
            </a:r>
            <a:r>
              <a:rPr lang="en-US" altLang="ja-JP" dirty="0">
                <a:latin typeface="Consolas" panose="020B0609020204030204" pitchFamily="49" charset="0"/>
              </a:rPr>
              <a:t>      </a:t>
            </a:r>
            <a:r>
              <a:rPr lang="en-US" altLang="ja-JP" dirty="0" err="1">
                <a:latin typeface="Consolas" panose="020B0609020204030204" pitchFamily="49" charset="0"/>
              </a:rPr>
              <a:t>NA</a:t>
            </a:r>
            <a:r>
              <a:rPr lang="en-US" altLang="ja-JP" dirty="0">
                <a:latin typeface="Consolas" panose="020B0609020204030204" pitchFamily="49" charset="0"/>
              </a:rPr>
              <a:t>       </a:t>
            </a:r>
            <a:r>
              <a:rPr lang="en-US" altLang="ja-JP" dirty="0" err="1">
                <a:latin typeface="Consolas" panose="020B0609020204030204" pitchFamily="49" charset="0"/>
              </a:rPr>
              <a:t>NA</a:t>
            </a:r>
            <a:r>
              <a:rPr lang="en-US" altLang="ja-JP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Signif</a:t>
            </a:r>
            <a:r>
              <a:rPr lang="en-US" altLang="ja-JP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Residual standard error: 2946000 on 996 degrees of freedom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Multiple R-squared:  0.00622,	Adjusted R-squared:  0.003227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F-statistic: 2.078 on 3 and 996 DF,  p-value: 0.1015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C42D21E-9415-4321-A318-B623E04A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" y="123126"/>
            <a:ext cx="1439817" cy="1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228EE-08BE-4655-82ED-354F5E2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 err="1"/>
              <a:t>eal</a:t>
            </a:r>
            <a:r>
              <a:rPr lang="en-US" altLang="ja-JP" dirty="0"/>
              <a:t> </a:t>
            </a:r>
            <a:r>
              <a:rPr lang="ja-JP" altLang="en-US" dirty="0"/>
              <a:t>とう</a:t>
            </a:r>
            <a:r>
              <a:rPr lang="ja-JP" altLang="en-US" dirty="0" err="1"/>
              <a:t>けい</a:t>
            </a:r>
            <a:r>
              <a:rPr lang="ja-JP" altLang="en-US" dirty="0"/>
              <a:t>昔話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28C4B-61BE-4E0F-B1BA-B15B9085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-8710589 -1865959    24909  2053680  9085390 </a:t>
            </a: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Coefficients: (1 not defined because of singularities)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   Estimate Std. Error t value </a:t>
            </a:r>
            <a:r>
              <a:rPr lang="en-US" altLang="ja-JP" dirty="0" err="1">
                <a:latin typeface="Consolas" panose="020B0609020204030204" pitchFamily="49" charset="0"/>
              </a:rPr>
              <a:t>Pr</a:t>
            </a:r>
            <a:r>
              <a:rPr lang="en-US" altLang="ja-JP" dirty="0">
                <a:latin typeface="Consolas" panose="020B0609020204030204" pitchFamily="49" charset="0"/>
              </a:rPr>
              <a:t>(&gt;|t|) 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(Intercept) -12738280    5398994  -2.359   0.0185 *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x1              84198      92637   0.909   0.3636 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x2            4224293    1798587   2.349   0.0190 *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x3              21820      47395   0.460   0.6453  </a:t>
            </a:r>
          </a:p>
          <a:p>
            <a:pPr marL="0" indent="0">
              <a:buNone/>
            </a:pPr>
            <a:r>
              <a:rPr lang="en-US" altLang="ja-JP" sz="3300" b="1" dirty="0">
                <a:solidFill>
                  <a:srgbClr val="FF0000"/>
                </a:solidFill>
                <a:latin typeface="Consolas" panose="020B0609020204030204" pitchFamily="49" charset="0"/>
              </a:rPr>
              <a:t>x4             NA       </a:t>
            </a:r>
            <a:r>
              <a:rPr lang="en-US" altLang="ja-JP" sz="3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lang="en-US" altLang="ja-JP" sz="3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ja-JP" sz="3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lang="en-US" altLang="ja-JP" sz="3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sz="3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</a:t>
            </a:r>
            <a:r>
              <a:rPr lang="en-US" altLang="ja-JP" sz="3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3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Signif</a:t>
            </a:r>
            <a:r>
              <a:rPr lang="en-US" altLang="ja-JP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Residual standard error: 2946000 on 996 degrees of freedom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Multiple R-squared:  0.00622,	Adjusted R-squared:  0.003227 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F-statistic: 2.078 on 3 and 996 DF,  p-value: 0.1015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C89E7D-5A1B-48F2-A282-6FB1A47B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" y="123126"/>
            <a:ext cx="1439817" cy="1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C9815-E164-402B-9ADF-C2B7B503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kumimoji="1" lang="en-US" altLang="ja-JP" dirty="0" err="1"/>
              <a:t>eal</a:t>
            </a:r>
            <a:r>
              <a:rPr kumimoji="1" lang="ja-JP" altLang="en-US" dirty="0"/>
              <a:t>とう</a:t>
            </a:r>
            <a:r>
              <a:rPr kumimoji="1" lang="ja-JP" altLang="en-US" dirty="0" err="1"/>
              <a:t>けい</a:t>
            </a:r>
            <a:r>
              <a:rPr kumimoji="1" lang="ja-JP" altLang="en-US" dirty="0"/>
              <a:t>昔話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DB9BB81-0217-48C8-A0F2-7354526F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45" y="2909668"/>
            <a:ext cx="3810110" cy="381011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F4B1E29-52A5-4DDE-B97D-C1CEAD6B0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" y="123126"/>
            <a:ext cx="1439817" cy="1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78D81-120F-4D32-8FDD-BE76524D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本当はこわい</a:t>
            </a:r>
            <a:b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重回帰分析の話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1D516-E172-43BD-B7CD-EA1FC87D2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@0_u0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411311-CE81-453D-B22B-812751DE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15" y="-13585"/>
            <a:ext cx="3227570" cy="322757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00690887-78D8-4695-920D-CDFE5872ADFD}"/>
              </a:ext>
            </a:extLst>
          </p:cNvPr>
          <p:cNvSpPr txBox="1">
            <a:spLocks/>
          </p:cNvSpPr>
          <p:nvPr/>
        </p:nvSpPr>
        <p:spPr>
          <a:xfrm>
            <a:off x="1524000" y="32139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↑誰？</a:t>
            </a:r>
          </a:p>
        </p:txBody>
      </p:sp>
    </p:spTree>
    <p:extLst>
      <p:ext uri="{BB962C8B-B14F-4D97-AF65-F5344CB8AC3E}">
        <p14:creationId xmlns:p14="http://schemas.microsoft.com/office/powerpoint/2010/main" val="45782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E302A-9F9C-41E6-8F7A-D4543EB9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重回帰なめてたわ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E7634-8D17-46A0-8EB8-F2E580B1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latin typeface="Consolas" panose="020B0609020204030204" pitchFamily="49" charset="0"/>
              </a:rPr>
              <a:t>lm</a:t>
            </a:r>
            <a:r>
              <a:rPr lang="en-US" altLang="ja-JP" dirty="0">
                <a:latin typeface="Consolas" panose="020B0609020204030204" pitchFamily="49" charset="0"/>
              </a:rPr>
              <a:t>() %&gt;% summary</a:t>
            </a:r>
            <a:r>
              <a:rPr lang="ja-JP" altLang="en-US" dirty="0">
                <a:latin typeface="Consolas" panose="020B0609020204030204" pitchFamily="49" charset="0"/>
              </a:rPr>
              <a:t>をしたら推定値が全部</a:t>
            </a:r>
            <a:r>
              <a:rPr lang="en-US" altLang="ja-JP" dirty="0">
                <a:latin typeface="Consolas" panose="020B0609020204030204" pitchFamily="49" charset="0"/>
              </a:rPr>
              <a:t>NA……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原因は説明変数の間にある「完全相関」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単相関はみていた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ja-JP" altLang="en-US" dirty="0" err="1">
                <a:latin typeface="Consolas" panose="020B0609020204030204" pitchFamily="49" charset="0"/>
              </a:rPr>
              <a:t>めっちゃ</a:t>
            </a:r>
            <a:r>
              <a:rPr lang="ja-JP" altLang="en-US" dirty="0">
                <a:latin typeface="Consolas" panose="020B0609020204030204" pitchFamily="49" charset="0"/>
              </a:rPr>
              <a:t>高い相関がある．が「完全相関」でなければ</a:t>
            </a:r>
            <a:r>
              <a:rPr lang="en-US" altLang="ja-JP" dirty="0">
                <a:latin typeface="Consolas" panose="020B0609020204030204" pitchFamily="49" charset="0"/>
              </a:rPr>
              <a:t>NA</a:t>
            </a:r>
            <a:r>
              <a:rPr lang="ja-JP" altLang="en-US" dirty="0" err="1">
                <a:latin typeface="Consolas" panose="020B0609020204030204" pitchFamily="49" charset="0"/>
              </a:rPr>
              <a:t>には</a:t>
            </a:r>
            <a:r>
              <a:rPr lang="ja-JP" altLang="en-US" dirty="0">
                <a:latin typeface="Consolas" panose="020B0609020204030204" pitchFamily="49" charset="0"/>
              </a:rPr>
              <a:t>ならない</a:t>
            </a:r>
            <a:r>
              <a:rPr lang="en-US" altLang="ja-JP" dirty="0">
                <a:latin typeface="Consolas" panose="020B0609020204030204" pitchFamily="49" charset="0"/>
              </a:rPr>
              <a:t>……</a:t>
            </a:r>
          </a:p>
          <a:p>
            <a:pPr lvl="2"/>
            <a:r>
              <a:rPr kumimoji="1" lang="ja-JP" altLang="en-US" dirty="0" err="1">
                <a:latin typeface="Consolas" panose="020B0609020204030204" pitchFamily="49" charset="0"/>
              </a:rPr>
              <a:t>めっちゃ</a:t>
            </a:r>
            <a:r>
              <a:rPr kumimoji="1" lang="ja-JP" altLang="en-US" dirty="0">
                <a:latin typeface="Consolas" panose="020B0609020204030204" pitchFamily="49" charset="0"/>
              </a:rPr>
              <a:t>相関あるやつ回す時点であまりよろしくないんですが</a:t>
            </a:r>
            <a:r>
              <a:rPr kumimoji="1" lang="ja-JP" altLang="en-US" strike="sngStrike" dirty="0">
                <a:latin typeface="Consolas" panose="020B0609020204030204" pitchFamily="49" charset="0"/>
              </a:rPr>
              <a:t>この新人大丈夫か</a:t>
            </a:r>
            <a:endParaRPr kumimoji="1" lang="en-US" altLang="ja-JP" strike="sngStrike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D438E56-DBC1-4AB7-AC2A-5270D6A4A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65713"/>
              </p:ext>
            </p:extLst>
          </p:nvPr>
        </p:nvGraphicFramePr>
        <p:xfrm>
          <a:off x="3295104" y="3916385"/>
          <a:ext cx="5601792" cy="2094978"/>
        </p:xfrm>
        <a:graphic>
          <a:graphicData uri="http://schemas.openxmlformats.org/drawingml/2006/table">
            <a:tbl>
              <a:tblPr/>
              <a:tblGrid>
                <a:gridCol w="933632">
                  <a:extLst>
                    <a:ext uri="{9D8B030D-6E8A-4147-A177-3AD203B41FA5}">
                      <a16:colId xmlns:a16="http://schemas.microsoft.com/office/drawing/2014/main" val="2221576158"/>
                    </a:ext>
                  </a:extLst>
                </a:gridCol>
                <a:gridCol w="933632">
                  <a:extLst>
                    <a:ext uri="{9D8B030D-6E8A-4147-A177-3AD203B41FA5}">
                      <a16:colId xmlns:a16="http://schemas.microsoft.com/office/drawing/2014/main" val="2592522527"/>
                    </a:ext>
                  </a:extLst>
                </a:gridCol>
                <a:gridCol w="933632">
                  <a:extLst>
                    <a:ext uri="{9D8B030D-6E8A-4147-A177-3AD203B41FA5}">
                      <a16:colId xmlns:a16="http://schemas.microsoft.com/office/drawing/2014/main" val="3656309585"/>
                    </a:ext>
                  </a:extLst>
                </a:gridCol>
                <a:gridCol w="933632">
                  <a:extLst>
                    <a:ext uri="{9D8B030D-6E8A-4147-A177-3AD203B41FA5}">
                      <a16:colId xmlns:a16="http://schemas.microsoft.com/office/drawing/2014/main" val="1080288769"/>
                    </a:ext>
                  </a:extLst>
                </a:gridCol>
                <a:gridCol w="933632">
                  <a:extLst>
                    <a:ext uri="{9D8B030D-6E8A-4147-A177-3AD203B41FA5}">
                      <a16:colId xmlns:a16="http://schemas.microsoft.com/office/drawing/2014/main" val="854090751"/>
                    </a:ext>
                  </a:extLst>
                </a:gridCol>
                <a:gridCol w="933632">
                  <a:extLst>
                    <a:ext uri="{9D8B030D-6E8A-4147-A177-3AD203B41FA5}">
                      <a16:colId xmlns:a16="http://schemas.microsoft.com/office/drawing/2014/main" val="3474134038"/>
                    </a:ext>
                  </a:extLst>
                </a:gridCol>
              </a:tblGrid>
              <a:tr h="349163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572648"/>
                  </a:ext>
                </a:extLst>
              </a:tr>
              <a:tr h="349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0.024028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0.07213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0.01129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0.011341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20345"/>
                  </a:ext>
                </a:extLst>
              </a:tr>
              <a:tr h="349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0.024028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-0.05975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-0.02035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239609"/>
                  </a:ext>
                </a:extLst>
              </a:tr>
              <a:tr h="349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0.07213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-0.05975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-0.03604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-0.03603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570851"/>
                  </a:ext>
                </a:extLst>
              </a:tr>
              <a:tr h="349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0.01129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-0.02035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-0.03604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0.999998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72303"/>
                  </a:ext>
                </a:extLst>
              </a:tr>
              <a:tr h="349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0.011341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-0.03603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0.999998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44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2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118E5-08CE-442B-BDD2-0C81B26D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重回帰なめてたわ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0E886-1C85-4792-8165-13986D27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「おかしい</a:t>
            </a:r>
            <a:r>
              <a:rPr kumimoji="1" lang="en-US" altLang="ja-JP" dirty="0"/>
              <a:t>……</a:t>
            </a:r>
            <a:r>
              <a:rPr kumimoji="1" lang="ja-JP" altLang="en-US" dirty="0"/>
              <a:t>」新人は訝しんだ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「ちょっと偏相関みるか</a:t>
            </a:r>
            <a:r>
              <a:rPr kumimoji="1" lang="en-US" altLang="ja-JP" dirty="0"/>
              <a:t>……</a:t>
            </a:r>
            <a:r>
              <a:rPr kumimoji="1" lang="ja-JP" altLang="en-US" dirty="0"/>
              <a:t>いっその事可視化しよう」</a:t>
            </a:r>
            <a:endParaRPr kumimoji="1"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次元のプロットをするには</a:t>
            </a:r>
            <a:r>
              <a:rPr lang="en-US" altLang="ja-JP" dirty="0" err="1"/>
              <a:t>rgl</a:t>
            </a:r>
            <a:r>
              <a:rPr lang="ja-JP" altLang="en-US" dirty="0"/>
              <a:t>パッケージがあります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i="1" dirty="0" err="1">
                <a:latin typeface="Consolas" panose="020B0609020204030204" pitchFamily="49" charset="0"/>
              </a:rPr>
              <a:t>r</a:t>
            </a:r>
            <a:r>
              <a:rPr kumimoji="1" lang="en-US" altLang="ja-JP" i="1" dirty="0" err="1">
                <a:latin typeface="Consolas" panose="020B0609020204030204" pitchFamily="49" charset="0"/>
              </a:rPr>
              <a:t>g</a:t>
            </a:r>
            <a:r>
              <a:rPr lang="en-US" altLang="ja-JP" i="1" dirty="0" err="1">
                <a:latin typeface="Consolas" panose="020B0609020204030204" pitchFamily="49" charset="0"/>
              </a:rPr>
              <a:t>l</a:t>
            </a:r>
            <a:r>
              <a:rPr lang="en-US" altLang="ja-JP" dirty="0">
                <a:latin typeface="Consolas" panose="020B0609020204030204" pitchFamily="49" charset="0"/>
              </a:rPr>
              <a:t>::plot3d(x2,x3,x4)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5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B8DD-354D-44ED-8DC0-D88B4602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なーに</a:t>
            </a:r>
            <a:r>
              <a:rPr kumimoji="1" lang="ja-JP" altLang="en-US" dirty="0" err="1"/>
              <a:t>がおか</a:t>
            </a:r>
            <a:r>
              <a:rPr kumimoji="1" lang="ja-JP" altLang="en-US" dirty="0"/>
              <a:t>しいん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13EE63-EF81-492E-9C02-C3425340C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93" y="1825625"/>
            <a:ext cx="5313213" cy="4351338"/>
          </a:xfrm>
        </p:spPr>
      </p:pic>
    </p:spTree>
    <p:extLst>
      <p:ext uri="{BB962C8B-B14F-4D97-AF65-F5344CB8AC3E}">
        <p14:creationId xmlns:p14="http://schemas.microsoft.com/office/powerpoint/2010/main" val="155733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2D187-FFF4-4E8D-B7BD-3BD021F5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だろうなぁ</a:t>
            </a:r>
            <a:r>
              <a:rPr kumimoji="1" lang="en-US" altLang="ja-JP" dirty="0"/>
              <a:t>……</a:t>
            </a:r>
            <a:r>
              <a:rPr kumimoji="1" lang="ja-JP" altLang="en-US" dirty="0"/>
              <a:t>？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FF01AFB-6AE9-4D07-B402-CEB358D7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08" y="1825625"/>
            <a:ext cx="5346983" cy="4351338"/>
          </a:xfrm>
        </p:spPr>
      </p:pic>
    </p:spTree>
    <p:extLst>
      <p:ext uri="{BB962C8B-B14F-4D97-AF65-F5344CB8AC3E}">
        <p14:creationId xmlns:p14="http://schemas.microsoft.com/office/powerpoint/2010/main" val="77869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BAB00C9-3A87-45FC-8833-811F350C1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2D187-FFF4-4E8D-B7BD-3BD021F5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　れ　だ　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FF01AFB-6AE9-4D07-B402-CEB358D7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08" y="1825625"/>
            <a:ext cx="5346983" cy="4351338"/>
          </a:xfrm>
        </p:spPr>
      </p:pic>
    </p:spTree>
    <p:extLst>
      <p:ext uri="{BB962C8B-B14F-4D97-AF65-F5344CB8AC3E}">
        <p14:creationId xmlns:p14="http://schemas.microsoft.com/office/powerpoint/2010/main" val="33600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A3EF2-25CB-431E-8987-F1A78628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　れ　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80423-4361-490D-AE76-86884DBF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altLang="ja-JP" dirty="0">
                <a:latin typeface="Consolas" panose="020B0609020204030204" pitchFamily="49" charset="0"/>
              </a:rPr>
              <a:t>model2 &lt;- lm(x4 ~ x1+x2+x3, data = Data)</a:t>
            </a:r>
          </a:p>
          <a:p>
            <a:pPr marL="0" indent="0">
              <a:buNone/>
            </a:pPr>
            <a:r>
              <a:rPr lang="it-IT" altLang="ja-JP" dirty="0">
                <a:latin typeface="Consolas" panose="020B0609020204030204" pitchFamily="49" charset="0"/>
              </a:rPr>
              <a:t>summary(model2)</a:t>
            </a:r>
          </a:p>
          <a:p>
            <a:pPr marL="0" indent="0"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Warning message:</a:t>
            </a:r>
          </a:p>
          <a:p>
            <a:pPr marL="0" indent="0"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In </a:t>
            </a:r>
            <a:r>
              <a:rPr lang="en-US" altLang="ja-JP" sz="2400" dirty="0" err="1">
                <a:latin typeface="Consolas" panose="020B0609020204030204" pitchFamily="49" charset="0"/>
              </a:rPr>
              <a:t>summary.lm</a:t>
            </a:r>
            <a:r>
              <a:rPr lang="en-US" altLang="ja-JP" sz="2400" dirty="0">
                <a:latin typeface="Consolas" panose="020B0609020204030204" pitchFamily="49" charset="0"/>
              </a:rPr>
              <a:t>(model2) : essentially perfect fit: summary may be unreliable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D04AA-1D30-42EB-A890-759A71828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3923891"/>
            <a:ext cx="535379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0E326-9AF3-4EFC-B3F0-A22F17A8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Warning messages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AFF583-B003-483A-B85E-98120366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Consolas" panose="020B0609020204030204" pitchFamily="49" charset="0"/>
              </a:rPr>
              <a:t>warnings()</a:t>
            </a:r>
            <a:r>
              <a:rPr lang="ja-JP" altLang="en-US" dirty="0"/>
              <a:t>を見よう</a:t>
            </a:r>
            <a:endParaRPr lang="en-US" altLang="ja-JP" dirty="0"/>
          </a:p>
          <a:p>
            <a:r>
              <a:rPr kumimoji="1" lang="ja-JP" altLang="en-US" dirty="0"/>
              <a:t>実際実行は「成功」できている</a:t>
            </a:r>
            <a:endParaRPr kumimoji="1"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が無理してやってくれている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要約「</a:t>
            </a:r>
            <a:r>
              <a:rPr kumimoji="1" lang="ja-JP" altLang="en-US" dirty="0" err="1"/>
              <a:t>めっちゃ</a:t>
            </a:r>
            <a:r>
              <a:rPr kumimoji="1" lang="ja-JP" altLang="en-US" dirty="0"/>
              <a:t>完璧にフィットしてるからなんか変だぞ」</a:t>
            </a:r>
          </a:p>
        </p:txBody>
      </p:sp>
    </p:spTree>
    <p:extLst>
      <p:ext uri="{BB962C8B-B14F-4D97-AF65-F5344CB8AC3E}">
        <p14:creationId xmlns:p14="http://schemas.microsoft.com/office/powerpoint/2010/main" val="1546949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9C89-32D0-435A-98F1-673EBB7D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原因は「ランク落ち」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28640A6-F619-4D52-B0CA-2CB50DD37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ランク？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(</a:t>
                </a:r>
                <a:r>
                  <a:rPr lang="ja-JP" altLang="en-US" dirty="0"/>
                  <a:t>定義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行列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において，</m:t>
                    </m:r>
                  </m:oMath>
                </a14:m>
                <a:r>
                  <a:rPr kumimoji="1" lang="ja-JP" altLang="en-US" dirty="0"/>
                  <a:t>線形独立な</a:t>
                </a:r>
                <a:r>
                  <a:rPr kumimoji="1" lang="ja-JP" altLang="en-US" b="1" dirty="0"/>
                  <a:t>列</a:t>
                </a:r>
                <a:r>
                  <a:rPr kumimoji="1" lang="ja-JP" altLang="en-US" dirty="0"/>
                  <a:t>の最大個数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同値の定義はいっぱいあるよね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大学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～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年でやる線形代数の教科書を参照</a:t>
                </a:r>
                <a:r>
                  <a:rPr lang="en-US" altLang="ja-JP" dirty="0"/>
                  <a:t>)</a:t>
                </a:r>
              </a:p>
              <a:p>
                <a:pPr lvl="2"/>
                <a:r>
                  <a:rPr lang="ja-JP" altLang="en-US" dirty="0"/>
                  <a:t>行列のある列が，他の列をかけたり足したりして計算できない→線形独立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が線形独立ならば，逆行列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dirty="0"/>
                  <a:t>が存在する</a:t>
                </a:r>
                <a:endParaRPr lang="en-US" altLang="ja-JP" i="1" dirty="0"/>
              </a:p>
              <a:p>
                <a:pPr lvl="2"/>
                <a:r>
                  <a:rPr lang="ja-JP" altLang="en-US" dirty="0"/>
                  <a:t>線形独立でない場合「線形従属」っていいます．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統計データ</a:t>
                </a:r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 数学的に行列で処理する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回帰分析：最小二乗法でも最尤法でもパラメータ推定の計算に逆行列が出てくる</a:t>
                </a:r>
                <a:endParaRPr lang="en-US" altLang="ja-JP" dirty="0"/>
              </a:p>
              <a:p>
                <a:pPr lvl="3"/>
                <a:r>
                  <a:rPr kumimoji="1" lang="ja-JP" altLang="en-US" dirty="0"/>
                  <a:t>詳細は</a:t>
                </a:r>
                <a:r>
                  <a:rPr kumimoji="1" lang="en-US" altLang="ja-JP" dirty="0"/>
                  <a:t>Dobson(2010)</a:t>
                </a:r>
                <a:r>
                  <a:rPr kumimoji="1" lang="ja-JP" altLang="en-US" dirty="0"/>
                  <a:t>とか数理統計学の本</a:t>
                </a:r>
                <a:r>
                  <a:rPr lang="ja-JP" altLang="en-US" dirty="0"/>
                  <a:t>を参照</a:t>
                </a:r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逆行列が計算できないとパラメータが計算できない</a:t>
                </a:r>
                <a:endParaRPr kumimoji="1" lang="en-US" altLang="ja-JP" dirty="0"/>
              </a:p>
              <a:p>
                <a:pPr lvl="3"/>
                <a:r>
                  <a:rPr lang="ja-JP" altLang="en-US" dirty="0"/>
                  <a:t>一般化逆行列を組んで無理やり解くというのもあったり，それに対する方法もあるが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28640A6-F619-4D52-B0CA-2CB50DD37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1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6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8D4AB-102A-4276-9E42-BE3B027A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原因は「ランク落ち」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0C29D3-D10B-4165-9F2B-8E005463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数学の話はここまで</a:t>
            </a:r>
            <a:endParaRPr lang="en-US" altLang="ja-JP" dirty="0"/>
          </a:p>
          <a:p>
            <a:pPr lvl="1"/>
            <a:r>
              <a:rPr lang="ja-JP" altLang="en-US" dirty="0"/>
              <a:t>「ある説明変数が，別の説明変数で</a:t>
            </a:r>
            <a:r>
              <a:rPr lang="en-US" altLang="ja-JP" dirty="0"/>
              <a:t>『</a:t>
            </a:r>
            <a:r>
              <a:rPr lang="ja-JP" altLang="en-US" dirty="0"/>
              <a:t>完全に説明できてしまう</a:t>
            </a:r>
            <a:r>
              <a:rPr lang="en-US" altLang="ja-JP" dirty="0"/>
              <a:t>』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R</a:t>
            </a:r>
            <a:r>
              <a:rPr lang="ja-JP" altLang="en-US" dirty="0"/>
              <a:t>で重回帰分析を実行すると，</a:t>
            </a:r>
            <a:r>
              <a:rPr lang="en-US" altLang="ja-JP" dirty="0" err="1">
                <a:latin typeface="Consolas" panose="020B0609020204030204" pitchFamily="49" charset="0"/>
              </a:rPr>
              <a:t>lm</a:t>
            </a:r>
            <a:r>
              <a:rPr lang="en-US" altLang="ja-JP" dirty="0">
                <a:latin typeface="Consolas" panose="020B0609020204030204" pitchFamily="49" charset="0"/>
              </a:rPr>
              <a:t>()$coefficients</a:t>
            </a:r>
            <a:r>
              <a:rPr lang="ja-JP" altLang="en-US" dirty="0">
                <a:latin typeface="Consolas" panose="020B0609020204030204" pitchFamily="49" charset="0"/>
              </a:rPr>
              <a:t>は</a:t>
            </a:r>
            <a:r>
              <a:rPr lang="en-US" altLang="ja-JP" dirty="0">
                <a:latin typeface="Consolas" panose="020B0609020204030204" pitchFamily="49" charset="0"/>
              </a:rPr>
              <a:t>NA</a:t>
            </a:r>
            <a:r>
              <a:rPr lang="ja-JP" altLang="en-US" dirty="0">
                <a:latin typeface="Consolas" panose="020B0609020204030204" pitchFamily="49" charset="0"/>
              </a:rPr>
              <a:t>を返す．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今回のデータ例は</a:t>
            </a:r>
            <a:r>
              <a:rPr lang="ja-JP" altLang="en-US" dirty="0">
                <a:latin typeface="Consolas" panose="020B0609020204030204" pitchFamily="49" charset="0"/>
              </a:rPr>
              <a:t>こんな感じで作ってます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ja-JP" sz="1800" dirty="0">
                <a:latin typeface="Consolas" panose="020B0609020204030204" pitchFamily="49" charset="0"/>
              </a:rPr>
              <a:t>X1 &lt;- rnorm(1000,0,1)</a:t>
            </a:r>
          </a:p>
          <a:p>
            <a:pPr marL="0" indent="0">
              <a:buNone/>
            </a:pPr>
            <a:r>
              <a:rPr lang="sv-SE" altLang="ja-JP" sz="1800" dirty="0">
                <a:latin typeface="Consolas" panose="020B0609020204030204" pitchFamily="49" charset="0"/>
              </a:rPr>
              <a:t>X2 &lt;- rnorm(1000,3,0.05)</a:t>
            </a:r>
          </a:p>
          <a:p>
            <a:pPr marL="0" indent="0">
              <a:buNone/>
            </a:pPr>
            <a:r>
              <a:rPr lang="sv-SE" altLang="ja-JP" sz="1800" dirty="0">
                <a:latin typeface="Consolas" panose="020B0609020204030204" pitchFamily="49" charset="0"/>
              </a:rPr>
              <a:t>X3 &lt;- rnorm(1000,2,2)</a:t>
            </a:r>
          </a:p>
          <a:p>
            <a:pPr marL="0" indent="0">
              <a:buNone/>
            </a:pPr>
            <a:r>
              <a:rPr lang="sv-SE" altLang="ja-JP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X4 &lt;- 3*X1 + 4*X2 + 875*X3 – 899</a:t>
            </a:r>
          </a:p>
          <a:p>
            <a:pPr marL="0" indent="0">
              <a:buNone/>
            </a:pPr>
            <a:r>
              <a:rPr lang="sv-SE" altLang="ja-JP" sz="1800" dirty="0">
                <a:latin typeface="Consolas" panose="020B0609020204030204" pitchFamily="49" charset="0"/>
              </a:rPr>
              <a:t>Y  &lt;- rnorm(1000,0,var(X1+X2+X3+X4))</a:t>
            </a:r>
          </a:p>
          <a:p>
            <a:endParaRPr kumimoji="1"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A1B28-B8DC-475A-BDFA-56DFFF6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3AD9A-2319-4E87-BDB0-B7FF46FD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TwitterID</a:t>
            </a:r>
            <a:r>
              <a:rPr lang="en-US" altLang="ja-JP" dirty="0"/>
              <a:t> == </a:t>
            </a:r>
            <a:r>
              <a:rPr lang="en-US" altLang="ja-JP" dirty="0" err="1"/>
              <a:t>MstdnID</a:t>
            </a:r>
            <a:r>
              <a:rPr lang="en-US" altLang="ja-JP" dirty="0"/>
              <a:t> == @0_u0</a:t>
            </a: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発表枠で</a:t>
            </a:r>
            <a:r>
              <a:rPr lang="en-US" altLang="ja-JP" dirty="0">
                <a:solidFill>
                  <a:srgbClr val="FF0000"/>
                </a:solidFill>
              </a:rPr>
              <a:t>Compass</a:t>
            </a:r>
            <a:r>
              <a:rPr lang="ja-JP" altLang="en-US" dirty="0">
                <a:solidFill>
                  <a:srgbClr val="FF0000"/>
                </a:solidFill>
              </a:rPr>
              <a:t>登録忘れてた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ごめんなさい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タイトルも忘れてた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ごめんなさい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文系大学院→</a:t>
            </a:r>
            <a:r>
              <a:rPr lang="en-US" altLang="ja-JP" dirty="0"/>
              <a:t>Analyst in Marketing Research(</a:t>
            </a:r>
            <a:r>
              <a:rPr lang="ja-JP" altLang="en-US" dirty="0"/>
              <a:t>表の顔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文系理系とかデータの前では関係ないけど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ja-JP" altLang="en-US" dirty="0"/>
              <a:t>お仕事では分析・</a:t>
            </a:r>
            <a:r>
              <a:rPr lang="en-US" altLang="ja-JP" dirty="0"/>
              <a:t>ML</a:t>
            </a:r>
            <a:r>
              <a:rPr lang="ja-JP" altLang="en-US" dirty="0"/>
              <a:t>・組合せ最適化などの実装とか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データ野郎</a:t>
            </a:r>
            <a:r>
              <a:rPr lang="en-US" altLang="ja-JP" dirty="0"/>
              <a:t>(</a:t>
            </a:r>
            <a:r>
              <a:rPr lang="ja-JP" altLang="en-US" dirty="0"/>
              <a:t>裏の顔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面白いデータで遊ぶ</a:t>
            </a:r>
            <a:endParaRPr lang="en-US" altLang="ja-JP" dirty="0"/>
          </a:p>
          <a:p>
            <a:pPr lvl="1"/>
            <a:r>
              <a:rPr lang="en-US" altLang="ja-JP" dirty="0" err="1"/>
              <a:t>kaggle</a:t>
            </a:r>
            <a:r>
              <a:rPr lang="ja-JP" altLang="en-US" dirty="0"/>
              <a:t>やってる有象無象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9872E7-5A6C-4AC4-89D0-D3607E8A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430" y="3630430"/>
            <a:ext cx="3227570" cy="3227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1733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5C4B0-7B06-4B66-9069-FDAC9224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288A5-3786-4CD7-A2C6-6E3C380A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データの構造とそれが処理される理論的な部分を押さえよう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r>
              <a:rPr kumimoji="1" lang="ja-JP" altLang="en-US" dirty="0">
                <a:solidFill>
                  <a:srgbClr val="FF0000"/>
                </a:solidFill>
              </a:rPr>
              <a:t>が変な出力をしたときに早く解決ができる←重要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速さが正義，正義のためには知識がいる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重回帰分析をしっかり理解すると機械学習の使い所も</a:t>
            </a:r>
            <a:r>
              <a:rPr lang="en-US" altLang="ja-JP" dirty="0"/>
              <a:t>……</a:t>
            </a:r>
            <a:r>
              <a:rPr lang="ja-JP" altLang="en-US" dirty="0"/>
              <a:t>？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2249EE02-4383-4F93-9149-B4BA38EA6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37" y="4107581"/>
            <a:ext cx="4866126" cy="27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3813B6-A0EE-4860-829F-3308507F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19277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FD57E-97BC-4913-8C53-D10041D0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次回予告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EA5DA-FAB6-470D-B1F3-3382038E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11</a:t>
            </a:r>
            <a:r>
              <a:rPr lang="ja-JP" altLang="en-US" dirty="0"/>
              <a:t>月も出ます</a:t>
            </a:r>
            <a:endParaRPr lang="en-US" altLang="ja-JP" dirty="0"/>
          </a:p>
          <a:p>
            <a:r>
              <a:rPr lang="ja-JP" altLang="en-US" dirty="0"/>
              <a:t>データの匿名性の話</a:t>
            </a:r>
            <a:r>
              <a:rPr lang="en-US" altLang="ja-JP" dirty="0"/>
              <a:t>(</a:t>
            </a:r>
            <a:r>
              <a:rPr lang="ja-JP" altLang="en-US" dirty="0"/>
              <a:t>さっきそう登録した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データの「民主化」⇔データで「個人を特定」</a:t>
            </a:r>
            <a:endParaRPr lang="en-US" altLang="ja-JP" dirty="0"/>
          </a:p>
          <a:p>
            <a:pPr lvl="1"/>
            <a:r>
              <a:rPr lang="ja-JP" altLang="en-US" dirty="0"/>
              <a:t>民主化のためにどんな「セキュリティ </a:t>
            </a:r>
            <a:r>
              <a:rPr lang="en-US" altLang="ja-JP" dirty="0"/>
              <a:t>on </a:t>
            </a:r>
            <a:r>
              <a:rPr lang="ja-JP" altLang="en-US" dirty="0"/>
              <a:t>データ分析」がある？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でこの辺の議論を実装</a:t>
            </a:r>
            <a:endParaRPr lang="en-US" altLang="ja-JP" dirty="0"/>
          </a:p>
          <a:p>
            <a:pPr lvl="2"/>
            <a:r>
              <a:rPr lang="ja-JP" altLang="en-US" dirty="0"/>
              <a:t>ダミーの個人データを</a:t>
            </a:r>
            <a:r>
              <a:rPr lang="en-US" altLang="ja-JP" dirty="0"/>
              <a:t>10</a:t>
            </a:r>
            <a:r>
              <a:rPr lang="ja-JP" altLang="en-US" dirty="0"/>
              <a:t>万人くらい用意</a:t>
            </a:r>
            <a:endParaRPr lang="en-US" altLang="ja-JP" dirty="0"/>
          </a:p>
          <a:p>
            <a:pPr lvl="2"/>
            <a:r>
              <a:rPr lang="ja-JP" altLang="en-US" dirty="0"/>
              <a:t>昨今言われている匿名化手法を実行</a:t>
            </a:r>
            <a:endParaRPr lang="en-US" altLang="ja-JP" dirty="0"/>
          </a:p>
          <a:p>
            <a:pPr lvl="2"/>
            <a:r>
              <a:rPr lang="ja-JP" altLang="en-US" dirty="0"/>
              <a:t>そこから</a:t>
            </a:r>
            <a:r>
              <a:rPr lang="en-US" altLang="ja-JP" dirty="0"/>
              <a:t>id</a:t>
            </a:r>
            <a:r>
              <a:rPr lang="ja-JP" altLang="en-US" dirty="0"/>
              <a:t>を特定できるか？で評価とか</a:t>
            </a:r>
            <a:endParaRPr lang="en-US" altLang="ja-JP" dirty="0"/>
          </a:p>
          <a:p>
            <a:pPr lvl="2"/>
            <a:r>
              <a:rPr lang="ja-JP" altLang="en-US" dirty="0"/>
              <a:t>もっとプリミティブな議論で終わるかも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62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今日のお話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0D6A22B-47F3-41CF-A794-FC7A359AC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71" y="2048124"/>
            <a:ext cx="5547122" cy="4160342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7299D8-20FE-48F7-A506-D02BA8C95EF4}"/>
              </a:ext>
            </a:extLst>
          </p:cNvPr>
          <p:cNvSpPr/>
          <p:nvPr/>
        </p:nvSpPr>
        <p:spPr>
          <a:xfrm>
            <a:off x="3566160" y="3631474"/>
            <a:ext cx="3644537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43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今日のお話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A5732-037A-496C-BEE1-73F46E86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の話，というより</a:t>
            </a:r>
            <a:r>
              <a:rPr kumimoji="1" lang="en-US" altLang="ja-JP" dirty="0"/>
              <a:t>R</a:t>
            </a:r>
            <a:r>
              <a:rPr kumimoji="1" lang="ja-JP" altLang="en-US" dirty="0"/>
              <a:t>とマーケティングと統計学の話</a:t>
            </a:r>
            <a:endParaRPr kumimoji="1"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の利用場面</a:t>
            </a:r>
            <a:r>
              <a:rPr lang="en-US" altLang="ja-JP" dirty="0"/>
              <a:t> on Marketing</a:t>
            </a:r>
            <a:r>
              <a:rPr lang="ja-JP" altLang="en-US" dirty="0"/>
              <a:t>をフィクションで</a:t>
            </a:r>
            <a:endParaRPr kumimoji="1"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のコーディングスキルがあるだけじゃいけない</a:t>
            </a:r>
            <a:r>
              <a:rPr lang="en-US" altLang="ja-JP" dirty="0"/>
              <a:t>(</a:t>
            </a:r>
            <a:r>
              <a:rPr lang="ja-JP" altLang="en-US" dirty="0"/>
              <a:t>戒め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「統計理論を</a:t>
            </a:r>
            <a:r>
              <a:rPr lang="en-US" altLang="ja-JP" dirty="0"/>
              <a:t>R</a:t>
            </a:r>
            <a:r>
              <a:rPr lang="ja-JP" altLang="en-US" dirty="0"/>
              <a:t>で実装する」という認識が大事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kumimoji="1" lang="ja-JP" altLang="en-US" dirty="0"/>
              <a:t>今回</a:t>
            </a:r>
            <a:r>
              <a:rPr lang="ja-JP" altLang="en-US" dirty="0"/>
              <a:t>の主役は「重回帰分析」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R</a:t>
            </a:r>
            <a:r>
              <a:rPr lang="ja-JP" altLang="en-US" dirty="0" err="1">
                <a:latin typeface="Consolas" panose="020B0609020204030204" pitchFamily="49" charset="0"/>
              </a:rPr>
              <a:t>での</a:t>
            </a:r>
            <a:r>
              <a:rPr lang="ja-JP" altLang="en-US" dirty="0">
                <a:latin typeface="Consolas" panose="020B0609020204030204" pitchFamily="49" charset="0"/>
              </a:rPr>
              <a:t>重回帰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ja-JP" altLang="en-US" dirty="0">
                <a:latin typeface="Consolas" panose="020B0609020204030204" pitchFamily="49" charset="0"/>
              </a:rPr>
              <a:t>変数を選ぶことなく，プレーンにモデリングできる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</a:rPr>
              <a:t>Excel</a:t>
            </a:r>
            <a:r>
              <a:rPr lang="ja-JP" altLang="en-US" dirty="0">
                <a:latin typeface="Consolas" panose="020B0609020204030204" pitchFamily="49" charset="0"/>
              </a:rPr>
              <a:t>で重回帰？知らない子ですね</a:t>
            </a:r>
            <a:r>
              <a:rPr lang="en-US" altLang="ja-JP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1588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A5732-037A-496C-BEE1-73F46E86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>
                <a:latin typeface="Consolas" panose="020B0609020204030204" pitchFamily="49" charset="0"/>
              </a:rPr>
              <a:t>みんなだいすき</a:t>
            </a:r>
            <a:r>
              <a:rPr lang="en-US" altLang="ja-JP" dirty="0" err="1">
                <a:latin typeface="Consolas" panose="020B0609020204030204" pitchFamily="49" charset="0"/>
              </a:rPr>
              <a:t>lm</a:t>
            </a:r>
            <a:r>
              <a:rPr lang="en-US" altLang="ja-JP" dirty="0">
                <a:latin typeface="Consolas" panose="020B0609020204030204" pitchFamily="49" charset="0"/>
              </a:rPr>
              <a:t>()</a:t>
            </a:r>
            <a:r>
              <a:rPr lang="ja-JP" altLang="en-US" dirty="0">
                <a:latin typeface="Consolas" panose="020B0609020204030204" pitchFamily="49" charset="0"/>
              </a:rPr>
              <a:t>かんすう</a:t>
            </a:r>
            <a:endParaRPr lang="en-US" altLang="ja-JP" dirty="0">
              <a:latin typeface="Consolas" panose="020B0609020204030204" pitchFamily="49" charset="0"/>
            </a:endParaRP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lm</a:t>
            </a:r>
            <a:r>
              <a:rPr lang="en-US" altLang="ja-JP" dirty="0">
                <a:latin typeface="Consolas" panose="020B0609020204030204" pitchFamily="49" charset="0"/>
              </a:rPr>
              <a:t>(y ~ x1+x2+x3+x4, data = data)</a:t>
            </a:r>
          </a:p>
          <a:p>
            <a:pPr marL="457200" lvl="1" indent="0" algn="ctr">
              <a:buNone/>
            </a:pPr>
            <a:endParaRPr lang="en-US" altLang="ja-JP" sz="2800" dirty="0"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kumimoji="1" lang="en-US" altLang="ja-JP" sz="2800" dirty="0"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lang="en-US" altLang="ja-JP" sz="2800" dirty="0">
              <a:latin typeface="Consolas" panose="020B0609020204030204" pitchFamily="49" charset="0"/>
            </a:endParaRPr>
          </a:p>
          <a:p>
            <a:pPr marL="457200" lvl="1" indent="0" algn="r">
              <a:buNone/>
            </a:pP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0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知っていればいい？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8DDC4E7-D57C-4A41-8C8D-616FD69A1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175"/>
            <a:ext cx="2249086" cy="2749494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05CBF9E-BF03-4038-A5C8-14B27D969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73" y="1775597"/>
            <a:ext cx="2054672" cy="15923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07B30D9-2A72-425F-AAFE-6E011203B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32" y="2349062"/>
            <a:ext cx="2203956" cy="215987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A7BA86-CBB4-405F-8BC6-556DC200AB6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087286" y="2571756"/>
            <a:ext cx="2255387" cy="1051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368B232-80FD-41B1-AC0E-1E873FB4D7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397345" y="2571756"/>
            <a:ext cx="2255387" cy="857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記号 18">
            <a:extLst>
              <a:ext uri="{FF2B5EF4-FFF2-40B4-BE49-F238E27FC236}">
                <a16:creationId xmlns:a16="http://schemas.microsoft.com/office/drawing/2014/main" id="{5025E4D5-F441-41E0-8A6C-8BEF2A183CB5}"/>
              </a:ext>
            </a:extLst>
          </p:cNvPr>
          <p:cNvSpPr/>
          <p:nvPr/>
        </p:nvSpPr>
        <p:spPr>
          <a:xfrm>
            <a:off x="3614498" y="2482571"/>
            <a:ext cx="1149531" cy="12295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00E4257-7C16-4658-B04B-C4AD068C6998}"/>
              </a:ext>
            </a:extLst>
          </p:cNvPr>
          <p:cNvGrpSpPr/>
          <p:nvPr/>
        </p:nvGrpSpPr>
        <p:grpSpPr>
          <a:xfrm>
            <a:off x="5342673" y="4202867"/>
            <a:ext cx="2492943" cy="2570872"/>
            <a:chOff x="5068638" y="4164074"/>
            <a:chExt cx="2547287" cy="2608434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8B396AB-1430-43CD-A61C-5C0E6B0A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783" y="4164074"/>
              <a:ext cx="2081720" cy="144305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A944162-35AC-4578-A88F-E28105278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638" y="5607124"/>
              <a:ext cx="2547287" cy="1165384"/>
            </a:xfrm>
            <a:prstGeom prst="rect">
              <a:avLst/>
            </a:prstGeom>
          </p:spPr>
        </p:pic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1448233-4623-42ED-864C-CD4F8D9B9134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flipV="1">
            <a:off x="6363425" y="3367915"/>
            <a:ext cx="6584" cy="834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CF42EEC-5E39-4561-8352-CD41A3B3950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87286" y="3622922"/>
            <a:ext cx="2137857" cy="200221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CD1D2DA-D319-4B18-A92F-A7756EC2433F}"/>
              </a:ext>
            </a:extLst>
          </p:cNvPr>
          <p:cNvSpPr txBox="1"/>
          <p:nvPr/>
        </p:nvSpPr>
        <p:spPr>
          <a:xfrm>
            <a:off x="7269654" y="347608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統計理論・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データリテラシーを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コードに反映する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FE8AB55-03E9-453D-9056-E16B9B024049}"/>
              </a:ext>
            </a:extLst>
          </p:cNvPr>
          <p:cNvSpPr txBox="1"/>
          <p:nvPr/>
        </p:nvSpPr>
        <p:spPr>
          <a:xfrm>
            <a:off x="2442451" y="48970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データの構造は？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異常な値は？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BE286BF-67D8-4FB1-895C-5CAB467974A9}"/>
              </a:ext>
            </a:extLst>
          </p:cNvPr>
          <p:cNvSpPr txBox="1"/>
          <p:nvPr/>
        </p:nvSpPr>
        <p:spPr>
          <a:xfrm>
            <a:off x="2983543" y="198233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とりあえず読み込む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とりあえず分析！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AD0A0-F961-48ED-91EA-809BC299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D17BB-C376-478C-8993-683F42E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こういう人のために話します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(</a:t>
            </a:r>
            <a:r>
              <a:rPr kumimoji="1" lang="ja-JP" altLang="en-US" dirty="0"/>
              <a:t>数理</a:t>
            </a:r>
            <a:r>
              <a:rPr kumimoji="1" lang="en-US" altLang="ja-JP" dirty="0"/>
              <a:t>)</a:t>
            </a:r>
            <a:r>
              <a:rPr kumimoji="1" lang="ja-JP" altLang="en-US" dirty="0"/>
              <a:t>統計学とかよく知らないけど</a:t>
            </a:r>
            <a:r>
              <a:rPr kumimoji="1" lang="en-US" altLang="ja-JP" dirty="0"/>
              <a:t>R</a:t>
            </a:r>
            <a:r>
              <a:rPr kumimoji="1" lang="ja-JP" altLang="en-US" dirty="0"/>
              <a:t>は使ってる」人</a:t>
            </a:r>
            <a:endParaRPr kumimoji="1" lang="en-US" altLang="ja-JP" dirty="0"/>
          </a:p>
          <a:p>
            <a:pPr lvl="2"/>
            <a:r>
              <a:rPr lang="ja-JP" altLang="en-US" dirty="0"/>
              <a:t>学生だとあまりいないけどお仕事してると度々遭遇する</a:t>
            </a:r>
            <a:endParaRPr lang="en-US" altLang="ja-JP" dirty="0"/>
          </a:p>
          <a:p>
            <a:pPr lvl="2"/>
            <a:r>
              <a:rPr kumimoji="1" lang="ja-JP" altLang="en-US" dirty="0"/>
              <a:t>せめて最小二乗法は書き下そう．最尤法も書き下そう．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R</a:t>
            </a:r>
            <a:r>
              <a:rPr lang="ja-JP" altLang="en-US" dirty="0"/>
              <a:t>使い始めたけど何をどうすればいいかわからない」人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環境について</a:t>
            </a:r>
            <a:endParaRPr kumimoji="1" lang="en-US" altLang="ja-JP" dirty="0"/>
          </a:p>
          <a:p>
            <a:pPr lvl="1"/>
            <a:r>
              <a:rPr lang="en-US" altLang="ja-JP" dirty="0"/>
              <a:t>R </a:t>
            </a:r>
            <a:r>
              <a:rPr lang="en-US" altLang="ja-JP" dirty="0" err="1"/>
              <a:t>ver</a:t>
            </a:r>
            <a:r>
              <a:rPr lang="en-US" altLang="ja-JP" dirty="0"/>
              <a:t> 3.5.1</a:t>
            </a:r>
          </a:p>
          <a:p>
            <a:pPr lvl="1"/>
            <a:r>
              <a:rPr lang="ja-JP" altLang="en-US" dirty="0"/>
              <a:t>動作確認は</a:t>
            </a:r>
            <a:r>
              <a:rPr lang="en-US" altLang="ja-JP" dirty="0"/>
              <a:t>win10</a:t>
            </a:r>
            <a:r>
              <a:rPr lang="ja-JP" altLang="en-US" dirty="0"/>
              <a:t>のみ</a:t>
            </a:r>
            <a:endParaRPr lang="en-US" altLang="ja-JP" dirty="0"/>
          </a:p>
          <a:p>
            <a:pPr lvl="2"/>
            <a:r>
              <a:rPr lang="en-US" altLang="ja-JP" dirty="0"/>
              <a:t>OS</a:t>
            </a:r>
            <a:r>
              <a:rPr lang="ja-JP" altLang="en-US" dirty="0"/>
              <a:t>問わず動くと思います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6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67AF1-A49A-4CE8-8B67-CB9E76C5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重回帰分析はかんたん？</a:t>
            </a:r>
            <a:br>
              <a:rPr kumimoji="1" lang="en-US" altLang="ja-JP" dirty="0"/>
            </a:br>
            <a:r>
              <a:rPr kumimoji="1" lang="ja-JP" altLang="en-US" dirty="0"/>
              <a:t>ほんとうに？</a:t>
            </a:r>
          </a:p>
        </p:txBody>
      </p:sp>
    </p:spTree>
    <p:extLst>
      <p:ext uri="{BB962C8B-B14F-4D97-AF65-F5344CB8AC3E}">
        <p14:creationId xmlns:p14="http://schemas.microsoft.com/office/powerpoint/2010/main" val="272063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6272</TotalTime>
  <Words>1532</Words>
  <Application>Microsoft Office PowerPoint</Application>
  <PresentationFormat>ワイド画面</PresentationFormat>
  <Paragraphs>250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本当はこわい 重回帰分析の話</vt:lpstr>
      <vt:lpstr>本当はこわい 重回帰分析の話</vt:lpstr>
      <vt:lpstr>誰？</vt:lpstr>
      <vt:lpstr>今日のお話</vt:lpstr>
      <vt:lpstr>今日のお話</vt:lpstr>
      <vt:lpstr>今回の関数</vt:lpstr>
      <vt:lpstr>Rだけ知っていればいい？</vt:lpstr>
      <vt:lpstr>今日のお話</vt:lpstr>
      <vt:lpstr>重回帰分析はかんたん？ ほんとうに？</vt:lpstr>
      <vt:lpstr>おことわり</vt:lpstr>
      <vt:lpstr>伝えたいこと</vt:lpstr>
      <vt:lpstr>伝えたいこと</vt:lpstr>
      <vt:lpstr>データ分析あるある on Marketing</vt:lpstr>
      <vt:lpstr>データ分析あるある on Marketing</vt:lpstr>
      <vt:lpstr>　eal とうけい昔話</vt:lpstr>
      <vt:lpstr>　ealとうけい昔話</vt:lpstr>
      <vt:lpstr>　eal とうけい昔話</vt:lpstr>
      <vt:lpstr>　eal とうけい昔話</vt:lpstr>
      <vt:lpstr>　ealとうけい昔話</vt:lpstr>
      <vt:lpstr>重回帰なめてたわ</vt:lpstr>
      <vt:lpstr>重回帰なめてたわ</vt:lpstr>
      <vt:lpstr>なーにがおかしいん</vt:lpstr>
      <vt:lpstr>だろうなぁ……？</vt:lpstr>
      <vt:lpstr>PowerPoint プレゼンテーション</vt:lpstr>
      <vt:lpstr>こ　れ　だ　</vt:lpstr>
      <vt:lpstr>こ　れ　だ</vt:lpstr>
      <vt:lpstr>Warning messages</vt:lpstr>
      <vt:lpstr>原因は「ランク落ち」</vt:lpstr>
      <vt:lpstr>原因は「ランク落ち」</vt:lpstr>
      <vt:lpstr>まとめ</vt:lpstr>
      <vt:lpstr>PowerPoint プレゼンテーション</vt:lpstr>
      <vt:lpstr>次回予告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Rを使った データドリブン マーケティング</dc:title>
  <dc:creator>Takafumi ITO</dc:creator>
  <cp:lastModifiedBy>Takafumi ITO</cp:lastModifiedBy>
  <cp:revision>72</cp:revision>
  <dcterms:created xsi:type="dcterms:W3CDTF">2018-10-14T11:12:00Z</dcterms:created>
  <dcterms:modified xsi:type="dcterms:W3CDTF">2018-10-20T09:37:24Z</dcterms:modified>
</cp:coreProperties>
</file>